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8" r:id="rId5"/>
    <p:sldId id="257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72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53F"/>
    <a:srgbClr val="215E9E"/>
    <a:srgbClr val="215968"/>
    <a:srgbClr val="385D8A"/>
    <a:srgbClr val="D3B998"/>
    <a:srgbClr val="8A3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4599DB-416B-A74F-A523-AB0EB2F59A76}" v="87" dt="2020-12-01T15:30:32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5588"/>
  </p:normalViewPr>
  <p:slideViewPr>
    <p:cSldViewPr snapToGrid="0">
      <p:cViewPr varScale="1">
        <p:scale>
          <a:sx n="93" d="100"/>
          <a:sy n="93" d="100"/>
        </p:scale>
        <p:origin x="432" y="90"/>
      </p:cViewPr>
      <p:guideLst/>
    </p:cSldViewPr>
  </p:slideViewPr>
  <p:notesTextViewPr>
    <p:cViewPr>
      <p:scale>
        <a:sx n="180" d="100"/>
        <a:sy n="18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F1A830-A847-4313-B621-DB7F1692C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4504A4-D14E-418F-8E75-E534F371D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5A0D-D99A-4783-94A4-E5E7F1D6BD97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203137-3A61-4492-93DB-5B81A828F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E49CD-014E-4B02-A680-18201E525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88A0-E810-4390-9C5C-997EE6034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B115B-B5CF-B546-93D2-6806160B43A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CCFF6-359E-BB47-A88E-0C1356FDA9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94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CFF6-359E-BB47-A88E-0C1356FDA9C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87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57FB-38C6-46A4-8EB9-B3F01AD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44FB1-A44A-43C1-BC35-2D646790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30F88-E7B7-45A2-9150-2EE953A0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D4549-FB9A-48C9-B4C1-669CB11B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8EFB0CD-71F9-4004-B43F-62F7BDC27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D33FA8-29A0-4442-9589-EBD8283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0C91D-DE60-4784-AFB0-BF52976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EAA9204-7A39-4073-B0BE-BBF3E002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8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1661B-04F0-4093-B5B0-2FB25E22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11043920" cy="701674"/>
          </a:xfrm>
          <a:prstGeom prst="rect">
            <a:avLst/>
          </a:prstGeom>
          <a:ln w="19050">
            <a:noFill/>
            <a:headEnd type="arrow"/>
            <a:tailEnd type="arrow"/>
          </a:ln>
        </p:spPr>
        <p:txBody>
          <a:bodyPr>
            <a:normAutofit/>
          </a:bodyPr>
          <a:lstStyle>
            <a:lvl1pPr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5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1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1259840"/>
            <a:ext cx="6852934" cy="409008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9045" y="269703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683445" y="603268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4299045" y="1296537"/>
            <a:ext cx="7233313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rgbClr val="385D8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045" y="5971512"/>
            <a:ext cx="6250674" cy="456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130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201" y="455092"/>
            <a:ext cx="9860362" cy="4236558"/>
          </a:xfrm>
          <a:ln w="3175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2" y="330876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52079" y="541317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606057" y="1296537"/>
            <a:ext cx="10526231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0860" y="4886851"/>
            <a:ext cx="2696703" cy="45658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57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292" y="34027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40" y="831374"/>
            <a:ext cx="4924422" cy="5120640"/>
          </a:xfrm>
          <a:ln w="19050">
            <a:solidFill>
              <a:srgbClr val="385D8A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497840" y="640080"/>
            <a:ext cx="11358880" cy="5311934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solidFill>
              <a:schemeClr val="tx1"/>
            </a:solidFill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254143" y="6064495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5503542" y="4276487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53022" y="5783154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1158949"/>
            <a:ext cx="7506899" cy="44859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554" y="291168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601" y="1622070"/>
            <a:ext cx="3077417" cy="3802021"/>
          </a:xfrm>
          <a:ln w="12700">
            <a:solidFill>
              <a:schemeClr val="tx2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5252484" y="640079"/>
            <a:ext cx="6604236" cy="5813883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20554" y="5906389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8066880" y="2564645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42390" y="6274650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8E198-0832-41A1-A463-49CDAF71E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4601" y="5719347"/>
            <a:ext cx="3077417" cy="312063"/>
          </a:xfrm>
          <a:solidFill>
            <a:srgbClr val="10253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590A9E6-0850-43A4-A591-932D10211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0" y="5907088"/>
            <a:ext cx="3148013" cy="469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253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7648" y="671512"/>
            <a:ext cx="6172200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2529840" y="416560"/>
            <a:ext cx="9296400" cy="5902960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5902960">
                <a:moveTo>
                  <a:pt x="0" y="548640"/>
                </a:moveTo>
                <a:lnTo>
                  <a:pt x="0" y="0"/>
                </a:ln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  <a:lnTo>
                  <a:pt x="2489200" y="199136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4833368" y="4439786"/>
            <a:ext cx="374526" cy="28535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245000" y="6170446"/>
            <a:ext cx="470694" cy="35862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05" y="2857485"/>
            <a:ext cx="3723079" cy="3492013"/>
          </a:xfrm>
          <a:solidFill>
            <a:schemeClr val="accent1"/>
          </a:solidFill>
          <a:ln w="28575">
            <a:noFill/>
          </a:ln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922" y="671512"/>
            <a:ext cx="6635086" cy="54322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712152" y="416560"/>
            <a:ext cx="10582381" cy="6157912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0" fmla="*/ 8894 w 9296400"/>
              <a:gd name="connsiteY0" fmla="*/ 2291532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5902960">
                <a:moveTo>
                  <a:pt x="8894" y="2291532"/>
                </a:moveTo>
                <a:cubicBezTo>
                  <a:pt x="5929" y="1527688"/>
                  <a:pt x="2965" y="763844"/>
                  <a:pt x="0" y="0"/>
                </a:cubicBez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 flipV="1">
            <a:off x="11083755" y="3980153"/>
            <a:ext cx="374526" cy="285353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415121" y="6375554"/>
            <a:ext cx="470694" cy="358624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07DD8B02-0348-AC48-BB68-5DE9F293884B}"/>
              </a:ext>
            </a:extLst>
          </p:cNvPr>
          <p:cNvSpPr/>
          <p:nvPr userDrawn="1"/>
        </p:nvSpPr>
        <p:spPr>
          <a:xfrm flipV="1">
            <a:off x="242645" y="6309358"/>
            <a:ext cx="847862" cy="470695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0A724E9-EED9-4DEC-B7D6-A3D15F5E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613" y="4212041"/>
            <a:ext cx="4780643" cy="2230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8DC75C-D2DC-E946-9B23-91E94B73F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613" y="1916340"/>
            <a:ext cx="4780643" cy="1971675"/>
          </a:xfrm>
        </p:spPr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3827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830B2-1D81-4C79-87BF-4C009B7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39D49-1AC0-4BB6-A93C-C63B59C4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A6969-C6B0-4360-85C0-E38DA05A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1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117" y="0"/>
            <a:ext cx="5679744" cy="1597652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5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5071" y="233362"/>
            <a:ext cx="4595789" cy="1364289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3F7DBE-E63B-EE47-922D-9B721FC293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309" y="416509"/>
            <a:ext cx="1055062" cy="1055062"/>
          </a:xfrm>
          <a:prstGeom prst="ellipse">
            <a:avLst/>
          </a:prstGeom>
          <a:solidFill>
            <a:srgbClr val="10253F"/>
          </a:solidFill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9382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0" y="406400"/>
            <a:ext cx="5511800" cy="125380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960879"/>
            <a:ext cx="5511800" cy="4562476"/>
          </a:xfrm>
          <a:ln w="19050">
            <a:solidFill>
              <a:schemeClr val="accent6"/>
            </a:solidFill>
          </a:ln>
        </p:spPr>
        <p:txBody>
          <a:bodyPr/>
          <a:lstStyle>
            <a:lvl1pPr>
              <a:defRPr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815940E-177A-48F6-9019-8F24FDFF7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438" y="406400"/>
            <a:ext cx="5181600" cy="616743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8851B950-9755-4ED4-9E5C-C20E9D790162}"/>
              </a:ext>
            </a:extLst>
          </p:cNvPr>
          <p:cNvSpPr/>
          <p:nvPr userDrawn="1"/>
        </p:nvSpPr>
        <p:spPr>
          <a:xfrm flipH="1">
            <a:off x="11166537" y="4998283"/>
            <a:ext cx="374526" cy="2853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C3D5D6E5-F7B9-47BF-AE7F-081B09E1BB7B}"/>
              </a:ext>
            </a:extLst>
          </p:cNvPr>
          <p:cNvSpPr/>
          <p:nvPr userDrawn="1"/>
        </p:nvSpPr>
        <p:spPr>
          <a:xfrm rot="16200000" flipH="1">
            <a:off x="6208113" y="227088"/>
            <a:ext cx="470694" cy="35862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4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9527-671E-47D5-B70C-226FFFB2F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560" y="1620202"/>
            <a:ext cx="8797290" cy="3394075"/>
          </a:xfrm>
          <a:noFill/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CF81412-2485-49B0-AA19-97AD330CE087}"/>
              </a:ext>
            </a:extLst>
          </p:cNvPr>
          <p:cNvSpPr/>
          <p:nvPr userDrawn="1"/>
        </p:nvSpPr>
        <p:spPr>
          <a:xfrm>
            <a:off x="1747520" y="1209040"/>
            <a:ext cx="9326880" cy="4216400"/>
          </a:xfrm>
          <a:custGeom>
            <a:avLst/>
            <a:gdLst>
              <a:gd name="connsiteX0" fmla="*/ 0 w 9326880"/>
              <a:gd name="connsiteY0" fmla="*/ 0 h 4216400"/>
              <a:gd name="connsiteX1" fmla="*/ 9326880 w 9326880"/>
              <a:gd name="connsiteY1" fmla="*/ 0 h 4216400"/>
              <a:gd name="connsiteX2" fmla="*/ 9326880 w 9326880"/>
              <a:gd name="connsiteY2" fmla="*/ 4216400 h 4216400"/>
              <a:gd name="connsiteX3" fmla="*/ 2834640 w 9326880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0" h="4216400">
                <a:moveTo>
                  <a:pt x="0" y="0"/>
                </a:moveTo>
                <a:lnTo>
                  <a:pt x="9326880" y="0"/>
                </a:lnTo>
                <a:lnTo>
                  <a:pt x="9326880" y="4216400"/>
                </a:lnTo>
                <a:lnTo>
                  <a:pt x="2834640" y="4216400"/>
                </a:lnTo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744C2A44-2BA4-4392-A8B9-8462785BC682}"/>
              </a:ext>
            </a:extLst>
          </p:cNvPr>
          <p:cNvSpPr/>
          <p:nvPr userDrawn="1"/>
        </p:nvSpPr>
        <p:spPr>
          <a:xfrm flipH="1">
            <a:off x="10964089" y="2659306"/>
            <a:ext cx="200303" cy="1526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4324A69B-B17E-49FC-BD78-BA79B24D3978}"/>
              </a:ext>
            </a:extLst>
          </p:cNvPr>
          <p:cNvSpPr/>
          <p:nvPr userDrawn="1"/>
        </p:nvSpPr>
        <p:spPr>
          <a:xfrm flipH="1">
            <a:off x="10913808" y="2906663"/>
            <a:ext cx="321184" cy="2447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A3BA1198-965A-4C4E-92DC-6D7099A05196}"/>
              </a:ext>
            </a:extLst>
          </p:cNvPr>
          <p:cNvSpPr/>
          <p:nvPr userDrawn="1"/>
        </p:nvSpPr>
        <p:spPr>
          <a:xfrm flipH="1">
            <a:off x="10974248" y="3276388"/>
            <a:ext cx="200303" cy="1526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033C9252-6335-46BA-96A8-051A64BCF89A}"/>
              </a:ext>
            </a:extLst>
          </p:cNvPr>
          <p:cNvSpPr/>
          <p:nvPr userDrawn="1"/>
        </p:nvSpPr>
        <p:spPr>
          <a:xfrm flipH="1" flipV="1">
            <a:off x="1103651" y="1432560"/>
            <a:ext cx="1908852" cy="4639919"/>
          </a:xfrm>
          <a:custGeom>
            <a:avLst/>
            <a:gdLst>
              <a:gd name="connsiteX0" fmla="*/ 0 w 11028218"/>
              <a:gd name="connsiteY0" fmla="*/ 5541818 h 5721927"/>
              <a:gd name="connsiteX1" fmla="*/ 0 w 11028218"/>
              <a:gd name="connsiteY1" fmla="*/ 0 h 5721927"/>
              <a:gd name="connsiteX2" fmla="*/ 11028218 w 11028218"/>
              <a:gd name="connsiteY2" fmla="*/ 0 h 5721927"/>
              <a:gd name="connsiteX3" fmla="*/ 11028218 w 11028218"/>
              <a:gd name="connsiteY3" fmla="*/ 5721927 h 5721927"/>
              <a:gd name="connsiteX4" fmla="*/ 9144000 w 11028218"/>
              <a:gd name="connsiteY4" fmla="*/ 5721927 h 5721927"/>
              <a:gd name="connsiteX0" fmla="*/ 0 w 11028218"/>
              <a:gd name="connsiteY0" fmla="*/ 0 h 5721927"/>
              <a:gd name="connsiteX1" fmla="*/ 11028218 w 11028218"/>
              <a:gd name="connsiteY1" fmla="*/ 0 h 5721927"/>
              <a:gd name="connsiteX2" fmla="*/ 11028218 w 11028218"/>
              <a:gd name="connsiteY2" fmla="*/ 5721927 h 5721927"/>
              <a:gd name="connsiteX3" fmla="*/ 9144000 w 11028218"/>
              <a:gd name="connsiteY3" fmla="*/ 5721927 h 572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8218" h="5721927">
                <a:moveTo>
                  <a:pt x="0" y="0"/>
                </a:moveTo>
                <a:lnTo>
                  <a:pt x="11028218" y="0"/>
                </a:lnTo>
                <a:lnTo>
                  <a:pt x="11028218" y="5721927"/>
                </a:lnTo>
                <a:lnTo>
                  <a:pt x="9144000" y="5721927"/>
                </a:lnTo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9AB81E5-F9E7-4ED6-A273-F4D11CF06737}"/>
              </a:ext>
            </a:extLst>
          </p:cNvPr>
          <p:cNvSpPr/>
          <p:nvPr userDrawn="1"/>
        </p:nvSpPr>
        <p:spPr>
          <a:xfrm flipH="1">
            <a:off x="2632996" y="5529883"/>
            <a:ext cx="1402883" cy="947722"/>
          </a:xfrm>
          <a:prstGeom prst="triangl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5CE127D1-B7E0-4EDB-BF23-CAB95F3CE7ED}"/>
              </a:ext>
            </a:extLst>
          </p:cNvPr>
          <p:cNvSpPr/>
          <p:nvPr userDrawn="1"/>
        </p:nvSpPr>
        <p:spPr>
          <a:xfrm flipH="1">
            <a:off x="2632996" y="5747367"/>
            <a:ext cx="759014" cy="51275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9200789-BF0B-4248-8F2A-3D39E8614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137" y="6268236"/>
            <a:ext cx="725863" cy="5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1FBC0-D193-8C45-BD3E-C10DED6C8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0544" y="430607"/>
            <a:ext cx="6042025" cy="5899150"/>
          </a:xfrm>
        </p:spPr>
        <p:txBody>
          <a:bodyPr/>
          <a:lstStyle>
            <a:lvl1pPr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466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6096000" y="136045"/>
            <a:ext cx="527850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985689" y="2276761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935408" y="2524118"/>
            <a:ext cx="321184" cy="2447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995848" y="2893843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1FBC0-D193-8C45-BD3E-C10DED6C8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8329" y="430607"/>
            <a:ext cx="4554240" cy="5899150"/>
          </a:xfr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None/>
              <a:defRPr sz="4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716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9887C7-519F-4CEF-A514-641E4457770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0559AF-3760-40D4-B231-7F1885D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6CFCA-B7D1-4AFC-99AC-E4A6C2F2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76ED7-6414-4512-86F2-03226DE5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DD32-7637-47B7-88A4-4AFCCCC3E908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A3198C-D58D-4C1A-A810-CA51AA53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1B198-C6F1-455B-AC89-E2BDBC59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71011D0-5DF9-7C4A-B7BE-B057FB97D15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137" y="6268236"/>
            <a:ext cx="725863" cy="5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52" r:id="rId4"/>
    <p:sldLayoutId id="2147483667" r:id="rId5"/>
    <p:sldLayoutId id="2147483661" r:id="rId6"/>
    <p:sldLayoutId id="2147483651" r:id="rId7"/>
    <p:sldLayoutId id="2147483665" r:id="rId8"/>
    <p:sldLayoutId id="2147483668" r:id="rId9"/>
    <p:sldLayoutId id="2147483653" r:id="rId10"/>
    <p:sldLayoutId id="2147483654" r:id="rId11"/>
    <p:sldLayoutId id="2147483655" r:id="rId12"/>
    <p:sldLayoutId id="2147483656" r:id="rId13"/>
    <p:sldLayoutId id="2147483662" r:id="rId14"/>
    <p:sldLayoutId id="2147483660" r:id="rId15"/>
    <p:sldLayoutId id="2147483664" r:id="rId16"/>
    <p:sldLayoutId id="2147483657" r:id="rId17"/>
    <p:sldLayoutId id="214748366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5446E-8C0E-7041-87D3-245B84EA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</p:spPr>
        <p:txBody>
          <a:bodyPr/>
          <a:lstStyle/>
          <a:p>
            <a:r>
              <a:rPr lang="pt-BR" dirty="0"/>
              <a:t>UM DÉBITO CANCELADO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12DF6AC-1706-6644-A165-E228D1E79E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69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AA1C2-F737-2F4B-953B-AE8DE9C7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promessa de perdão É baseada na fé.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CF654BC-D82B-DB4E-B0A9-A5CE521E2E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8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B379A-0EFB-2645-B595-B1236F01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Minha adoração está na resposta à minha dívida cancelada por Jesus. 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F6027F8-3575-EA43-8400-FFD4486363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9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89E88-CEF7-9B42-9FF9-A18C01B6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Estou disposto a me entregar e tudo que tenho como resposta.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B06F6DA-3781-0649-9263-3F0C18C1B8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65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0DB25B-786F-264B-8220-B17101D38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Maria, irmã de Lázaro, lavou os pés de Jesus com suas lágrimas, enxugou-os com seu cabelo e ungiu os pés e a cabeça de Jesus com um perfume caro.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2A2EF13-F50B-8343-8406-924677B53B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51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F11CA-D446-0647-A198-7269A167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Maria entendeu o que é adoração.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183A671-2905-D640-8DF0-9CBC2FFC0D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0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6F18D8-7D80-3649-A35B-40838CA4F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“Poucos apreciam tudo o que Cristo é para eles. Se o fizessem, o grande amor de Maria seria expresso, a unção seria livremente concedida. O perfume caro não seria chamado de desperdício. Nada seria considerado tão caro para ser dado a Jesus, nenhuma negação própria, nenhum sacrifício grande demais para ser suportado por sua causa”.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EC63496-ACD0-8446-B512-010833E9D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Desejado de Todas as Nações, p. 563. </a:t>
            </a:r>
          </a:p>
        </p:txBody>
      </p:sp>
    </p:spTree>
    <p:extLst>
      <p:ext uri="{BB962C8B-B14F-4D97-AF65-F5344CB8AC3E}">
        <p14:creationId xmlns:p14="http://schemas.microsoft.com/office/powerpoint/2010/main" val="30339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B586AB-B317-1A43-A57C-93576D04B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Eles colocarão seu tesouro onde está seu coração e darão em resposta ao ato extravagante de Deus de salvá-los de seu pecado.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85F542D-4102-E746-A19A-F022277DC6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82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156BF3-7121-7B45-B688-7FF6EDFC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Precisamos repartir essas boas novas com outros.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2ECADD3-7611-234D-B693-5B0BB70FC2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66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D3605DB-65CE-B544-B775-2E03F0F33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6425"/>
            <a:ext cx="991973" cy="997423"/>
          </a:xfrm>
          <a:prstGeom prst="rect">
            <a:avLst/>
          </a:prstGeom>
        </p:spPr>
      </p:pic>
      <p:sp>
        <p:nvSpPr>
          <p:cNvPr id="8" name="Subtítulo 4">
            <a:extLst>
              <a:ext uri="{FF2B5EF4-FFF2-40B4-BE49-F238E27FC236}">
                <a16:creationId xmlns:a16="http://schemas.microsoft.com/office/drawing/2014/main" id="{5EB8FA96-F008-4411-AE3C-975EFC97D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4" y="2696565"/>
            <a:ext cx="5012872" cy="1712961"/>
          </a:xfrm>
        </p:spPr>
        <p:txBody>
          <a:bodyPr>
            <a:noAutofit/>
          </a:bodyPr>
          <a:lstStyle/>
          <a:p>
            <a:pPr lvl="1"/>
            <a:r>
              <a:rPr lang="pt-BR" sz="6600" cap="none" dirty="0"/>
              <a:t>MINHA RESPOSTA </a:t>
            </a:r>
            <a:br>
              <a:rPr lang="pt-BR" sz="6600" cap="none" dirty="0"/>
            </a:br>
            <a:r>
              <a:rPr lang="pt-BR" sz="6600" cap="none" dirty="0"/>
              <a:t>A SUA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C3C5C71-FF47-7E4D-A463-B10541F3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743" y="4675962"/>
            <a:ext cx="7246257" cy="1971675"/>
          </a:xfrm>
        </p:spPr>
        <p:txBody>
          <a:bodyPr>
            <a:noAutofit/>
          </a:bodyPr>
          <a:lstStyle/>
          <a:p>
            <a:r>
              <a:rPr lang="pt-BR" sz="16600" dirty="0">
                <a:ln w="41275">
                  <a:solidFill>
                    <a:srgbClr val="385D8A"/>
                  </a:solidFill>
                </a:ln>
                <a:noFill/>
              </a:rPr>
              <a:t>GRAÇA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991973" y="6023569"/>
            <a:ext cx="235548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DON MCFARLANE </a:t>
            </a:r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91728362-2443-E942-91E6-761ED2FA860B}"/>
              </a:ext>
            </a:extLst>
          </p:cNvPr>
          <p:cNvSpPr/>
          <p:nvPr/>
        </p:nvSpPr>
        <p:spPr>
          <a:xfrm flipV="1">
            <a:off x="981772" y="6380375"/>
            <a:ext cx="546495" cy="369331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6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7402E2-195B-C249-89D0-C9DD6936A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“Onde estiver seu coração aí estará também seu tesouro”.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0F51158-15F5-A441-A413-DA66B2C3F0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682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F85AA-B336-B540-AAC9-B16BF9B7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livro de Romanos explica o evangelho em termos que uma pessoa da rua pode entender.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E3BD90EF-D991-CA4B-AA20-FCF962A5FB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62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A00861-08E0-6848-82D9-370F35A56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Um estudo de Romanos tem levado a muitos grandes </a:t>
            </a:r>
            <a:r>
              <a:rPr lang="pt-BR" dirty="0" err="1"/>
              <a:t>reavivamentos</a:t>
            </a:r>
            <a:r>
              <a:rPr lang="pt-BR" dirty="0"/>
              <a:t> cristãos através dos séculos.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C2C85F8-3618-B04B-B7C9-DFDB56F97B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4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678611-8F01-5B42-B7CC-2442D865F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pôde se mostrar justo apenas provendo-me a obediência, a justiça e a vida eterna sem meu envolvimento no processo.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D530257-C53A-3A47-99DD-71D6A07C03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4"/>
          <a:stretch/>
        </p:blipFill>
        <p:spPr>
          <a:xfrm>
            <a:off x="497840" y="831374"/>
            <a:ext cx="4924422" cy="5120640"/>
          </a:xfrm>
        </p:spPr>
      </p:pic>
    </p:spTree>
    <p:extLst>
      <p:ext uri="{BB962C8B-B14F-4D97-AF65-F5344CB8AC3E}">
        <p14:creationId xmlns:p14="http://schemas.microsoft.com/office/powerpoint/2010/main" val="12928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6DC599-127F-DE40-AF93-797840B0E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Em Jesus Deus me providenciou perfeita obediência, perfeita justiça e perfeita vida eterna sem meu envolvimento no processo.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785D248-AEA5-5A4B-84AC-F8B4FA00A0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08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2D909-3603-4043-981B-29D9AA99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Tudo que é exigido de mim é aceitação pela fé do que Cristo realizou pela humanidade.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85364F-1E90-D04B-864A-42107DC8AD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3"/>
          <a:stretch/>
        </p:blipFill>
        <p:spPr>
          <a:xfrm>
            <a:off x="5307648" y="671512"/>
            <a:ext cx="6172200" cy="5393055"/>
          </a:xfrm>
        </p:spPr>
      </p:pic>
    </p:spTree>
    <p:extLst>
      <p:ext uri="{BB962C8B-B14F-4D97-AF65-F5344CB8AC3E}">
        <p14:creationId xmlns:p14="http://schemas.microsoft.com/office/powerpoint/2010/main" val="39489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88B296-2861-6640-A02A-AF5150652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/>
          <a:lstStyle/>
          <a:p>
            <a:r>
              <a:rPr lang="pt-BR" dirty="0"/>
              <a:t>A adoração se tornou uma resposta ativa à graça maravilhosa de Deus e a sua ação em justificar-me não se baseando na minha bondade ou no meu valor, mas na base da bondade e do valor de Jesus.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10732CD-AF14-3C4F-BD71-8AEBEE37D0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0" y="831374"/>
            <a:ext cx="4924422" cy="5120640"/>
          </a:xfrm>
        </p:spPr>
      </p:pic>
    </p:spTree>
    <p:extLst>
      <p:ext uri="{BB962C8B-B14F-4D97-AF65-F5344CB8AC3E}">
        <p14:creationId xmlns:p14="http://schemas.microsoft.com/office/powerpoint/2010/main" val="34506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8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FB54A9A-BC1E-4A7F-B1B5-7883AB034BC8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E90C93C-3B20-2C4F-8140-0B4849D3B89E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6EDCA7-5570-4408-98BB-BB1B2E0AFD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288478-ECE5-47F3-AA4F-033058260A0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AA9A6553-FAC5-4F52-B37C-278F39EAAA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333</Words>
  <Application>Microsoft Office PowerPoint</Application>
  <PresentationFormat>Widescreen</PresentationFormat>
  <Paragraphs>21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Apresentação do PowerPoint</vt:lpstr>
      <vt:lpstr>GRAÇA</vt:lpstr>
      <vt:lpstr>Apresentação do PowerPoint</vt:lpstr>
      <vt:lpstr>o livro de Romanos explica o evangelho em termos que uma pessoa da rua pode entender.</vt:lpstr>
      <vt:lpstr>Apresentação do PowerPoint</vt:lpstr>
      <vt:lpstr>Apresentação do PowerPoint</vt:lpstr>
      <vt:lpstr>Apresentação do PowerPoint</vt:lpstr>
      <vt:lpstr>Tudo que é exigido de mim é aceitação pela fé do que Cristo realizou pela humanidade.</vt:lpstr>
      <vt:lpstr>Apresentação do PowerPoint</vt:lpstr>
      <vt:lpstr>UM DÉBITO CANCELADO</vt:lpstr>
      <vt:lpstr>a promessa de perdão É baseada na fé. </vt:lpstr>
      <vt:lpstr>Minha adoração está na resposta à minha dívida cancelada por Jesus. </vt:lpstr>
      <vt:lpstr>Estou disposto a me entregar e tudo que tenho como resposta. </vt:lpstr>
      <vt:lpstr>Apresentação do PowerPoint</vt:lpstr>
      <vt:lpstr>Maria entendeu o que é adoração. </vt:lpstr>
      <vt:lpstr>Apresentação do PowerPoint</vt:lpstr>
      <vt:lpstr>Apresentação do PowerPoint</vt:lpstr>
      <vt:lpstr>Precisamos repartir essas boas novas com outros.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Daiana Belén Escobar</cp:lastModifiedBy>
  <cp:revision>5</cp:revision>
  <dcterms:created xsi:type="dcterms:W3CDTF">2019-03-06T22:34:21Z</dcterms:created>
  <dcterms:modified xsi:type="dcterms:W3CDTF">2025-08-01T14:43:23Z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Order">
    <vt:r8>29056000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