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8" r:id="rId5"/>
    <p:sldId id="25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72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215E9E"/>
    <a:srgbClr val="215968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F6F5A-A3FE-A148-B471-9629BA8BE3E7}" v="97" dt="2020-12-01T14:38:34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5588"/>
  </p:normalViewPr>
  <p:slideViewPr>
    <p:cSldViewPr snapToGrid="0">
      <p:cViewPr varScale="1">
        <p:scale>
          <a:sx n="93" d="100"/>
          <a:sy n="93" d="100"/>
        </p:scale>
        <p:origin x="432" y="9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5748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083755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EA290BB-BA9F-CE46-AB2A-B3F85EE2C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600" y="0"/>
            <a:ext cx="4666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071" y="233362"/>
            <a:ext cx="4595789" cy="1364289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3F7DBE-E63B-EE47-922D-9B721FC293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8309" y="416509"/>
            <a:ext cx="1055062" cy="1055062"/>
          </a:xfrm>
          <a:prstGeom prst="ellipse">
            <a:avLst/>
          </a:prstGeom>
          <a:solidFill>
            <a:srgbClr val="10253F"/>
          </a:solidFill>
        </p:spPr>
        <p:txBody>
          <a:bodyPr anchor="ctr">
            <a:noAutofit/>
          </a:bodyPr>
          <a:lstStyle>
            <a:lvl1pPr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938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1FBC0-D193-8C45-BD3E-C10DED6C8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0544" y="430607"/>
            <a:ext cx="6042025" cy="5899150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36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6096000" y="136045"/>
            <a:ext cx="527850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985689" y="2276761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935408" y="2524118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995848" y="2893843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1FBC0-D193-8C45-BD3E-C10DED6C8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8329" y="430607"/>
            <a:ext cx="4554240" cy="5899150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None/>
              <a:defRPr sz="4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716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7" r:id="rId5"/>
    <p:sldLayoutId id="2147483661" r:id="rId6"/>
    <p:sldLayoutId id="2147483651" r:id="rId7"/>
    <p:sldLayoutId id="2147483665" r:id="rId8"/>
    <p:sldLayoutId id="2147483668" r:id="rId9"/>
    <p:sldLayoutId id="2147483653" r:id="rId10"/>
    <p:sldLayoutId id="2147483654" r:id="rId11"/>
    <p:sldLayoutId id="2147483655" r:id="rId12"/>
    <p:sldLayoutId id="2147483656" r:id="rId13"/>
    <p:sldLayoutId id="2147483662" r:id="rId14"/>
    <p:sldLayoutId id="2147483660" r:id="rId15"/>
    <p:sldLayoutId id="2147483664" r:id="rId16"/>
    <p:sldLayoutId id="2147483657" r:id="rId17"/>
    <p:sldLayoutId id="214748366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E2C87-1FB1-1F40-82B6-D956C25F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é esperado por Deus quando não há entradas.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441B09E-3BB5-9A49-ADEF-8021DFE0AD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42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915F39-321E-3541-9CCA-D742FFAA8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oferta mencionada em Malaquias 3:8-10 difere da oferta voluntária.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D868DE4-6BFC-1345-9EFC-25C4B3411B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84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F5A738E-B42A-E24F-A7B1-8762211F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Dízimos e pacto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444618E-A5BF-8B43-9EE7-3808978C7B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pt-BR" b="1" dirty="0"/>
              <a:t>Regularidade</a:t>
            </a:r>
            <a:r>
              <a:rPr lang="pt-BR" dirty="0"/>
              <a:t> (após qualquer renda) </a:t>
            </a:r>
          </a:p>
          <a:p>
            <a:pPr marL="742950" indent="-742950">
              <a:buFont typeface="+mj-lt"/>
              <a:buAutoNum type="arabicPeriod"/>
            </a:pPr>
            <a:r>
              <a:rPr lang="pt-BR" b="1" dirty="0"/>
              <a:t>Proporcionalidade</a:t>
            </a:r>
            <a:r>
              <a:rPr lang="pt-BR" dirty="0"/>
              <a:t> (uma proporção da entrada) e </a:t>
            </a:r>
          </a:p>
          <a:p>
            <a:pPr marL="742950" indent="-742950">
              <a:buFont typeface="+mj-lt"/>
              <a:buAutoNum type="arabicPeriod"/>
            </a:pPr>
            <a:r>
              <a:rPr lang="pt-BR" b="1" dirty="0"/>
              <a:t>Entrega</a:t>
            </a:r>
            <a:r>
              <a:rPr lang="pt-BR" dirty="0"/>
              <a:t> (levadas ao depósito) 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ED0FB2E9-B666-D64B-B129-F8F4175698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49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260378A-DA10-F748-84A5-68327A59B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Ellen White também apoia a ideia que dízimos e ofertas estão sob o mesmo Sistema.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31AAA6DF-A568-064D-B7B7-CABB350320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5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255F64-8947-8849-8AA5-E21874C93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“Essa questão de dar não é deixada ao impulso. Deus nos deu instrução a esse respeito. Especificou os dízimos e ofertas como sendo a medida de nossa obrigação. E Ele deseja que demos regular e sistematicamente”.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B513AA-59CF-384C-8F0B-202CD1781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Conselhos sobre Mordomia, pp. 80, 81. </a:t>
            </a:r>
          </a:p>
        </p:txBody>
      </p:sp>
    </p:spTree>
    <p:extLst>
      <p:ext uri="{BB962C8B-B14F-4D97-AF65-F5344CB8AC3E}">
        <p14:creationId xmlns:p14="http://schemas.microsoft.com/office/powerpoint/2010/main" val="35454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8F18885-1708-C64A-8F33-5F3CB4E3E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Uma das razões para dar ofertas sob o sistema baseado em porcentagem é que ele reconhece a Deus como o Iniciador do processo de doação.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3E1A0A9C-DB3E-4641-85F2-E30B9B461D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08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E7EC7E5-E8FD-3840-B820-1494F01D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Portanto, o ato humano nunca precede a doação de Deus.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30036F7A-CC4C-364C-A458-2ECDC6EF90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11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281149-B86B-A148-86CC-37D490E3F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“Dar ou trabalhar quando são despertadas as nossas simpatias, e reter nossas dádivas ou serviço quando as emoções não são estimuladas, é rumo não sábio e perigoso”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2BB2BA3-DB6A-B44D-A136-2BCDD1360B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Conselhos sobre Mordomia, p. 25.</a:t>
            </a:r>
          </a:p>
        </p:txBody>
      </p:sp>
    </p:spTree>
    <p:extLst>
      <p:ext uri="{BB962C8B-B14F-4D97-AF65-F5344CB8AC3E}">
        <p14:creationId xmlns:p14="http://schemas.microsoft.com/office/powerpoint/2010/main" val="29804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46C63A28-DEE9-734F-B2B9-4E040F6A3D3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9209618"/>
              </p:ext>
            </p:extLst>
          </p:nvPr>
        </p:nvGraphicFramePr>
        <p:xfrm>
          <a:off x="669470" y="251400"/>
          <a:ext cx="10760530" cy="60294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2555580">
                  <a:extLst>
                    <a:ext uri="{9D8B030D-6E8A-4147-A177-3AD203B41FA5}">
                      <a16:colId xmlns:a16="http://schemas.microsoft.com/office/drawing/2014/main" val="832960986"/>
                    </a:ext>
                  </a:extLst>
                </a:gridCol>
                <a:gridCol w="2555580">
                  <a:extLst>
                    <a:ext uri="{9D8B030D-6E8A-4147-A177-3AD203B41FA5}">
                      <a16:colId xmlns:a16="http://schemas.microsoft.com/office/drawing/2014/main" val="1108728905"/>
                    </a:ext>
                  </a:extLst>
                </a:gridCol>
                <a:gridCol w="2812182">
                  <a:extLst>
                    <a:ext uri="{9D8B030D-6E8A-4147-A177-3AD203B41FA5}">
                      <a16:colId xmlns:a16="http://schemas.microsoft.com/office/drawing/2014/main" val="2305875313"/>
                    </a:ext>
                  </a:extLst>
                </a:gridCol>
                <a:gridCol w="2837188">
                  <a:extLst>
                    <a:ext uri="{9D8B030D-6E8A-4147-A177-3AD203B41FA5}">
                      <a16:colId xmlns:a16="http://schemas.microsoft.com/office/drawing/2014/main" val="688373531"/>
                    </a:ext>
                  </a:extLst>
                </a:gridCol>
              </a:tblGrid>
              <a:tr h="424468">
                <a:tc>
                  <a:txBody>
                    <a:bodyPr/>
                    <a:lstStyle/>
                    <a:p>
                      <a:pPr marL="50800" marR="42545" algn="l">
                        <a:lnSpc>
                          <a:spcPct val="9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CARACTERÍSTICAS/OFERTA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1775" algn="l">
                        <a:spcBef>
                          <a:spcPts val="230"/>
                        </a:spcBef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DÍZIMO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algn="l">
                        <a:spcBef>
                          <a:spcPts val="230"/>
                        </a:spcBef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PACTO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265" indent="119380" algn="l">
                        <a:lnSpc>
                          <a:spcPct val="103000"/>
                        </a:lnSpc>
                        <a:spcBef>
                          <a:spcPts val="230"/>
                        </a:spcBef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OFERTA VOLUNTÁRIA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1435552"/>
                  </a:ext>
                </a:extLst>
              </a:tr>
              <a:tr h="546390">
                <a:tc>
                  <a:txBody>
                    <a:bodyPr/>
                    <a:lstStyle/>
                    <a:p>
                      <a:pPr marL="50800" algn="l">
                        <a:spcBef>
                          <a:spcPts val="210"/>
                        </a:spcBef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  <a:effectLst/>
                        </a:rPr>
                        <a:t>REGULARIDADE</a:t>
                      </a:r>
                      <a:endParaRPr lang="pt-BR" sz="1600" b="0" dirty="0">
                        <a:solidFill>
                          <a:schemeClr val="accent4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83185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en-US" sz="1600" b="0" dirty="0" err="1">
                          <a:effectLst/>
                        </a:rPr>
                        <a:t>Determinada</a:t>
                      </a:r>
                      <a:r>
                        <a:rPr lang="en-US" sz="1600" b="0" dirty="0">
                          <a:effectLst/>
                        </a:rPr>
                        <a:t> pela </a:t>
                      </a:r>
                      <a:r>
                        <a:rPr lang="en-US" sz="1600" b="0" dirty="0" err="1">
                          <a:effectLst/>
                        </a:rPr>
                        <a:t>renda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161290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en-US" sz="1600" b="0" dirty="0" err="1">
                          <a:effectLst/>
                        </a:rPr>
                        <a:t>Determinada</a:t>
                      </a:r>
                      <a:r>
                        <a:rPr lang="en-US" sz="1600" b="0" dirty="0">
                          <a:effectLst/>
                        </a:rPr>
                        <a:t> pela </a:t>
                      </a:r>
                      <a:r>
                        <a:rPr lang="en-US" sz="1600" b="0" dirty="0" err="1">
                          <a:effectLst/>
                        </a:rPr>
                        <a:t>renda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>
                          <a:effectLst/>
                        </a:rPr>
                        <a:t>Esporádica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822922"/>
                  </a:ext>
                </a:extLst>
              </a:tr>
              <a:tr h="803780">
                <a:tc>
                  <a:txBody>
                    <a:bodyPr/>
                    <a:lstStyle/>
                    <a:p>
                      <a:pPr marL="50800" algn="l">
                        <a:spcBef>
                          <a:spcPts val="210"/>
                        </a:spcBef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  <a:effectLst/>
                        </a:rPr>
                        <a:t>SISTEMA</a:t>
                      </a:r>
                      <a:endParaRPr lang="pt-BR" sz="1600" b="0" dirty="0">
                        <a:solidFill>
                          <a:schemeClr val="accent4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230505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en-US" sz="1600" b="0">
                          <a:effectLst/>
                        </a:rPr>
                        <a:t>Proporção da renda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>
                          <a:effectLst/>
                        </a:rPr>
                        <a:t>Proporção da renda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297815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pt-BR" sz="1600" b="0" dirty="0">
                          <a:effectLst/>
                        </a:rPr>
                        <a:t>Segundo o impulso do coração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154890"/>
                  </a:ext>
                </a:extLst>
              </a:tr>
              <a:tr h="1023917">
                <a:tc>
                  <a:txBody>
                    <a:bodyPr/>
                    <a:lstStyle/>
                    <a:p>
                      <a:pPr marL="50800" marR="42545" algn="l">
                        <a:lnSpc>
                          <a:spcPct val="103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  <a:effectLst/>
                        </a:rPr>
                        <a:t>OBRIGATORIEDADE</a:t>
                      </a:r>
                      <a:endParaRPr lang="pt-BR" sz="1600" b="0" dirty="0">
                        <a:solidFill>
                          <a:schemeClr val="accent4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>
                          <a:effectLst/>
                        </a:rPr>
                        <a:t>Por toda a vida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 dirty="0">
                          <a:effectLst/>
                        </a:rPr>
                        <a:t>Por </a:t>
                      </a:r>
                      <a:r>
                        <a:rPr lang="en-US" sz="1600" b="0" dirty="0" err="1">
                          <a:effectLst/>
                        </a:rPr>
                        <a:t>toda</a:t>
                      </a:r>
                      <a:r>
                        <a:rPr lang="en-US" sz="1600" b="0" dirty="0">
                          <a:effectLst/>
                        </a:rPr>
                        <a:t> a </a:t>
                      </a:r>
                      <a:r>
                        <a:rPr lang="en-US" sz="1600" b="0" dirty="0" err="1">
                          <a:effectLst/>
                        </a:rPr>
                        <a:t>vida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114300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pt-BR" sz="1600" b="0">
                          <a:effectLst/>
                        </a:rPr>
                        <a:t>Circunstancial (quando tocado pelo Espírito)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814901"/>
                  </a:ext>
                </a:extLst>
              </a:tr>
              <a:tr h="1054397">
                <a:tc>
                  <a:txBody>
                    <a:bodyPr/>
                    <a:lstStyle/>
                    <a:p>
                      <a:pPr marL="50800" algn="l">
                        <a:spcBef>
                          <a:spcPts val="210"/>
                        </a:spcBef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  <a:effectLst/>
                        </a:rPr>
                        <a:t>PORCENTAGEM</a:t>
                      </a:r>
                      <a:endParaRPr lang="pt-BR" sz="1600" b="0" dirty="0">
                        <a:solidFill>
                          <a:schemeClr val="accent4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125730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en-US" sz="1600" b="0" dirty="0" err="1">
                          <a:effectLst/>
                        </a:rPr>
                        <a:t>Pré-determinada</a:t>
                      </a:r>
                      <a:r>
                        <a:rPr lang="en-US" sz="1600" b="0" dirty="0">
                          <a:effectLst/>
                        </a:rPr>
                        <a:t> por Deus (10%)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pt-BR" sz="1600" b="0" dirty="0">
                          <a:effectLst/>
                        </a:rPr>
                        <a:t>Escolhida pelo adorador, guiado pelo Espírito (</a:t>
                      </a:r>
                      <a:r>
                        <a:rPr lang="pt-BR" sz="1600" b="0" u="sng" dirty="0">
                          <a:effectLst/>
                          <a:uFill>
                            <a:solidFill>
                              <a:srgbClr val="FEFEFE"/>
                            </a:solidFill>
                          </a:uFill>
                        </a:rPr>
                        <a:t> </a:t>
                      </a:r>
                      <a:r>
                        <a:rPr lang="pt-BR" sz="1600" b="0" dirty="0">
                          <a:effectLst/>
                        </a:rPr>
                        <a:t>%)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" algn="l">
                        <a:spcBef>
                          <a:spcPts val="230"/>
                        </a:spcBef>
                      </a:pPr>
                      <a:r>
                        <a:rPr lang="en-US" sz="1600" b="0">
                          <a:effectLst/>
                        </a:rPr>
                        <a:t>N/A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484311"/>
                  </a:ext>
                </a:extLst>
              </a:tr>
              <a:tr h="781202">
                <a:tc>
                  <a:txBody>
                    <a:bodyPr/>
                    <a:lstStyle/>
                    <a:p>
                      <a:pPr marL="50800" marR="42545" algn="l">
                        <a:lnSpc>
                          <a:spcPct val="103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accent4"/>
                          </a:solidFill>
                          <a:effectLst/>
                        </a:rPr>
                        <a:t>POSSIBILIDADE DE AJUSTE DA PORCENTAGEM</a:t>
                      </a:r>
                      <a:endParaRPr lang="pt-BR" sz="1600" b="0" dirty="0">
                        <a:solidFill>
                          <a:schemeClr val="accent4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>
                          <a:effectLst/>
                        </a:rPr>
                        <a:t>Não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 dirty="0">
                          <a:effectLst/>
                        </a:rPr>
                        <a:t>Sim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" algn="l">
                        <a:spcBef>
                          <a:spcPts val="230"/>
                        </a:spcBef>
                      </a:pPr>
                      <a:r>
                        <a:rPr lang="en-US" sz="1600" b="0" dirty="0">
                          <a:effectLst/>
                        </a:rPr>
                        <a:t>N/A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553724"/>
                  </a:ext>
                </a:extLst>
              </a:tr>
              <a:tr h="606222">
                <a:tc>
                  <a:txBody>
                    <a:bodyPr/>
                    <a:lstStyle/>
                    <a:p>
                      <a:pPr marL="50800" marR="335280" algn="l">
                        <a:lnSpc>
                          <a:spcPct val="103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  <a:effectLst/>
                        </a:rPr>
                        <a:t>LOCAL DE ENTREGA</a:t>
                      </a:r>
                      <a:endParaRPr lang="pt-BR" sz="1600" b="0" dirty="0">
                        <a:solidFill>
                          <a:schemeClr val="accent4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>
                          <a:effectLst/>
                        </a:rPr>
                        <a:t>Casa do tesouro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 dirty="0">
                          <a:effectLst/>
                        </a:rPr>
                        <a:t>Casa do </a:t>
                      </a:r>
                      <a:r>
                        <a:rPr lang="en-US" sz="1600" b="0" dirty="0" err="1">
                          <a:effectLst/>
                        </a:rPr>
                        <a:t>tesouro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" marR="139065" algn="l">
                        <a:lnSpc>
                          <a:spcPct val="10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Local </a:t>
                      </a:r>
                      <a:r>
                        <a:rPr lang="en-US" sz="1600" b="0" dirty="0" err="1">
                          <a:effectLst/>
                        </a:rPr>
                        <a:t>escolhido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pelo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adorador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171439"/>
                  </a:ext>
                </a:extLst>
              </a:tr>
              <a:tr h="789105">
                <a:tc>
                  <a:txBody>
                    <a:bodyPr/>
                    <a:lstStyle/>
                    <a:p>
                      <a:pPr marL="50800" marR="42545" algn="l">
                        <a:lnSpc>
                          <a:spcPct val="103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  <a:effectLst/>
                        </a:rPr>
                        <a:t>BENEFICIÁRIOS FINAIS</a:t>
                      </a:r>
                      <a:endParaRPr lang="pt-BR" sz="1600" b="0" dirty="0">
                        <a:solidFill>
                          <a:schemeClr val="accent4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50800" marR="10160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pt-BR" sz="1600" b="0">
                          <a:effectLst/>
                        </a:rPr>
                        <a:t>Área local, regional, e internacional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51435" marR="87630" algn="l">
                        <a:lnSpc>
                          <a:spcPct val="10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</a:rPr>
                        <a:t>Área local, regional, e internacional (sugestão)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51435" marR="167005" algn="l">
                        <a:lnSpc>
                          <a:spcPct val="10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</a:rPr>
                        <a:t>Escolhido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pelo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adorador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3198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5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A8A3DB-E683-6948-8EF8-1B00BFC2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7" y="0"/>
            <a:ext cx="5679744" cy="1597652"/>
          </a:xfrm>
        </p:spPr>
        <p:txBody>
          <a:bodyPr>
            <a:normAutofit/>
          </a:bodyPr>
          <a:lstStyle/>
          <a:p>
            <a:r>
              <a:rPr lang="pt-BR" dirty="0"/>
              <a:t>COMO SE TORNAR UM PACTUANTE: 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8B35F37-545C-2142-B829-ABF1DD9A1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200" dirty="0"/>
              <a:t>Prometa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Defina a duração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Escolha a porcentagem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Ponha Deus Primeiro</a:t>
            </a:r>
          </a:p>
        </p:txBody>
      </p:sp>
      <p:pic>
        <p:nvPicPr>
          <p:cNvPr id="18" name="Espaço Reservado para Imagem 17">
            <a:extLst>
              <a:ext uri="{FF2B5EF4-FFF2-40B4-BE49-F238E27FC236}">
                <a16:creationId xmlns:a16="http://schemas.microsoft.com/office/drawing/2014/main" id="{1B156797-A197-744B-92F0-004ADD3F6A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2" r="26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67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8D62C861-7494-A546-B4D2-65335A0212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9741"/>
            <a:ext cx="991973" cy="991973"/>
          </a:xfrm>
          <a:prstGeom prst="rect">
            <a:avLst/>
          </a:prstGeom>
        </p:spPr>
      </p:pic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888" y="3991794"/>
            <a:ext cx="7700681" cy="1027161"/>
          </a:xfrm>
        </p:spPr>
        <p:txBody>
          <a:bodyPr>
            <a:noAutofit/>
          </a:bodyPr>
          <a:lstStyle/>
          <a:p>
            <a:r>
              <a:rPr lang="pt-BR" i="1" cap="none" dirty="0"/>
              <a:t>Uma oferta agradável a Deus. 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9926"/>
            <a:ext cx="9499600" cy="1971675"/>
          </a:xfrm>
        </p:spPr>
        <p:txBody>
          <a:bodyPr>
            <a:noAutofit/>
          </a:bodyPr>
          <a:lstStyle/>
          <a:p>
            <a:r>
              <a:rPr lang="pt-BR" sz="8800" dirty="0">
                <a:solidFill>
                  <a:schemeClr val="accent6"/>
                </a:solidFill>
              </a:rPr>
              <a:t>O QUE É PACTO? 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91973" y="6023569"/>
            <a:ext cx="235548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Marcos </a:t>
            </a:r>
            <a:r>
              <a:rPr lang="pt-BR" dirty="0" err="1">
                <a:solidFill>
                  <a:schemeClr val="bg1"/>
                </a:solidFill>
              </a:rPr>
              <a:t>Faiock</a:t>
            </a:r>
            <a:r>
              <a:rPr lang="pt-BR" dirty="0">
                <a:solidFill>
                  <a:schemeClr val="bg1"/>
                </a:solidFill>
              </a:rPr>
              <a:t> Bomfim 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81772" y="638037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B210702-171C-894D-9124-1F872E83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INCENTIVOS PARA COMEÇAR:</a:t>
            </a:r>
          </a:p>
        </p:txBody>
      </p:sp>
    </p:spTree>
    <p:extLst>
      <p:ext uri="{BB962C8B-B14F-4D97-AF65-F5344CB8AC3E}">
        <p14:creationId xmlns:p14="http://schemas.microsoft.com/office/powerpoint/2010/main" val="250933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2B50BD-E200-6E4F-ABA0-6CF145124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</p:spPr>
        <p:txBody>
          <a:bodyPr>
            <a:normAutofit/>
          </a:bodyPr>
          <a:lstStyle/>
          <a:p>
            <a:r>
              <a:rPr lang="pt-BR" dirty="0"/>
              <a:t>“Provem e vejam como o SENHOR é bom. Como é feliz o homem que nele se refugia! Temam o SENHOR, vocês que são os seus santos, pois nada falta aos que o temem”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D36343-C7C8-9644-A70B-B9C071FC7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0860" y="4886851"/>
            <a:ext cx="2696703" cy="456583"/>
          </a:xfrm>
        </p:spPr>
        <p:txBody>
          <a:bodyPr>
            <a:normAutofit/>
          </a:bodyPr>
          <a:lstStyle/>
          <a:p>
            <a:r>
              <a:rPr lang="pt-BR" dirty="0"/>
              <a:t>Salmos 34:8, 9</a:t>
            </a:r>
          </a:p>
        </p:txBody>
      </p:sp>
    </p:spTree>
    <p:extLst>
      <p:ext uri="{BB962C8B-B14F-4D97-AF65-F5344CB8AC3E}">
        <p14:creationId xmlns:p14="http://schemas.microsoft.com/office/powerpoint/2010/main" val="356932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6AEA52D-5C64-E54F-A032-DC59BD2EC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“Os leões podem passar necessidade e fome, mas os que buscam o SENHOR de nada têm falta”.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C0F27C-C06B-B84F-9787-AB6504CE4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Salmo 34:10</a:t>
            </a:r>
          </a:p>
        </p:txBody>
      </p:sp>
    </p:spTree>
    <p:extLst>
      <p:ext uri="{BB962C8B-B14F-4D97-AF65-F5344CB8AC3E}">
        <p14:creationId xmlns:p14="http://schemas.microsoft.com/office/powerpoint/2010/main" val="1093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18F5D12-3638-074C-B7F5-BEA2B5FFD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“Já fui jovem e agora sou velho, mas nunca vi o justo desamparado nem seus filhos mendigando o pão”.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E25598-76BF-364A-8D20-292AD425C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Salmo 37:25</a:t>
            </a:r>
          </a:p>
        </p:txBody>
      </p:sp>
    </p:spTree>
    <p:extLst>
      <p:ext uri="{BB962C8B-B14F-4D97-AF65-F5344CB8AC3E}">
        <p14:creationId xmlns:p14="http://schemas.microsoft.com/office/powerpoint/2010/main" val="17696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6ABDF14-8E87-7A4D-88AD-5CAC10BDE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“Honre o SENHOR com todos os seus recursos e com os primeiros frutos de todas as suas plantações; os seus celeiros ficarão plenamente cheios, e os seus barris transbordarão de vinho” 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235A9B-E73B-2145-89CC-B22C098094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dirty="0"/>
              <a:t>Prov. 3:9, 10 NVI</a:t>
            </a:r>
          </a:p>
        </p:txBody>
      </p:sp>
    </p:spTree>
    <p:extLst>
      <p:ext uri="{BB962C8B-B14F-4D97-AF65-F5344CB8AC3E}">
        <p14:creationId xmlns:p14="http://schemas.microsoft.com/office/powerpoint/2010/main" val="1468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65738D9-048F-B841-8A8F-22B79BDAC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“Ponham-me à prova”, diz o SENHOR dos Exércitos, “e vejam se não vou abrir as comportas dos céus e derramar sobre vocês tantas bênçãos que nem terão onde guardá-las. Impedirei que pragas devorem suas colheitas, e as videiras nos campos não perderão o seu fruto”, diz o SENHOR dos Exércitos”. 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F0321A-4295-454F-862F-4518DE116C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Mal. 3:10, 11 NVI</a:t>
            </a:r>
          </a:p>
        </p:txBody>
      </p:sp>
    </p:spTree>
    <p:extLst>
      <p:ext uri="{BB962C8B-B14F-4D97-AF65-F5344CB8AC3E}">
        <p14:creationId xmlns:p14="http://schemas.microsoft.com/office/powerpoint/2010/main" val="3896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C9E6324-0377-EC4C-B672-96B3E447F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“O meu Deus suprirá todas as necessidades de vocês, de acordo com as suas gloriosas riquezas em Cristo Jesus.”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CC4345-E244-2E4A-B6C5-03A0CC00E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Filipenses. 4:19 NVI</a:t>
            </a:r>
          </a:p>
        </p:txBody>
      </p:sp>
    </p:spTree>
    <p:extLst>
      <p:ext uri="{BB962C8B-B14F-4D97-AF65-F5344CB8AC3E}">
        <p14:creationId xmlns:p14="http://schemas.microsoft.com/office/powerpoint/2010/main" val="42083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1C8280E-0A35-B449-918C-145E96A6F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“Lancem sobre ele toda a sua ansiedade, porque ele tem cuidado de vocês.”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FFD875-A053-C347-A2CA-1F520E5BA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1 Pedro 5:7 NKJV</a:t>
            </a:r>
          </a:p>
        </p:txBody>
      </p:sp>
    </p:spTree>
    <p:extLst>
      <p:ext uri="{BB962C8B-B14F-4D97-AF65-F5344CB8AC3E}">
        <p14:creationId xmlns:p14="http://schemas.microsoft.com/office/powerpoint/2010/main" val="28591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484DE-84DB-EA4E-A322-E59AD767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Pacto é um nome usado para uma oferta sistemática e regular.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C2FFCF1-AB58-E248-92E9-82B6B74F44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0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67D9BB1-5970-5247-B88B-0CA3B424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Regularidade: 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0073B50-ACD3-2941-B0F0-6CFB51714C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A regularidade de dar deveria ser determinada pela regularidade de receber (Prov. 3:9). 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E3F7F98E-987C-4E4A-8FAD-2F7EB999DF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6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D5DD96-1157-6749-A9C0-E54149E3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7" y="0"/>
            <a:ext cx="5679744" cy="1597652"/>
          </a:xfrm>
        </p:spPr>
        <p:txBody>
          <a:bodyPr/>
          <a:lstStyle/>
          <a:p>
            <a:r>
              <a:rPr lang="pt-BR" dirty="0"/>
              <a:t>Sistema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4D29014-F060-3144-AD51-1C3EA0E49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/>
          <a:p>
            <a:r>
              <a:rPr lang="pt-BR" dirty="0"/>
              <a:t>O Sistema é proporcional à entrada, ou baseado em porcentagem (1 Cor. 16:1; </a:t>
            </a:r>
            <a:r>
              <a:rPr lang="pt-BR" dirty="0" err="1"/>
              <a:t>Deut</a:t>
            </a:r>
            <a:r>
              <a:rPr lang="pt-BR" dirty="0"/>
              <a:t>. 16:17) 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87341A2B-818D-B445-BA33-3F02CCF47E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7660" cy="6858000"/>
          </a:xfrm>
        </p:spPr>
      </p:pic>
    </p:spTree>
    <p:extLst>
      <p:ext uri="{BB962C8B-B14F-4D97-AF65-F5344CB8AC3E}">
        <p14:creationId xmlns:p14="http://schemas.microsoft.com/office/powerpoint/2010/main" val="6538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AC8592-3DED-484D-8417-9C3BE8C9F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“No sistema bíblico de dízimos e ofertas, as quantias pagas por diferentes pessoas certamente vão variar muito, visto serem proporcionais às rendas”.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6D2A59-D961-064E-9102-E4B928967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Conselhos sobre Mordomia, p. 73</a:t>
            </a:r>
          </a:p>
        </p:txBody>
      </p:sp>
    </p:spTree>
    <p:extLst>
      <p:ext uri="{BB962C8B-B14F-4D97-AF65-F5344CB8AC3E}">
        <p14:creationId xmlns:p14="http://schemas.microsoft.com/office/powerpoint/2010/main" val="27701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E22305B-97CD-9C45-A23B-5C692A85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ALGUNS PRINCÍPIOS SOBRE O PACTO </a:t>
            </a:r>
          </a:p>
        </p:txBody>
      </p:sp>
    </p:spTree>
    <p:extLst>
      <p:ext uri="{BB962C8B-B14F-4D97-AF65-F5344CB8AC3E}">
        <p14:creationId xmlns:p14="http://schemas.microsoft.com/office/powerpoint/2010/main" val="1300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C86C9-9DB4-294B-B25C-6EA8AD96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É considerado tão importante e tão obrigatório quanto o dízimo.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51B31EA-3E59-494A-B7B9-FC8C7F02C8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43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DD4A5-77A6-794B-BE31-FD8DC433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Deve ser dado assim que receber qualquer renda.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C644164-697D-8346-BA5F-466732633B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90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074D2C-B6AC-4327-92DC-DCA9F2A772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E45029-88F8-467D-BE71-3F73B2708D12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3.xml><?xml version="1.0" encoding="utf-8"?>
<ds:datastoreItem xmlns:ds="http://schemas.openxmlformats.org/officeDocument/2006/customXml" ds:itemID="{8DE4812B-04EB-4C77-96F4-2C774BB8BF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681</Words>
  <Application>Microsoft Office PowerPoint</Application>
  <PresentationFormat>Widescreen</PresentationFormat>
  <Paragraphs>79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O QUE É PACTO? </vt:lpstr>
      <vt:lpstr>Pacto é um nome usado para uma oferta sistemática e regular.</vt:lpstr>
      <vt:lpstr>Regularidade: </vt:lpstr>
      <vt:lpstr>Sistema</vt:lpstr>
      <vt:lpstr>Apresentação do PowerPoint</vt:lpstr>
      <vt:lpstr>ALGUNS PRINCÍPIOS SOBRE O PACTO </vt:lpstr>
      <vt:lpstr>É considerado tão importante e tão obrigatório quanto o dízimo.</vt:lpstr>
      <vt:lpstr>Deve ser dado assim que receber qualquer renda.</vt:lpstr>
      <vt:lpstr>não é esperado por Deus quando não há entradas.</vt:lpstr>
      <vt:lpstr>Apresentação do PowerPoint</vt:lpstr>
      <vt:lpstr>Dízimos e pacto</vt:lpstr>
      <vt:lpstr>Apresentação do PowerPoint</vt:lpstr>
      <vt:lpstr>Apresentação do PowerPoint</vt:lpstr>
      <vt:lpstr>Apresentação do PowerPoint</vt:lpstr>
      <vt:lpstr>Portanto, o ato humano nunca precede a doação de Deus.</vt:lpstr>
      <vt:lpstr>Apresentação do PowerPoint</vt:lpstr>
      <vt:lpstr>Apresentação do PowerPoint</vt:lpstr>
      <vt:lpstr>COMO SE TORNAR UM PACTUANTE: </vt:lpstr>
      <vt:lpstr>INCENTIVOS PARA COMEÇAR: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5</cp:revision>
  <dcterms:created xsi:type="dcterms:W3CDTF">2019-03-06T22:34:21Z</dcterms:created>
  <dcterms:modified xsi:type="dcterms:W3CDTF">2025-08-01T14:42:51Z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29056100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