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77" r:id="rId11"/>
    <p:sldId id="282" r:id="rId12"/>
    <p:sldId id="283" r:id="rId13"/>
    <p:sldId id="280" r:id="rId14"/>
    <p:sldId id="290" r:id="rId15"/>
    <p:sldId id="281" r:id="rId16"/>
    <p:sldId id="284" r:id="rId17"/>
    <p:sldId id="285" r:id="rId18"/>
    <p:sldId id="286" r:id="rId19"/>
    <p:sldId id="291" r:id="rId20"/>
    <p:sldId id="292" r:id="rId21"/>
    <p:sldId id="293" r:id="rId22"/>
    <p:sldId id="294" r:id="rId23"/>
    <p:sldId id="295" r:id="rId24"/>
    <p:sldId id="287" r:id="rId25"/>
    <p:sldId id="288" r:id="rId26"/>
    <p:sldId id="289" r:id="rId27"/>
    <p:sldId id="296" r:id="rId28"/>
    <p:sldId id="299" r:id="rId29"/>
    <p:sldId id="300" r:id="rId30"/>
    <p:sldId id="301" r:id="rId31"/>
    <p:sldId id="305" r:id="rId32"/>
    <p:sldId id="302" r:id="rId33"/>
    <p:sldId id="306" r:id="rId34"/>
    <p:sldId id="303" r:id="rId35"/>
    <p:sldId id="304" r:id="rId36"/>
    <p:sldId id="307" r:id="rId37"/>
    <p:sldId id="308" r:id="rId38"/>
    <p:sldId id="272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01E52-0EE7-0042-845F-9DC10A690AFF}" v="1" dt="2020-12-06T14:27:00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8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41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544" y="430607"/>
            <a:ext cx="6042025" cy="589915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36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6096000" y="136045"/>
            <a:ext cx="527850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985689" y="2276761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935408" y="2524118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995848" y="2893843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None/>
              <a:defRPr sz="4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716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68" r:id="rId9"/>
    <p:sldLayoutId id="2147483653" r:id="rId10"/>
    <p:sldLayoutId id="2147483654" r:id="rId11"/>
    <p:sldLayoutId id="2147483655" r:id="rId12"/>
    <p:sldLayoutId id="2147483656" r:id="rId13"/>
    <p:sldLayoutId id="2147483662" r:id="rId14"/>
    <p:sldLayoutId id="2147483660" r:id="rId15"/>
    <p:sldLayoutId id="2147483664" r:id="rId16"/>
    <p:sldLayoutId id="2147483657" r:id="rId17"/>
    <p:sldLayoutId id="21474836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03BCC8-9483-3B42-BC0D-7575474A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 traz uma semelhança suspeita com a religião Romana pagã.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57C6C1E0-D33E-D24B-8A8D-7BA838641A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45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D3B84E5-7A2D-4645-9745-12EC355A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t-BR" sz="2400" dirty="0"/>
              <a:t>“</a:t>
            </a:r>
            <a:r>
              <a:rPr lang="pt-BR" sz="2400" dirty="0" err="1"/>
              <a:t>dot</a:t>
            </a:r>
            <a:r>
              <a:rPr lang="pt-BR" sz="2400" dirty="0"/>
              <a:t> ut </a:t>
            </a:r>
            <a:r>
              <a:rPr lang="pt-BR" sz="2400" dirty="0" err="1"/>
              <a:t>des</a:t>
            </a:r>
            <a:r>
              <a:rPr lang="pt-BR" sz="2400" dirty="0"/>
              <a:t>”, (Eu lhe dou para que você me dê); 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t-BR" sz="2400" dirty="0"/>
              <a:t>“</a:t>
            </a:r>
            <a:r>
              <a:rPr lang="pt-BR" sz="2400" dirty="0" err="1"/>
              <a:t>dot</a:t>
            </a:r>
            <a:r>
              <a:rPr lang="pt-BR" sz="2400" dirty="0"/>
              <a:t> ut </a:t>
            </a:r>
            <a:r>
              <a:rPr lang="pt-BR" sz="2400" dirty="0" err="1"/>
              <a:t>facias</a:t>
            </a:r>
            <a:r>
              <a:rPr lang="pt-BR" sz="2400" dirty="0"/>
              <a:t>” (Eu dou para que você faça); 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t-BR" sz="2400" dirty="0"/>
              <a:t>“</a:t>
            </a:r>
            <a:r>
              <a:rPr lang="pt-BR" sz="2400" dirty="0" err="1"/>
              <a:t>facio</a:t>
            </a:r>
            <a:r>
              <a:rPr lang="pt-BR" sz="2400" dirty="0"/>
              <a:t> ut </a:t>
            </a:r>
            <a:r>
              <a:rPr lang="pt-BR" sz="2400" dirty="0" err="1"/>
              <a:t>des</a:t>
            </a:r>
            <a:r>
              <a:rPr lang="pt-BR" sz="2400" dirty="0"/>
              <a:t>” (Eu faço e você dá); 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t-BR" sz="2400" dirty="0"/>
              <a:t>“</a:t>
            </a:r>
            <a:r>
              <a:rPr lang="pt-BR" sz="2400" dirty="0" err="1"/>
              <a:t>facio</a:t>
            </a:r>
            <a:r>
              <a:rPr lang="pt-BR" sz="2400" dirty="0"/>
              <a:t> ut </a:t>
            </a:r>
            <a:r>
              <a:rPr lang="pt-BR" sz="2400" dirty="0" err="1"/>
              <a:t>facias</a:t>
            </a:r>
            <a:r>
              <a:rPr lang="pt-BR" sz="2400" dirty="0"/>
              <a:t>” (eu faço e você faz) O princípio do “do ut </a:t>
            </a:r>
            <a:r>
              <a:rPr lang="pt-BR" sz="2400" dirty="0" err="1"/>
              <a:t>des</a:t>
            </a:r>
            <a:r>
              <a:rPr lang="pt-BR" sz="2400" dirty="0"/>
              <a:t>” (Eu lhe dou e você me de)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FAA6F595-880C-0540-A915-6CB4C68657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31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73AA16D-21D0-2646-AEE4-058BED542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É uma religião compensatória na qual o propósito é resolver crises usando a divindade. 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031FC71-D3A2-AD42-80D5-4FBE7F7805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05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E1A1852-ABF0-C141-8A9F-C4789180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seis estágios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39B4E14-2512-3D40-BFC4-4DA7D8DCD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4245" y="1865104"/>
            <a:ext cx="7361496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600" dirty="0"/>
              <a:t>Crises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dirty="0"/>
              <a:t>Iniciativa humana 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dirty="0"/>
              <a:t>Oferta/sacrifício como depósito 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dirty="0"/>
              <a:t>Resposta Divina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dirty="0"/>
              <a:t>Sacrifício como agradecimento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Crise resolvida </a:t>
            </a:r>
            <a:r>
              <a:rPr lang="pt-BR" sz="3600" dirty="0"/>
              <a:t>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6704B9C-E81F-6648-83AB-F4E1A6CBE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19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FAF6C82-9D1A-0343-B11A-861C895AA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Teologia da Prosperidade revela um mecanismo semelhante.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7DE1419-EC93-F546-B329-33AC6E12C5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61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ACB6C504-A8B1-D842-AF49-E71064A607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</p:spPr>
      </p:pic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E5CACB-8CA6-A64F-BF74-EA6150E98A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Seres humanos em necessidade econômica: </a:t>
            </a:r>
            <a:r>
              <a:rPr lang="pt-BR" dirty="0"/>
              <a:t>Um resultado do pecado e falta de fé.</a:t>
            </a:r>
          </a:p>
        </p:txBody>
      </p:sp>
    </p:spTree>
    <p:extLst>
      <p:ext uri="{BB962C8B-B14F-4D97-AF65-F5344CB8AC3E}">
        <p14:creationId xmlns:p14="http://schemas.microsoft.com/office/powerpoint/2010/main" val="4986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13398FD-7B83-4741-93BD-67D7D0488A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FC4872-E39C-024D-AF5B-5B0A632F17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Iniciativa de fé: </a:t>
            </a:r>
            <a:r>
              <a:rPr lang="pt-BR" dirty="0"/>
              <a:t>Arrependimento significa ter fé nas promessas de Deus.</a:t>
            </a:r>
          </a:p>
        </p:txBody>
      </p:sp>
    </p:spTree>
    <p:extLst>
      <p:ext uri="{BB962C8B-B14F-4D97-AF65-F5344CB8AC3E}">
        <p14:creationId xmlns:p14="http://schemas.microsoft.com/office/powerpoint/2010/main" val="872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C303AE-49E8-6844-9DFA-E9498F5227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428739-8BF7-4545-8DAF-E33A49E875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Ofertas/doações: </a:t>
            </a:r>
            <a:r>
              <a:rPr lang="pt-BR" dirty="0"/>
              <a:t>O crente tem que doar uma grande soma de dinheiro como evidência de sua fé em Deus.</a:t>
            </a:r>
          </a:p>
        </p:txBody>
      </p:sp>
    </p:spTree>
    <p:extLst>
      <p:ext uri="{BB962C8B-B14F-4D97-AF65-F5344CB8AC3E}">
        <p14:creationId xmlns:p14="http://schemas.microsoft.com/office/powerpoint/2010/main" val="13069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B0E3FD-A17F-8F44-BABE-FDF13569B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Resposta Divina: </a:t>
            </a:r>
            <a:r>
              <a:rPr lang="pt-BR" dirty="0"/>
              <a:t>Deus abençoará a fé do crente resolvendo seus problemas econômicos.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09A66C0D-A7E3-1245-8E46-78D99A79EB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35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2321BFA-1E26-0845-A256-CBE4EAE0AF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DA2027-B0E4-A542-9EAD-B447E6550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Agradecimento e repetição do sacrifício: </a:t>
            </a:r>
            <a:r>
              <a:rPr lang="pt-BR" dirty="0"/>
              <a:t>Se o crente recebe uma bênção material, o crente precisa continuar repetindo a oferta, para que as bênçãos continuem vindo. </a:t>
            </a:r>
          </a:p>
        </p:txBody>
      </p:sp>
    </p:spTree>
    <p:extLst>
      <p:ext uri="{BB962C8B-B14F-4D97-AF65-F5344CB8AC3E}">
        <p14:creationId xmlns:p14="http://schemas.microsoft.com/office/powerpoint/2010/main" val="16525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8D0E2A-A3CC-3549-91D9-DBB043B4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3016"/>
            <a:ext cx="987119" cy="974983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9869" y="2093404"/>
            <a:ext cx="6672262" cy="618674"/>
          </a:xfrm>
        </p:spPr>
        <p:txBody>
          <a:bodyPr>
            <a:noAutofit/>
          </a:bodyPr>
          <a:lstStyle/>
          <a:p>
            <a:r>
              <a:rPr lang="pt-BR" sz="11500" dirty="0">
                <a:ln w="31750">
                  <a:solidFill>
                    <a:srgbClr val="10253F"/>
                  </a:solidFill>
                </a:ln>
                <a:noFill/>
              </a:rPr>
              <a:t>EFEITO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1973" y="6023569"/>
            <a:ext cx="23554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LAURENTIU IONESCU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1772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906" y="-482425"/>
            <a:ext cx="8534401" cy="3911425"/>
          </a:xfrm>
        </p:spPr>
        <p:txBody>
          <a:bodyPr>
            <a:noAutofit/>
          </a:bodyPr>
          <a:lstStyle/>
          <a:p>
            <a:r>
              <a:rPr lang="pt-BR" b="0" dirty="0">
                <a:solidFill>
                  <a:srgbClr val="10253F"/>
                </a:solidFill>
              </a:rPr>
              <a:t>GENEROSIDADE, PROSPERIDADE E BÊNÇÃO  </a:t>
            </a:r>
            <a:r>
              <a:rPr lang="pt-BR" dirty="0">
                <a:solidFill>
                  <a:srgbClr val="10253F"/>
                </a:solidFill>
              </a:rPr>
              <a:t>DE CAUSA PARA </a:t>
            </a:r>
            <a:br>
              <a:rPr lang="pt-BR" dirty="0">
                <a:solidFill>
                  <a:srgbClr val="10253F"/>
                </a:solidFill>
              </a:rPr>
            </a:br>
            <a:endParaRPr lang="pt-BR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2F6DEB5-5DD2-C644-84F0-87D8C5C337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8E2563-EF5C-6848-B401-435F1C4A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Dar para receber: </a:t>
            </a:r>
            <a:r>
              <a:rPr lang="pt-BR" dirty="0"/>
              <a:t>Uma estratégia cristã de estilo de vida. O crente precisa continuar doando para que o sucesso na vida espiritual possa ser alcançado. </a:t>
            </a:r>
          </a:p>
        </p:txBody>
      </p:sp>
    </p:spTree>
    <p:extLst>
      <p:ext uri="{BB962C8B-B14F-4D97-AF65-F5344CB8AC3E}">
        <p14:creationId xmlns:p14="http://schemas.microsoft.com/office/powerpoint/2010/main" val="29586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0738DE5-9970-864A-BE2F-20EF2793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propósito do plano de salvação de Deus não contempla redenção financeira, mas redenção moral.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B7157908-56DF-D74D-9A3E-B29B026B59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95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6D184BF-6951-5A4F-AE56-9E061C85F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conceito bíblico é que Deus e sua graça são fonte de bênçãos para o fiel e para o infiel.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FC5206E-D8CA-7647-93E9-B2736DC06F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0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16D7B1-794C-BE4D-A33B-A26880A0B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“Mas eu digo: Amem os seus inimigos e orem por aqueles que os perseguem, para que vocês venham a ser filhos de seu Pai que está nos céus. Porque ele faz raiar o seu sol sobre maus e bons e derrama chuva sobre justos e injustos”.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BEB09F-ADDA-8F42-BC44-3127D5B24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(Mateus. 5:44, 45, NVI). </a:t>
            </a:r>
          </a:p>
        </p:txBody>
      </p:sp>
    </p:spTree>
    <p:extLst>
      <p:ext uri="{BB962C8B-B14F-4D97-AF65-F5344CB8AC3E}">
        <p14:creationId xmlns:p14="http://schemas.microsoft.com/office/powerpoint/2010/main" val="28079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DAACA3F-4D99-364F-9F08-C30093482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Teologia da Prosperidade induz a ideia de um relacionamento compensatório entre ações humanas e a graça divina.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812621D-1ECE-584F-91B0-75D26CAE71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03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0157A75-E930-F84D-89D4-D37778B8A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No Velho Testamento a prosperidade não era ligada à ideia de ofertas dos adoradores oferecidas para Deus, mas com obediência e fidelidade em consideração ao Criador.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FCF2752-D10C-274D-8BBC-6EBB665AED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62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1EC6B2E-E79C-6246-86D7-63606670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987424"/>
            <a:ext cx="4634155" cy="4873626"/>
          </a:xfrm>
        </p:spPr>
        <p:txBody>
          <a:bodyPr/>
          <a:lstStyle/>
          <a:p>
            <a:r>
              <a:rPr lang="pt-BR" dirty="0"/>
              <a:t>bênçãos são causas de agradecimentos e doações.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C6B8A8D-4E4A-D54C-9637-7037564ED0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11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C59DE4-9546-4F49-B970-512C40669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Como posso retribuir ao SENHOR toda a sua bondade para comigo?”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C94C60-76BB-E64F-B58A-02A523CA5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Salmos 116:12</a:t>
            </a:r>
          </a:p>
        </p:txBody>
      </p:sp>
    </p:spTree>
    <p:extLst>
      <p:ext uri="{BB962C8B-B14F-4D97-AF65-F5344CB8AC3E}">
        <p14:creationId xmlns:p14="http://schemas.microsoft.com/office/powerpoint/2010/main" val="18128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1EC3597-0AE9-A54A-B3ED-CD5871015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“Erguerei o cálice da salvação e invocarei o nome do SENHOR” 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FA5D02-2E40-DA45-9636-1B7687674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Salmos 116:13</a:t>
            </a:r>
          </a:p>
        </p:txBody>
      </p:sp>
    </p:spTree>
    <p:extLst>
      <p:ext uri="{BB962C8B-B14F-4D97-AF65-F5344CB8AC3E}">
        <p14:creationId xmlns:p14="http://schemas.microsoft.com/office/powerpoint/2010/main" val="28215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B9D37D-01B1-EB41-9F86-EEBE8AEF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contraste entre a teologia da prosperidade e a teologia bíblica é evidente.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BEC0E94-1C4F-2B44-AAC9-BDBBF16E75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7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F7C31885-DCCB-5843-A9A9-7637A42799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1CDFBEC-C3D7-364D-82DD-656DB61F1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“Prosperidade” com frequência está associada com o quando de dinheiro ou valores em ações a pessoa tem.</a:t>
            </a:r>
          </a:p>
        </p:txBody>
      </p:sp>
    </p:spTree>
    <p:extLst>
      <p:ext uri="{BB962C8B-B14F-4D97-AF65-F5344CB8AC3E}">
        <p14:creationId xmlns:p14="http://schemas.microsoft.com/office/powerpoint/2010/main" val="42279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D513E-0AE2-A747-BDC9-26D6797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992187"/>
            <a:ext cx="4670612" cy="4873626"/>
          </a:xfrm>
        </p:spPr>
        <p:txBody>
          <a:bodyPr/>
          <a:lstStyle/>
          <a:p>
            <a:r>
              <a:rPr lang="pt-BR" dirty="0"/>
              <a:t>Prosperidade é um tipo de relacionamento.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BEFA635-1DD5-3547-A12B-90A541B653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2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A73402F-7113-8349-9AEC-4C647086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Dar não significa perder, mas significa ADORAR, DOAR, GRAÇA, AJUDAR.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D2FE6F14-9E9D-224C-840E-A79634C4B9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1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26AC1C-BCC0-6846-925E-286F3C62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Nós enfrentamos dois sistemas mutuamente em oposição.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D24BECA-9497-DE44-8C29-0F17BA1540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51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D15E3D-C33D-8444-86CD-68CB9DCCB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“É mais abençoado dar do que receber”.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FC3F5A-4417-1B4D-A633-1F2096B9A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Atos 20:35, KJV </a:t>
            </a:r>
          </a:p>
        </p:txBody>
      </p:sp>
    </p:spTree>
    <p:extLst>
      <p:ext uri="{BB962C8B-B14F-4D97-AF65-F5344CB8AC3E}">
        <p14:creationId xmlns:p14="http://schemas.microsoft.com/office/powerpoint/2010/main" val="7979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19F443-B005-3345-A8AF-88B250682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reino de Deus não é comida nem bebida, mas justiça, paz e alegria no Espírito Santo” 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1C4E14-5A59-574B-93DF-7F59CA9E6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Rom. 14:17, KJV</a:t>
            </a:r>
          </a:p>
        </p:txBody>
      </p:sp>
    </p:spTree>
    <p:extLst>
      <p:ext uri="{BB962C8B-B14F-4D97-AF65-F5344CB8AC3E}">
        <p14:creationId xmlns:p14="http://schemas.microsoft.com/office/powerpoint/2010/main" val="22048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EC2DE15-87E1-9F49-BB93-9B3F8529E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Palavras novas e exóticas como “</a:t>
            </a:r>
            <a:r>
              <a:rPr lang="pt-BR" dirty="0" err="1"/>
              <a:t>bitcoin</a:t>
            </a:r>
            <a:r>
              <a:rPr lang="pt-BR" dirty="0"/>
              <a:t>” ou “</a:t>
            </a:r>
            <a:r>
              <a:rPr lang="pt-BR" dirty="0" err="1"/>
              <a:t>cryptomoeda</a:t>
            </a:r>
            <a:r>
              <a:rPr lang="pt-BR" dirty="0"/>
              <a:t>” regularmente aparecem nas conversas de todos os dias. 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7E94639F-6445-244D-AD09-B3398E8C4D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10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37C2029-B87B-054D-9162-75808D2CB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Nas últimas décadas, houve um aumento de “especialistas” prometendo métodos infalíveis para garantir prosperidade financeira. 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E9B95C7-23C7-4242-B958-150337C13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32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8FDE9E2-9501-AA47-895A-19009748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 EVANGELHO DA PROSPERIDADE </a:t>
            </a:r>
          </a:p>
        </p:txBody>
      </p:sp>
    </p:spTree>
    <p:extLst>
      <p:ext uri="{BB962C8B-B14F-4D97-AF65-F5344CB8AC3E}">
        <p14:creationId xmlns:p14="http://schemas.microsoft.com/office/powerpoint/2010/main" val="36935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077C6BE-9621-084A-9179-1B20872E1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Esta teologia vê a bíblia como um concerto entre Deus e o ser humano.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8469D2CD-8FC6-D041-97E4-73C24DEFF3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79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0D695-491E-544E-8F82-1FBEE752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perigo com esse tipo de religião é que transforma Deus em um poder a nosso serviço.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2D017F7-A290-C640-B863-6403766AC3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4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17AF4-9167-A748-B279-EEFBBB65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A ORIGEM </a:t>
            </a:r>
          </a:p>
        </p:txBody>
      </p:sp>
    </p:spTree>
    <p:extLst>
      <p:ext uri="{BB962C8B-B14F-4D97-AF65-F5344CB8AC3E}">
        <p14:creationId xmlns:p14="http://schemas.microsoft.com/office/powerpoint/2010/main" val="13676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F5B84-83B1-4597-993C-31661EF0555B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06F56C14-2AC8-41C1-9588-0FB0BDB74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81326F-C924-4271-B325-7166D5C8E8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621</Words>
  <Application>Microsoft Office PowerPoint</Application>
  <PresentationFormat>Widescreen</PresentationFormat>
  <Paragraphs>51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GENEROSIDADE, PROSPERIDADE E BÊNÇÃO  DE CAUSA PARA  </vt:lpstr>
      <vt:lpstr>Apresentação do PowerPoint</vt:lpstr>
      <vt:lpstr>Apresentação do PowerPoint</vt:lpstr>
      <vt:lpstr>Apresentação do PowerPoint</vt:lpstr>
      <vt:lpstr>O EVANGELHO DA PROSPERIDADE </vt:lpstr>
      <vt:lpstr>Apresentação do PowerPoint</vt:lpstr>
      <vt:lpstr>O perigo com esse tipo de religião é que transforma Deus em um poder a nosso serviço.</vt:lpstr>
      <vt:lpstr>A ORIGEM </vt:lpstr>
      <vt:lpstr>ela traz uma semelhança suspeita com a religião Romana pagã.</vt:lpstr>
      <vt:lpstr>Apresentação do PowerPoint</vt:lpstr>
      <vt:lpstr>Apresentação do PowerPoint</vt:lpstr>
      <vt:lpstr>seis estágios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bênçãos são causas de agradecimentos e doações. </vt:lpstr>
      <vt:lpstr>Apresentação do PowerPoint</vt:lpstr>
      <vt:lpstr>Apresentação do PowerPoint</vt:lpstr>
      <vt:lpstr>O contraste entre a teologia da prosperidade e a teologia bíblica é evidente. </vt:lpstr>
      <vt:lpstr>Prosperidade é um tipo de relacionamento. </vt:lpstr>
      <vt:lpstr>Apresentação do PowerPoint</vt:lpstr>
      <vt:lpstr>Nós enfrentamos dois sistemas mutuamente em oposição.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6</cp:revision>
  <dcterms:created xsi:type="dcterms:W3CDTF">2019-03-06T22:34:21Z</dcterms:created>
  <dcterms:modified xsi:type="dcterms:W3CDTF">2025-08-01T14:42:22Z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29055900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