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26"/>
  </p:handoutMasterIdLst>
  <p:sldIdLst>
    <p:sldId id="273" r:id="rId5"/>
    <p:sldId id="257" r:id="rId6"/>
    <p:sldId id="274" r:id="rId7"/>
    <p:sldId id="284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5" r:id="rId17"/>
    <p:sldId id="286" r:id="rId18"/>
    <p:sldId id="287" r:id="rId19"/>
    <p:sldId id="288" r:id="rId20"/>
    <p:sldId id="291" r:id="rId21"/>
    <p:sldId id="289" r:id="rId22"/>
    <p:sldId id="290" r:id="rId23"/>
    <p:sldId id="292" r:id="rId24"/>
    <p:sldId id="272" r:id="rId2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os aurelio gularte de castro" initials="magdc" lastIdx="2" clrIdx="0">
    <p:extLst>
      <p:ext uri="{19B8F6BF-5375-455C-9EA6-DF929625EA0E}">
        <p15:presenceInfo xmlns:p15="http://schemas.microsoft.com/office/powerpoint/2012/main" userId="67f50566e2aee3b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5968"/>
    <a:srgbClr val="10253F"/>
    <a:srgbClr val="385D8A"/>
    <a:srgbClr val="D3B998"/>
    <a:srgbClr val="8A3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B69DB0-566C-134A-BE0F-023E77C6FD64}" v="92" dt="2020-09-07T22:09:24.7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2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182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71F1A830-A847-4313-B621-DB7F1692C7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E4504A4-D14E-418F-8E75-E534F371D2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75A0D-D99A-4783-94A4-E5E7F1D6BD97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7203137-3A61-4492-93DB-5B81A828F7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17E49CD-014E-4B02-A680-18201E5250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588A0-E810-4390-9C5C-997EE6034C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1786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Em Br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0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0219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GW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12944" y="1259840"/>
            <a:ext cx="6852934" cy="409008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99045" y="269703"/>
            <a:ext cx="960560" cy="741254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 flipV="1">
            <a:off x="10683445" y="6032685"/>
            <a:ext cx="960560" cy="741254"/>
          </a:xfrm>
          <a:prstGeom prst="rect">
            <a:avLst/>
          </a:prstGeom>
        </p:spPr>
      </p:pic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6C21C0A0-9CC2-4C11-B056-9C32C348EC70}"/>
              </a:ext>
            </a:extLst>
          </p:cNvPr>
          <p:cNvSpPr/>
          <p:nvPr userDrawn="1"/>
        </p:nvSpPr>
        <p:spPr>
          <a:xfrm>
            <a:off x="4299045" y="1296537"/>
            <a:ext cx="7233313" cy="4450568"/>
          </a:xfrm>
          <a:custGeom>
            <a:avLst/>
            <a:gdLst>
              <a:gd name="connsiteX0" fmla="*/ 0 w 7233313"/>
              <a:gd name="connsiteY0" fmla="*/ 0 h 4162567"/>
              <a:gd name="connsiteX1" fmla="*/ 0 w 7233313"/>
              <a:gd name="connsiteY1" fmla="*/ 4162567 h 4162567"/>
              <a:gd name="connsiteX2" fmla="*/ 7233313 w 7233313"/>
              <a:gd name="connsiteY2" fmla="*/ 4162567 h 416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3313" h="4162567">
                <a:moveTo>
                  <a:pt x="0" y="0"/>
                </a:moveTo>
                <a:lnTo>
                  <a:pt x="0" y="4162567"/>
                </a:lnTo>
                <a:lnTo>
                  <a:pt x="7233313" y="4162567"/>
                </a:lnTo>
              </a:path>
            </a:pathLst>
          </a:custGeom>
          <a:noFill/>
          <a:ln w="38100">
            <a:solidFill>
              <a:srgbClr val="385D8A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spaço Reservado para Texto 32">
            <a:extLst>
              <a:ext uri="{FF2B5EF4-FFF2-40B4-BE49-F238E27FC236}">
                <a16:creationId xmlns:a16="http://schemas.microsoft.com/office/drawing/2014/main" id="{6F2822F4-087A-4997-BE75-F3F11448BB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99045" y="5971512"/>
            <a:ext cx="6250674" cy="45658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213033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bli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07201" y="455092"/>
            <a:ext cx="9860362" cy="4236558"/>
          </a:xfrm>
          <a:ln w="3175">
            <a:solidFill>
              <a:schemeClr val="tx1"/>
            </a:solidFill>
            <a:prstDash val="sysDot"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8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6142" y="330876"/>
            <a:ext cx="960560" cy="741254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 flipV="1">
            <a:off x="11052079" y="5413175"/>
            <a:ext cx="960560" cy="741254"/>
          </a:xfrm>
          <a:prstGeom prst="rect">
            <a:avLst/>
          </a:prstGeom>
        </p:spPr>
      </p:pic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6C21C0A0-9CC2-4C11-B056-9C32C348EC70}"/>
              </a:ext>
            </a:extLst>
          </p:cNvPr>
          <p:cNvSpPr/>
          <p:nvPr userDrawn="1"/>
        </p:nvSpPr>
        <p:spPr>
          <a:xfrm>
            <a:off x="606057" y="1296537"/>
            <a:ext cx="10526231" cy="4450568"/>
          </a:xfrm>
          <a:custGeom>
            <a:avLst/>
            <a:gdLst>
              <a:gd name="connsiteX0" fmla="*/ 0 w 7233313"/>
              <a:gd name="connsiteY0" fmla="*/ 0 h 4162567"/>
              <a:gd name="connsiteX1" fmla="*/ 0 w 7233313"/>
              <a:gd name="connsiteY1" fmla="*/ 4162567 h 4162567"/>
              <a:gd name="connsiteX2" fmla="*/ 7233313 w 7233313"/>
              <a:gd name="connsiteY2" fmla="*/ 4162567 h 416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3313" h="4162567">
                <a:moveTo>
                  <a:pt x="0" y="0"/>
                </a:moveTo>
                <a:lnTo>
                  <a:pt x="0" y="4162567"/>
                </a:lnTo>
                <a:lnTo>
                  <a:pt x="7233313" y="4162567"/>
                </a:lnTo>
              </a:path>
            </a:pathLst>
          </a:custGeom>
          <a:noFill/>
          <a:ln w="38100">
            <a:solidFill>
              <a:schemeClr val="tx1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spaço Reservado para Texto 32">
            <a:extLst>
              <a:ext uri="{FF2B5EF4-FFF2-40B4-BE49-F238E27FC236}">
                <a16:creationId xmlns:a16="http://schemas.microsoft.com/office/drawing/2014/main" id="{6F2822F4-087A-4997-BE75-F3F11448BB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70860" y="4886851"/>
            <a:ext cx="2696703" cy="456583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357935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3" grpId="0" animBg="1">
        <p:tmplLst>
          <p:tmpl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02971" y="1021080"/>
            <a:ext cx="5462905" cy="454993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27292" y="34027"/>
            <a:ext cx="960560" cy="741254"/>
          </a:xfrm>
          <a:prstGeom prst="rect">
            <a:avLst/>
          </a:prstGeom>
        </p:spPr>
      </p:pic>
      <p:sp>
        <p:nvSpPr>
          <p:cNvPr id="23" name="Espaço Reservado para Imagem 22">
            <a:extLst>
              <a:ext uri="{FF2B5EF4-FFF2-40B4-BE49-F238E27FC236}">
                <a16:creationId xmlns:a16="http://schemas.microsoft.com/office/drawing/2014/main" id="{135A69BD-3174-49FA-A20F-222E991B2F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7840" y="831374"/>
            <a:ext cx="4924422" cy="5120640"/>
          </a:xfrm>
          <a:ln w="19050">
            <a:solidFill>
              <a:srgbClr val="385D8A"/>
            </a:solidFill>
            <a:prstDash val="sysDash"/>
          </a:ln>
        </p:spPr>
        <p:txBody>
          <a:bodyPr/>
          <a:lstStyle/>
          <a:p>
            <a:endParaRPr lang="pt-BR" dirty="0"/>
          </a:p>
        </p:txBody>
      </p:sp>
      <p:sp>
        <p:nvSpPr>
          <p:cNvPr id="2" name="Forma Livre: Forma 1">
            <a:extLst>
              <a:ext uri="{FF2B5EF4-FFF2-40B4-BE49-F238E27FC236}">
                <a16:creationId xmlns:a16="http://schemas.microsoft.com/office/drawing/2014/main" id="{AF4A59DD-9D0E-494C-A778-4771BD738073}"/>
              </a:ext>
            </a:extLst>
          </p:cNvPr>
          <p:cNvSpPr/>
          <p:nvPr userDrawn="1"/>
        </p:nvSpPr>
        <p:spPr>
          <a:xfrm>
            <a:off x="497840" y="640080"/>
            <a:ext cx="11358880" cy="5311934"/>
          </a:xfrm>
          <a:custGeom>
            <a:avLst/>
            <a:gdLst>
              <a:gd name="connsiteX0" fmla="*/ 0 w 11358880"/>
              <a:gd name="connsiteY0" fmla="*/ 0 h 5638800"/>
              <a:gd name="connsiteX1" fmla="*/ 5191760 w 11358880"/>
              <a:gd name="connsiteY1" fmla="*/ 0 h 5638800"/>
              <a:gd name="connsiteX2" fmla="*/ 5191760 w 11358880"/>
              <a:gd name="connsiteY2" fmla="*/ 5638800 h 5638800"/>
              <a:gd name="connsiteX3" fmla="*/ 7782560 w 11358880"/>
              <a:gd name="connsiteY3" fmla="*/ 5638800 h 5638800"/>
              <a:gd name="connsiteX4" fmla="*/ 11054080 w 11358880"/>
              <a:gd name="connsiteY4" fmla="*/ 5638800 h 5638800"/>
              <a:gd name="connsiteX5" fmla="*/ 11358880 w 11358880"/>
              <a:gd name="connsiteY5" fmla="*/ 5638800 h 5638800"/>
              <a:gd name="connsiteX6" fmla="*/ 11358880 w 11358880"/>
              <a:gd name="connsiteY6" fmla="*/ 640080 h 5638800"/>
              <a:gd name="connsiteX7" fmla="*/ 11297920 w 11358880"/>
              <a:gd name="connsiteY7" fmla="*/ 64008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58880" h="5638800">
                <a:moveTo>
                  <a:pt x="0" y="0"/>
                </a:moveTo>
                <a:lnTo>
                  <a:pt x="5191760" y="0"/>
                </a:lnTo>
                <a:lnTo>
                  <a:pt x="5191760" y="5638800"/>
                </a:lnTo>
                <a:lnTo>
                  <a:pt x="7782560" y="5638800"/>
                </a:lnTo>
                <a:lnTo>
                  <a:pt x="11054080" y="5638800"/>
                </a:lnTo>
                <a:lnTo>
                  <a:pt x="11358880" y="5638800"/>
                </a:lnTo>
                <a:lnTo>
                  <a:pt x="11358880" y="640080"/>
                </a:lnTo>
                <a:lnTo>
                  <a:pt x="11297920" y="640080"/>
                </a:lnTo>
              </a:path>
            </a:pathLst>
          </a:custGeom>
          <a:noFill/>
          <a:ln w="19050">
            <a:solidFill>
              <a:schemeClr val="tx2">
                <a:lumMod val="50000"/>
              </a:schemeClr>
            </a:solidFill>
            <a:headEnd type="arrow" w="lg" len="lg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 flipV="1">
            <a:off x="8254143" y="6064495"/>
            <a:ext cx="960560" cy="741254"/>
          </a:xfrm>
          <a:prstGeom prst="rect">
            <a:avLst/>
          </a:prstGeom>
        </p:spPr>
      </p:pic>
      <p:sp>
        <p:nvSpPr>
          <p:cNvPr id="3" name="Triângulo isósceles 2">
            <a:extLst>
              <a:ext uri="{FF2B5EF4-FFF2-40B4-BE49-F238E27FC236}">
                <a16:creationId xmlns:a16="http://schemas.microsoft.com/office/drawing/2014/main" id="{72ABED22-E7B9-431B-A3B1-5D21A27354AA}"/>
              </a:ext>
            </a:extLst>
          </p:cNvPr>
          <p:cNvSpPr/>
          <p:nvPr userDrawn="1"/>
        </p:nvSpPr>
        <p:spPr>
          <a:xfrm flipH="1">
            <a:off x="5503542" y="4276487"/>
            <a:ext cx="374526" cy="285353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iângulo isósceles 11">
            <a:extLst>
              <a:ext uri="{FF2B5EF4-FFF2-40B4-BE49-F238E27FC236}">
                <a16:creationId xmlns:a16="http://schemas.microsoft.com/office/drawing/2014/main" id="{207ECC55-E4F1-4D43-B67D-C95E592D5165}"/>
              </a:ext>
            </a:extLst>
          </p:cNvPr>
          <p:cNvSpPr/>
          <p:nvPr userDrawn="1"/>
        </p:nvSpPr>
        <p:spPr>
          <a:xfrm rot="16200000" flipH="1">
            <a:off x="10953022" y="5783154"/>
            <a:ext cx="470694" cy="358624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663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" grpId="0" animBg="1"/>
      <p:bldP spid="3" grpId="0" animBg="1"/>
      <p:bldP spid="12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280" y="1158949"/>
            <a:ext cx="7506899" cy="44859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20554" y="291168"/>
            <a:ext cx="960560" cy="741254"/>
          </a:xfrm>
          <a:prstGeom prst="rect">
            <a:avLst/>
          </a:prstGeom>
        </p:spPr>
      </p:pic>
      <p:sp>
        <p:nvSpPr>
          <p:cNvPr id="23" name="Espaço Reservado para Imagem 22">
            <a:extLst>
              <a:ext uri="{FF2B5EF4-FFF2-40B4-BE49-F238E27FC236}">
                <a16:creationId xmlns:a16="http://schemas.microsoft.com/office/drawing/2014/main" id="{135A69BD-3174-49FA-A20F-222E991B2F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54601" y="1622070"/>
            <a:ext cx="3077417" cy="3802021"/>
          </a:xfrm>
          <a:ln w="12700">
            <a:solidFill>
              <a:schemeClr val="tx2"/>
            </a:solidFill>
            <a:prstDash val="sysDash"/>
          </a:ln>
        </p:spPr>
        <p:txBody>
          <a:bodyPr/>
          <a:lstStyle/>
          <a:p>
            <a:endParaRPr lang="pt-BR" dirty="0"/>
          </a:p>
        </p:txBody>
      </p:sp>
      <p:sp>
        <p:nvSpPr>
          <p:cNvPr id="2" name="Forma Livre: Forma 1">
            <a:extLst>
              <a:ext uri="{FF2B5EF4-FFF2-40B4-BE49-F238E27FC236}">
                <a16:creationId xmlns:a16="http://schemas.microsoft.com/office/drawing/2014/main" id="{AF4A59DD-9D0E-494C-A778-4771BD738073}"/>
              </a:ext>
            </a:extLst>
          </p:cNvPr>
          <p:cNvSpPr/>
          <p:nvPr userDrawn="1"/>
        </p:nvSpPr>
        <p:spPr>
          <a:xfrm>
            <a:off x="5252484" y="640079"/>
            <a:ext cx="6604236" cy="5813883"/>
          </a:xfrm>
          <a:custGeom>
            <a:avLst/>
            <a:gdLst>
              <a:gd name="connsiteX0" fmla="*/ 0 w 11358880"/>
              <a:gd name="connsiteY0" fmla="*/ 0 h 5638800"/>
              <a:gd name="connsiteX1" fmla="*/ 5191760 w 11358880"/>
              <a:gd name="connsiteY1" fmla="*/ 0 h 5638800"/>
              <a:gd name="connsiteX2" fmla="*/ 5191760 w 11358880"/>
              <a:gd name="connsiteY2" fmla="*/ 5638800 h 5638800"/>
              <a:gd name="connsiteX3" fmla="*/ 7782560 w 11358880"/>
              <a:gd name="connsiteY3" fmla="*/ 5638800 h 5638800"/>
              <a:gd name="connsiteX4" fmla="*/ 11054080 w 11358880"/>
              <a:gd name="connsiteY4" fmla="*/ 5638800 h 5638800"/>
              <a:gd name="connsiteX5" fmla="*/ 11358880 w 11358880"/>
              <a:gd name="connsiteY5" fmla="*/ 5638800 h 5638800"/>
              <a:gd name="connsiteX6" fmla="*/ 11358880 w 11358880"/>
              <a:gd name="connsiteY6" fmla="*/ 640080 h 5638800"/>
              <a:gd name="connsiteX7" fmla="*/ 11297920 w 11358880"/>
              <a:gd name="connsiteY7" fmla="*/ 64008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58880" h="5638800">
                <a:moveTo>
                  <a:pt x="0" y="0"/>
                </a:moveTo>
                <a:lnTo>
                  <a:pt x="5191760" y="0"/>
                </a:lnTo>
                <a:lnTo>
                  <a:pt x="5191760" y="5638800"/>
                </a:lnTo>
                <a:lnTo>
                  <a:pt x="7782560" y="5638800"/>
                </a:lnTo>
                <a:lnTo>
                  <a:pt x="11054080" y="5638800"/>
                </a:lnTo>
                <a:lnTo>
                  <a:pt x="11358880" y="5638800"/>
                </a:lnTo>
                <a:lnTo>
                  <a:pt x="11358880" y="640080"/>
                </a:lnTo>
                <a:lnTo>
                  <a:pt x="11297920" y="640080"/>
                </a:lnTo>
              </a:path>
            </a:pathLst>
          </a:custGeom>
          <a:noFill/>
          <a:ln w="19050">
            <a:solidFill>
              <a:schemeClr val="tx2">
                <a:lumMod val="50000"/>
              </a:schemeClr>
            </a:solidFill>
            <a:headEnd type="arrow" w="lg" len="lg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 flipV="1">
            <a:off x="3520554" y="5906389"/>
            <a:ext cx="960560" cy="741254"/>
          </a:xfrm>
          <a:prstGeom prst="rect">
            <a:avLst/>
          </a:prstGeom>
        </p:spPr>
      </p:pic>
      <p:sp>
        <p:nvSpPr>
          <p:cNvPr id="3" name="Triângulo isósceles 2">
            <a:extLst>
              <a:ext uri="{FF2B5EF4-FFF2-40B4-BE49-F238E27FC236}">
                <a16:creationId xmlns:a16="http://schemas.microsoft.com/office/drawing/2014/main" id="{72ABED22-E7B9-431B-A3B1-5D21A27354AA}"/>
              </a:ext>
            </a:extLst>
          </p:cNvPr>
          <p:cNvSpPr/>
          <p:nvPr userDrawn="1"/>
        </p:nvSpPr>
        <p:spPr>
          <a:xfrm flipH="1">
            <a:off x="8066880" y="2564645"/>
            <a:ext cx="374526" cy="285353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iângulo isósceles 11">
            <a:extLst>
              <a:ext uri="{FF2B5EF4-FFF2-40B4-BE49-F238E27FC236}">
                <a16:creationId xmlns:a16="http://schemas.microsoft.com/office/drawing/2014/main" id="{207ECC55-E4F1-4D43-B67D-C95E592D5165}"/>
              </a:ext>
            </a:extLst>
          </p:cNvPr>
          <p:cNvSpPr/>
          <p:nvPr userDrawn="1"/>
        </p:nvSpPr>
        <p:spPr>
          <a:xfrm rot="16200000" flipH="1">
            <a:off x="10942390" y="6274650"/>
            <a:ext cx="470694" cy="358624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D3F8E198-0832-41A1-A463-49CDAF71E0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54601" y="5719347"/>
            <a:ext cx="3077417" cy="312063"/>
          </a:xfrm>
          <a:solidFill>
            <a:schemeClr val="tx2">
              <a:lumMod val="5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nome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2590A9E6-0850-43A4-A591-932D102117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35500" y="5907088"/>
            <a:ext cx="3148013" cy="469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125392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" grpId="0" animBg="1"/>
      <p:bldP spid="3" grpId="0" animBg="1"/>
      <p:bldP spid="12" grpId="0" animBg="1"/>
      <p:bldP spid="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9A4C88-D752-411C-976F-88FD7CF49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7424"/>
            <a:ext cx="4338320" cy="4873626"/>
          </a:xfrm>
          <a:ln w="28575">
            <a:solidFill>
              <a:schemeClr val="accent5"/>
            </a:solidFill>
          </a:ln>
        </p:spPr>
        <p:txBody>
          <a:bodyPr anchor="ctr">
            <a:normAutofit/>
          </a:bodyPr>
          <a:lstStyle>
            <a:lvl1pPr>
              <a:defRPr sz="44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BAE78BB-0CD5-4B41-BF60-076F3DC70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7648" y="671512"/>
            <a:ext cx="6172200" cy="53930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1E4BDDB3-C098-47E7-A1D1-AF52995BB7DD}"/>
              </a:ext>
            </a:extLst>
          </p:cNvPr>
          <p:cNvSpPr/>
          <p:nvPr userDrawn="1"/>
        </p:nvSpPr>
        <p:spPr>
          <a:xfrm>
            <a:off x="2529840" y="416560"/>
            <a:ext cx="9296400" cy="5902960"/>
          </a:xfrm>
          <a:custGeom>
            <a:avLst/>
            <a:gdLst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5" fmla="*/ 2489200 w 9296400"/>
              <a:gd name="connsiteY5" fmla="*/ 1991360 h 590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96400" h="5902960">
                <a:moveTo>
                  <a:pt x="0" y="548640"/>
                </a:moveTo>
                <a:lnTo>
                  <a:pt x="0" y="0"/>
                </a:lnTo>
                <a:lnTo>
                  <a:pt x="9296400" y="0"/>
                </a:lnTo>
                <a:lnTo>
                  <a:pt x="9296400" y="5902960"/>
                </a:lnTo>
                <a:lnTo>
                  <a:pt x="2489200" y="5902960"/>
                </a:lnTo>
                <a:lnTo>
                  <a:pt x="2489200" y="1991360"/>
                </a:lnTo>
              </a:path>
            </a:pathLst>
          </a:custGeom>
          <a:noFill/>
          <a:ln w="28575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E85C1362-439E-4556-B6F0-A79A8CB951BF}"/>
              </a:ext>
            </a:extLst>
          </p:cNvPr>
          <p:cNvSpPr/>
          <p:nvPr userDrawn="1"/>
        </p:nvSpPr>
        <p:spPr>
          <a:xfrm flipH="1">
            <a:off x="4833368" y="4439786"/>
            <a:ext cx="374526" cy="285353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isósceles 10">
            <a:extLst>
              <a:ext uri="{FF2B5EF4-FFF2-40B4-BE49-F238E27FC236}">
                <a16:creationId xmlns:a16="http://schemas.microsoft.com/office/drawing/2014/main" id="{124C0FFC-9D37-4675-B6CB-212670F29909}"/>
              </a:ext>
            </a:extLst>
          </p:cNvPr>
          <p:cNvSpPr/>
          <p:nvPr userDrawn="1"/>
        </p:nvSpPr>
        <p:spPr>
          <a:xfrm rot="16200000" flipH="1">
            <a:off x="10245000" y="6150991"/>
            <a:ext cx="470694" cy="358624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08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 animBg="1"/>
      <p:bldP spid="11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9A4C88-D752-411C-976F-88FD7CF49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05" y="2827505"/>
            <a:ext cx="3723079" cy="3492013"/>
          </a:xfrm>
          <a:solidFill>
            <a:schemeClr val="tx2">
              <a:lumMod val="60000"/>
              <a:lumOff val="40000"/>
            </a:schemeClr>
          </a:solidFill>
          <a:ln w="28575">
            <a:noFill/>
          </a:ln>
        </p:spPr>
        <p:txBody>
          <a:bodyPr anchor="ctr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BAE78BB-0CD5-4B41-BF60-076F3DC70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4922" y="671512"/>
            <a:ext cx="6635086" cy="54322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1E4BDDB3-C098-47E7-A1D1-AF52995BB7DD}"/>
              </a:ext>
            </a:extLst>
          </p:cNvPr>
          <p:cNvSpPr/>
          <p:nvPr userDrawn="1"/>
        </p:nvSpPr>
        <p:spPr>
          <a:xfrm>
            <a:off x="712152" y="416560"/>
            <a:ext cx="10582381" cy="6157912"/>
          </a:xfrm>
          <a:custGeom>
            <a:avLst/>
            <a:gdLst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5" fmla="*/ 2489200 w 9296400"/>
              <a:gd name="connsiteY5" fmla="*/ 1991360 h 5902960"/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0" fmla="*/ 8894 w 9296400"/>
              <a:gd name="connsiteY0" fmla="*/ 2291532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5902960">
                <a:moveTo>
                  <a:pt x="8894" y="2291532"/>
                </a:moveTo>
                <a:cubicBezTo>
                  <a:pt x="5929" y="1527688"/>
                  <a:pt x="2965" y="763844"/>
                  <a:pt x="0" y="0"/>
                </a:cubicBezTo>
                <a:lnTo>
                  <a:pt x="9296400" y="0"/>
                </a:lnTo>
                <a:lnTo>
                  <a:pt x="9296400" y="5902960"/>
                </a:lnTo>
                <a:lnTo>
                  <a:pt x="2489200" y="5902960"/>
                </a:lnTo>
              </a:path>
            </a:pathLst>
          </a:custGeom>
          <a:noFill/>
          <a:ln w="28575">
            <a:solidFill>
              <a:schemeClr val="accent5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E85C1362-439E-4556-B6F0-A79A8CB951BF}"/>
              </a:ext>
            </a:extLst>
          </p:cNvPr>
          <p:cNvSpPr/>
          <p:nvPr userDrawn="1"/>
        </p:nvSpPr>
        <p:spPr>
          <a:xfrm flipH="1" flipV="1">
            <a:off x="11103210" y="3980153"/>
            <a:ext cx="374526" cy="285353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isósceles 10">
            <a:extLst>
              <a:ext uri="{FF2B5EF4-FFF2-40B4-BE49-F238E27FC236}">
                <a16:creationId xmlns:a16="http://schemas.microsoft.com/office/drawing/2014/main" id="{124C0FFC-9D37-4675-B6CB-212670F29909}"/>
              </a:ext>
            </a:extLst>
          </p:cNvPr>
          <p:cNvSpPr/>
          <p:nvPr userDrawn="1"/>
        </p:nvSpPr>
        <p:spPr>
          <a:xfrm rot="16200000" flipH="1">
            <a:off x="10415121" y="6375554"/>
            <a:ext cx="470694" cy="358624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riângulo Retângulo 3">
            <a:extLst>
              <a:ext uri="{FF2B5EF4-FFF2-40B4-BE49-F238E27FC236}">
                <a16:creationId xmlns:a16="http://schemas.microsoft.com/office/drawing/2014/main" id="{07DD8B02-0348-AC48-BB68-5DE9F293884B}"/>
              </a:ext>
            </a:extLst>
          </p:cNvPr>
          <p:cNvSpPr/>
          <p:nvPr userDrawn="1"/>
        </p:nvSpPr>
        <p:spPr>
          <a:xfrm flipV="1">
            <a:off x="242645" y="6309358"/>
            <a:ext cx="847862" cy="470695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835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 animBg="1"/>
      <p:bldP spid="11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E0A724E9-EED9-4DEC-B7D6-A3D15F5E14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39683"/>
            <a:ext cx="9144000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cap="all" baseline="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EBAABE1-65E0-4FDB-8337-C6C02A8C79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07147" y="1041400"/>
            <a:ext cx="2013527" cy="2387600"/>
          </a:xfrm>
          <a:solidFill>
            <a:schemeClr val="accent4">
              <a:alpha val="80000"/>
            </a:schemeClr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algn="ctr">
              <a:defRPr sz="19900" b="1" i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pt-BR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53827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82DDC-C7A8-467C-8405-C887FC291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444502-283E-4263-B8B3-8A0B2F146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0830B2-1D81-4C79-87BF-4C009B7D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DD32-7637-47B7-88A4-4AFCCCC3E908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139D49-1AC0-4BB6-A93C-C63B59C47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82A6969-C6B0-4360-85C0-E38DA05AB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A617-CA0F-4F51-A1FC-575DE9DE1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671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9B8B13-566A-4671-BD09-7B4F0972F8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1117" y="0"/>
            <a:ext cx="5679744" cy="1597652"/>
          </a:xfrm>
        </p:spPr>
        <p:txBody>
          <a:bodyPr/>
          <a:lstStyle>
            <a:lvl1pPr algn="l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C5EC51-D429-4E51-B7C4-9CB0C2C3A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1116" y="1936821"/>
            <a:ext cx="5679744" cy="4351338"/>
          </a:xfrm>
        </p:spPr>
        <p:txBody>
          <a:bodyPr/>
          <a:lstStyle>
            <a:lvl1pPr marL="2286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ACDA8C1C-E3B3-4F11-A217-4461F5309C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17660" cy="68580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F9BD850C-A74F-4C24-832D-53ECA5048CE4}"/>
              </a:ext>
            </a:extLst>
          </p:cNvPr>
          <p:cNvSpPr/>
          <p:nvPr userDrawn="1"/>
        </p:nvSpPr>
        <p:spPr>
          <a:xfrm>
            <a:off x="5219360" y="136045"/>
            <a:ext cx="6155140" cy="6488275"/>
          </a:xfrm>
          <a:custGeom>
            <a:avLst/>
            <a:gdLst>
              <a:gd name="connsiteX0" fmla="*/ 0 w 6155140"/>
              <a:gd name="connsiteY0" fmla="*/ 0 h 6428096"/>
              <a:gd name="connsiteX1" fmla="*/ 0 w 6155140"/>
              <a:gd name="connsiteY1" fmla="*/ 6428096 h 6428096"/>
              <a:gd name="connsiteX2" fmla="*/ 6155140 w 6155140"/>
              <a:gd name="connsiteY2" fmla="*/ 6428096 h 64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5140" h="6428096">
                <a:moveTo>
                  <a:pt x="0" y="0"/>
                </a:moveTo>
                <a:lnTo>
                  <a:pt x="0" y="6428096"/>
                </a:lnTo>
                <a:lnTo>
                  <a:pt x="6155140" y="6428096"/>
                </a:lnTo>
              </a:path>
            </a:pathLst>
          </a:custGeom>
          <a:noFill/>
          <a:ln w="28575">
            <a:solidFill>
              <a:schemeClr val="tx2">
                <a:lumMod val="50000"/>
              </a:schemeClr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7DB82220-A804-42D1-A076-0F8A77B2C33E}"/>
              </a:ext>
            </a:extLst>
          </p:cNvPr>
          <p:cNvSpPr/>
          <p:nvPr userDrawn="1"/>
        </p:nvSpPr>
        <p:spPr>
          <a:xfrm flipH="1">
            <a:off x="5119208" y="2061608"/>
            <a:ext cx="200303" cy="1526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05DE02EB-2012-4E7B-8C2F-E6BA88600189}"/>
              </a:ext>
            </a:extLst>
          </p:cNvPr>
          <p:cNvSpPr/>
          <p:nvPr userDrawn="1"/>
        </p:nvSpPr>
        <p:spPr>
          <a:xfrm flipH="1">
            <a:off x="5068927" y="2308965"/>
            <a:ext cx="321184" cy="2447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49BA8650-8B5C-4A33-94CB-42F8AE9B535E}"/>
              </a:ext>
            </a:extLst>
          </p:cNvPr>
          <p:cNvSpPr/>
          <p:nvPr userDrawn="1"/>
        </p:nvSpPr>
        <p:spPr>
          <a:xfrm flipH="1">
            <a:off x="5129367" y="2678690"/>
            <a:ext cx="200303" cy="1526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155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1" grpId="0" animBg="1"/>
      <p:bldP spid="7" grpId="0" animBg="1"/>
      <p:bldP spid="8" grpId="0" animBg="1"/>
      <p:bldP spid="1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82DDC-C7A8-467C-8405-C887FC291F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0" y="406400"/>
            <a:ext cx="5511800" cy="1253808"/>
          </a:xfrm>
          <a:ln w="19050">
            <a:solidFill>
              <a:schemeClr val="accent6"/>
            </a:solidFill>
          </a:ln>
        </p:spPr>
        <p:txBody>
          <a:bodyPr/>
          <a:lstStyle/>
          <a:p>
            <a:r>
              <a:rPr lang="pt-BR" dirty="0"/>
              <a:t>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444502-283E-4263-B8B3-8A0B2F146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0" y="1960879"/>
            <a:ext cx="5511800" cy="4562476"/>
          </a:xfrm>
          <a:ln w="19050">
            <a:solidFill>
              <a:schemeClr val="accent6"/>
            </a:solidFill>
          </a:ln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b="0" cap="all" baseline="0">
                <a:solidFill>
                  <a:schemeClr val="accent6"/>
                </a:solidFill>
              </a:defRPr>
            </a:lvl1pPr>
            <a:lvl2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b="0"/>
            </a:lvl2pPr>
            <a:lvl3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b="0"/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b="0"/>
            </a:lvl4pPr>
            <a:lvl5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b="0"/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id="{1815940E-177A-48F6-9019-8F24FDFF72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5438" y="406400"/>
            <a:ext cx="5181600" cy="6167438"/>
          </a:xfrm>
          <a:ln w="19050">
            <a:solidFill>
              <a:schemeClr val="accent6"/>
            </a:solidFill>
          </a:ln>
        </p:spPr>
        <p:txBody>
          <a:bodyPr/>
          <a:lstStyle/>
          <a:p>
            <a:endParaRPr lang="pt-BR"/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8851B950-9755-4ED4-9E5C-C20E9D790162}"/>
              </a:ext>
            </a:extLst>
          </p:cNvPr>
          <p:cNvSpPr/>
          <p:nvPr userDrawn="1"/>
        </p:nvSpPr>
        <p:spPr>
          <a:xfrm flipH="1">
            <a:off x="11166537" y="4998283"/>
            <a:ext cx="374526" cy="285353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C3D5D6E5-F7B9-47BF-AE7F-081B09E1BB7B}"/>
              </a:ext>
            </a:extLst>
          </p:cNvPr>
          <p:cNvSpPr/>
          <p:nvPr userDrawn="1"/>
        </p:nvSpPr>
        <p:spPr>
          <a:xfrm rot="16200000" flipH="1">
            <a:off x="6208113" y="227088"/>
            <a:ext cx="470694" cy="358624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640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5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>
        <p:tmplLst>
          <p:tmpl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a Seçã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29527-671E-47D5-B70C-226FFFB2FE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0560" y="1620202"/>
            <a:ext cx="8797290" cy="3394075"/>
          </a:xfrm>
          <a:noFill/>
        </p:spPr>
        <p:txBody>
          <a:bodyPr anchor="ctr">
            <a:norm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CCF81412-2485-49B0-AA19-97AD330CE087}"/>
              </a:ext>
            </a:extLst>
          </p:cNvPr>
          <p:cNvSpPr/>
          <p:nvPr userDrawn="1"/>
        </p:nvSpPr>
        <p:spPr>
          <a:xfrm>
            <a:off x="1747520" y="1209040"/>
            <a:ext cx="9326880" cy="4216400"/>
          </a:xfrm>
          <a:custGeom>
            <a:avLst/>
            <a:gdLst>
              <a:gd name="connsiteX0" fmla="*/ 0 w 9326880"/>
              <a:gd name="connsiteY0" fmla="*/ 0 h 4216400"/>
              <a:gd name="connsiteX1" fmla="*/ 9326880 w 9326880"/>
              <a:gd name="connsiteY1" fmla="*/ 0 h 4216400"/>
              <a:gd name="connsiteX2" fmla="*/ 9326880 w 9326880"/>
              <a:gd name="connsiteY2" fmla="*/ 4216400 h 4216400"/>
              <a:gd name="connsiteX3" fmla="*/ 2834640 w 9326880"/>
              <a:gd name="connsiteY3" fmla="*/ 4216400 h 421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6880" h="4216400">
                <a:moveTo>
                  <a:pt x="0" y="0"/>
                </a:moveTo>
                <a:lnTo>
                  <a:pt x="9326880" y="0"/>
                </a:lnTo>
                <a:lnTo>
                  <a:pt x="9326880" y="4216400"/>
                </a:lnTo>
                <a:lnTo>
                  <a:pt x="2834640" y="4216400"/>
                </a:lnTo>
              </a:path>
            </a:pathLst>
          </a:custGeom>
          <a:noFill/>
          <a:ln w="28575">
            <a:solidFill>
              <a:schemeClr val="accent4">
                <a:lumMod val="60000"/>
                <a:lumOff val="40000"/>
              </a:schemeClr>
            </a:solidFill>
            <a:tailEnd type="arrow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744C2A44-2BA4-4392-A8B9-8462785BC682}"/>
              </a:ext>
            </a:extLst>
          </p:cNvPr>
          <p:cNvSpPr/>
          <p:nvPr userDrawn="1"/>
        </p:nvSpPr>
        <p:spPr>
          <a:xfrm flipH="1">
            <a:off x="10964089" y="2659306"/>
            <a:ext cx="200303" cy="1526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4324A69B-B17E-49FC-BD78-BA79B24D3978}"/>
              </a:ext>
            </a:extLst>
          </p:cNvPr>
          <p:cNvSpPr/>
          <p:nvPr userDrawn="1"/>
        </p:nvSpPr>
        <p:spPr>
          <a:xfrm flipH="1">
            <a:off x="10913808" y="2906663"/>
            <a:ext cx="321184" cy="2447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A3BA1198-965A-4C4E-92DC-6D7099A05196}"/>
              </a:ext>
            </a:extLst>
          </p:cNvPr>
          <p:cNvSpPr/>
          <p:nvPr userDrawn="1"/>
        </p:nvSpPr>
        <p:spPr>
          <a:xfrm flipH="1">
            <a:off x="10974248" y="3276388"/>
            <a:ext cx="200303" cy="1526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Forma Livre: Forma 15">
            <a:extLst>
              <a:ext uri="{FF2B5EF4-FFF2-40B4-BE49-F238E27FC236}">
                <a16:creationId xmlns:a16="http://schemas.microsoft.com/office/drawing/2014/main" id="{033C9252-6335-46BA-96A8-051A64BCF89A}"/>
              </a:ext>
            </a:extLst>
          </p:cNvPr>
          <p:cNvSpPr/>
          <p:nvPr userDrawn="1"/>
        </p:nvSpPr>
        <p:spPr>
          <a:xfrm flipH="1" flipV="1">
            <a:off x="1103651" y="1432560"/>
            <a:ext cx="1908852" cy="4639919"/>
          </a:xfrm>
          <a:custGeom>
            <a:avLst/>
            <a:gdLst>
              <a:gd name="connsiteX0" fmla="*/ 0 w 11028218"/>
              <a:gd name="connsiteY0" fmla="*/ 5541818 h 5721927"/>
              <a:gd name="connsiteX1" fmla="*/ 0 w 11028218"/>
              <a:gd name="connsiteY1" fmla="*/ 0 h 5721927"/>
              <a:gd name="connsiteX2" fmla="*/ 11028218 w 11028218"/>
              <a:gd name="connsiteY2" fmla="*/ 0 h 5721927"/>
              <a:gd name="connsiteX3" fmla="*/ 11028218 w 11028218"/>
              <a:gd name="connsiteY3" fmla="*/ 5721927 h 5721927"/>
              <a:gd name="connsiteX4" fmla="*/ 9144000 w 11028218"/>
              <a:gd name="connsiteY4" fmla="*/ 5721927 h 5721927"/>
              <a:gd name="connsiteX0" fmla="*/ 0 w 11028218"/>
              <a:gd name="connsiteY0" fmla="*/ 0 h 5721927"/>
              <a:gd name="connsiteX1" fmla="*/ 11028218 w 11028218"/>
              <a:gd name="connsiteY1" fmla="*/ 0 h 5721927"/>
              <a:gd name="connsiteX2" fmla="*/ 11028218 w 11028218"/>
              <a:gd name="connsiteY2" fmla="*/ 5721927 h 5721927"/>
              <a:gd name="connsiteX3" fmla="*/ 9144000 w 11028218"/>
              <a:gd name="connsiteY3" fmla="*/ 5721927 h 572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8218" h="5721927">
                <a:moveTo>
                  <a:pt x="0" y="0"/>
                </a:moveTo>
                <a:lnTo>
                  <a:pt x="11028218" y="0"/>
                </a:lnTo>
                <a:lnTo>
                  <a:pt x="11028218" y="5721927"/>
                </a:lnTo>
                <a:lnTo>
                  <a:pt x="9144000" y="5721927"/>
                </a:lnTo>
              </a:path>
            </a:pathLst>
          </a:custGeom>
          <a:noFill/>
          <a:ln w="28575">
            <a:solidFill>
              <a:schemeClr val="accent4">
                <a:lumMod val="60000"/>
                <a:lumOff val="40000"/>
              </a:schemeClr>
            </a:solidFill>
            <a:prstDash val="sys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riângulo isósceles 16">
            <a:extLst>
              <a:ext uri="{FF2B5EF4-FFF2-40B4-BE49-F238E27FC236}">
                <a16:creationId xmlns:a16="http://schemas.microsoft.com/office/drawing/2014/main" id="{F9AB81E5-F9E7-4ED6-A273-F4D11CF06737}"/>
              </a:ext>
            </a:extLst>
          </p:cNvPr>
          <p:cNvSpPr/>
          <p:nvPr userDrawn="1"/>
        </p:nvSpPr>
        <p:spPr>
          <a:xfrm flipH="1">
            <a:off x="2632996" y="5529883"/>
            <a:ext cx="1402883" cy="947722"/>
          </a:xfrm>
          <a:prstGeom prst="triangle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riângulo isósceles 17">
            <a:extLst>
              <a:ext uri="{FF2B5EF4-FFF2-40B4-BE49-F238E27FC236}">
                <a16:creationId xmlns:a16="http://schemas.microsoft.com/office/drawing/2014/main" id="{5CE127D1-B7E0-4EDB-BF23-CAB95F3CE7ED}"/>
              </a:ext>
            </a:extLst>
          </p:cNvPr>
          <p:cNvSpPr/>
          <p:nvPr userDrawn="1"/>
        </p:nvSpPr>
        <p:spPr>
          <a:xfrm flipH="1">
            <a:off x="2632996" y="5747367"/>
            <a:ext cx="759014" cy="512754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9200789-BF0B-4248-8F2A-3D39E86149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6137" y="6268236"/>
            <a:ext cx="725863" cy="58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8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  <p:bldP spid="16" grpId="0" animBg="1"/>
      <p:bldP spid="17" grpId="0" animBg="1"/>
      <p:bldP spid="1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C5EC51-D429-4E51-B7C4-9CB0C2C3A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1116" y="233680"/>
            <a:ext cx="5679744" cy="6054479"/>
          </a:xfrm>
        </p:spPr>
        <p:txBody>
          <a:bodyPr anchor="ctr"/>
          <a:lstStyle>
            <a:lvl1pPr marL="2286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ACDA8C1C-E3B3-4F11-A217-4461F5309C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17660" cy="68580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F9BD850C-A74F-4C24-832D-53ECA5048CE4}"/>
              </a:ext>
            </a:extLst>
          </p:cNvPr>
          <p:cNvSpPr/>
          <p:nvPr userDrawn="1"/>
        </p:nvSpPr>
        <p:spPr>
          <a:xfrm>
            <a:off x="5219360" y="136045"/>
            <a:ext cx="6155140" cy="6488275"/>
          </a:xfrm>
          <a:custGeom>
            <a:avLst/>
            <a:gdLst>
              <a:gd name="connsiteX0" fmla="*/ 0 w 6155140"/>
              <a:gd name="connsiteY0" fmla="*/ 0 h 6428096"/>
              <a:gd name="connsiteX1" fmla="*/ 0 w 6155140"/>
              <a:gd name="connsiteY1" fmla="*/ 6428096 h 6428096"/>
              <a:gd name="connsiteX2" fmla="*/ 6155140 w 6155140"/>
              <a:gd name="connsiteY2" fmla="*/ 6428096 h 64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5140" h="6428096">
                <a:moveTo>
                  <a:pt x="0" y="0"/>
                </a:moveTo>
                <a:lnTo>
                  <a:pt x="0" y="6428096"/>
                </a:lnTo>
                <a:lnTo>
                  <a:pt x="6155140" y="6428096"/>
                </a:lnTo>
              </a:path>
            </a:pathLst>
          </a:custGeom>
          <a:noFill/>
          <a:ln w="28575">
            <a:solidFill>
              <a:schemeClr val="accent5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7DB82220-A804-42D1-A076-0F8A77B2C33E}"/>
              </a:ext>
            </a:extLst>
          </p:cNvPr>
          <p:cNvSpPr/>
          <p:nvPr userDrawn="1"/>
        </p:nvSpPr>
        <p:spPr>
          <a:xfrm flipH="1">
            <a:off x="5119208" y="2061608"/>
            <a:ext cx="200303" cy="1526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05DE02EB-2012-4E7B-8C2F-E6BA88600189}"/>
              </a:ext>
            </a:extLst>
          </p:cNvPr>
          <p:cNvSpPr/>
          <p:nvPr userDrawn="1"/>
        </p:nvSpPr>
        <p:spPr>
          <a:xfrm flipH="1">
            <a:off x="5068927" y="2308965"/>
            <a:ext cx="321184" cy="2447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49BA8650-8B5C-4A33-94CB-42F8AE9B535E}"/>
              </a:ext>
            </a:extLst>
          </p:cNvPr>
          <p:cNvSpPr/>
          <p:nvPr userDrawn="1"/>
        </p:nvSpPr>
        <p:spPr>
          <a:xfrm flipH="1">
            <a:off x="5129367" y="2678690"/>
            <a:ext cx="200303" cy="1526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669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1" grpId="0" animBg="1"/>
      <p:bldP spid="7" grpId="0" animBg="1"/>
      <p:bldP spid="8" grpId="0" animBg="1"/>
      <p:bldP spid="10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957FB-38C6-46A4-8EB9-B3F01AD30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AA44FB1-A44A-43C1-BC35-2D6467908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B130F88-E7B7-45A2-9150-2EE953A02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30D4549-FB9A-48C9-B4C1-669CB11B0F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8EFB0CD-71F9-4004-B43F-62F7BDC270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5D33FA8-29A0-4442-9589-EBD8283DF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DD32-7637-47B7-88A4-4AFCCCC3E908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5E0C91D-DE60-4784-AFB0-BF529765D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EAA9204-7A39-4073-B0BE-BBF3E002B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A617-CA0F-4F51-A1FC-575DE9DE1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089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F1661B-04F0-4093-B5B0-2FB25E22C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" y="365126"/>
            <a:ext cx="11043920" cy="701674"/>
          </a:xfrm>
          <a:prstGeom prst="rect">
            <a:avLst/>
          </a:prstGeom>
          <a:ln w="19050">
            <a:noFill/>
            <a:headEnd type="arrow"/>
            <a:tailEnd type="arrow"/>
          </a:ln>
        </p:spPr>
        <p:txBody>
          <a:bodyPr>
            <a:normAutofit/>
          </a:bodyPr>
          <a:lstStyle>
            <a:lvl1pPr>
              <a:defRPr sz="4800">
                <a:solidFill>
                  <a:schemeClr val="accent5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8557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909887C7-519F-4CEF-A514-641E4457770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80559AF-3760-40D4-B231-7F1885D5D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D56CFCA-B7D1-4AFC-99AC-E4A6C2F25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7C76ED7-6414-4512-86F2-03226DE516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8DD32-7637-47B7-88A4-4AFCCCC3E908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4A3198C-D58D-4C1A-A810-CA51AA53A2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E1B198-C6F1-455B-AC89-E2BDBC5937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6A617-CA0F-4F51-A1FC-575DE9DE1586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71011D0-5DF9-7C4A-B7BE-B057FB97D15B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6137" y="6268236"/>
            <a:ext cx="725863" cy="58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1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50" r:id="rId3"/>
    <p:sldLayoutId id="2147483652" r:id="rId4"/>
    <p:sldLayoutId id="2147483661" r:id="rId5"/>
    <p:sldLayoutId id="2147483651" r:id="rId6"/>
    <p:sldLayoutId id="2147483665" r:id="rId7"/>
    <p:sldLayoutId id="2147483653" r:id="rId8"/>
    <p:sldLayoutId id="2147483654" r:id="rId9"/>
    <p:sldLayoutId id="2147483655" r:id="rId10"/>
    <p:sldLayoutId id="2147483656" r:id="rId11"/>
    <p:sldLayoutId id="2147483662" r:id="rId12"/>
    <p:sldLayoutId id="2147483660" r:id="rId13"/>
    <p:sldLayoutId id="2147483664" r:id="rId14"/>
    <p:sldLayoutId id="2147483657" r:id="rId15"/>
    <p:sldLayoutId id="2147483663" r:id="rId16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464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C831CFE-7527-4A45-A36D-987D6BDD1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QUANTO DINHEIRO PRECISAREI PARA ME APOSENTAR?</a:t>
            </a:r>
          </a:p>
        </p:txBody>
      </p:sp>
    </p:spTree>
    <p:extLst>
      <p:ext uri="{BB962C8B-B14F-4D97-AF65-F5344CB8AC3E}">
        <p14:creationId xmlns:p14="http://schemas.microsoft.com/office/powerpoint/2010/main" val="421615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823B4B2-770E-E24A-9C9D-DEC05646B74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Em vez de se concentrar apenas na renda, seu foco deve estar nas despesas que você prevê que vai ter na aposentadoria.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32018053-0F01-CC43-8F3D-57A59A39891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34" r="-315"/>
          <a:stretch/>
        </p:blipFill>
        <p:spPr>
          <a:xfrm>
            <a:off x="497840" y="831374"/>
            <a:ext cx="4924422" cy="5120640"/>
          </a:xfrm>
        </p:spPr>
      </p:pic>
    </p:spTree>
    <p:extLst>
      <p:ext uri="{BB962C8B-B14F-4D97-AF65-F5344CB8AC3E}">
        <p14:creationId xmlns:p14="http://schemas.microsoft.com/office/powerpoint/2010/main" val="281039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48AB98-4DD0-5C4E-A66D-4D44F13E1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Um método simples é fazer uma lista de todas as despesas que você tem atualmente. 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09B75795-C005-4743-A29F-FA50AB4BF8F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125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55028DD-ACDD-6748-B534-278D4CA70A1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0904" y="535899"/>
            <a:ext cx="7330191" cy="5786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264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78C59D-88F1-5B4F-8FB2-F21367637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49" y="992187"/>
            <a:ext cx="4474564" cy="4873626"/>
          </a:xfrm>
        </p:spPr>
        <p:txBody>
          <a:bodyPr/>
          <a:lstStyle/>
          <a:p>
            <a:r>
              <a:rPr lang="pt-BR" dirty="0"/>
              <a:t>Como escolho minha pensão ou plano de aposentadoria? 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C5488F0E-605C-E44C-A57A-F856EAD3E3D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4306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954590-1A01-9E45-95F1-1A05F501A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redução da dívida tem um grande impacto no investimento para a aposentadoria. 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11F07CE9-769A-B046-9EE6-881516FCCE0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606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2A8B7D0-6128-5E4B-B310-CEF7DA6A8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diretrizes 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A9EC5882-4C7E-3B43-A39B-9879F123DBB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dirty="0"/>
              <a:t>Não decida antes de ter certeza de que obteve o máximo de informações possíveis. </a:t>
            </a:r>
          </a:p>
          <a:p>
            <a:r>
              <a:rPr lang="pt-BR" dirty="0"/>
              <a:t>Faça uma comparação entre os diferentes produtos que os fornecedores estão oferecendo.</a:t>
            </a:r>
          </a:p>
          <a:p>
            <a:r>
              <a:rPr lang="pt-BR" dirty="0"/>
              <a:t>Verifique se as contribuições necessárias cabem no seu orçamento atual. </a:t>
            </a:r>
          </a:p>
          <a:p>
            <a:r>
              <a:rPr lang="pt-BR" dirty="0"/>
              <a:t>Esteja ciente das cobranças e taxas que você terá que pagar, bem como das multas se deixar de fazer um pagamento. </a:t>
            </a:r>
          </a:p>
        </p:txBody>
      </p:sp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6FE40B42-DFAE-7D44-99AD-A89F8E95874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6933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9D3980-82D1-F14E-8174-40AA2D531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perguntas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6308888-97FB-2549-9179-A2782957D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Qual é a data mais próxima que você pode se aposentar? </a:t>
            </a:r>
          </a:p>
          <a:p>
            <a:r>
              <a:rPr lang="pt-BR" dirty="0"/>
              <a:t>Qual será a penalidade se você decidir se aposentar mais cedo? </a:t>
            </a:r>
          </a:p>
        </p:txBody>
      </p:sp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85DA9BBC-5A8D-B044-9458-95F7DA2DEAE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3851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33316DA6-EE06-5D48-A89D-7B12EEBB8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1117" y="0"/>
            <a:ext cx="5679744" cy="1597652"/>
          </a:xfrm>
        </p:spPr>
        <p:txBody>
          <a:bodyPr/>
          <a:lstStyle/>
          <a:p>
            <a:r>
              <a:rPr lang="pt-BR" dirty="0"/>
              <a:t>diretrizes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59A60218-D60D-6140-A6DF-3B9CF37726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1116" y="1936821"/>
            <a:ext cx="5679744" cy="4351338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Verifique se você sabe como os fundos serão investidos.</a:t>
            </a:r>
          </a:p>
          <a:p>
            <a:r>
              <a:rPr lang="pt-BR" dirty="0"/>
              <a:t>Esteja ciente do nível de risco que está assumindo. </a:t>
            </a:r>
          </a:p>
          <a:p>
            <a:r>
              <a:rPr lang="pt-BR" dirty="0"/>
              <a:t>Se você não tiver certeza, procure aconselhamento de um consultor financeiro independente.</a:t>
            </a:r>
          </a:p>
        </p:txBody>
      </p:sp>
      <p:pic>
        <p:nvPicPr>
          <p:cNvPr id="14" name="Espaço Reservado para Imagem 13">
            <a:extLst>
              <a:ext uri="{FF2B5EF4-FFF2-40B4-BE49-F238E27FC236}">
                <a16:creationId xmlns:a16="http://schemas.microsoft.com/office/drawing/2014/main" id="{42F10741-8648-C140-88DF-3134058BA24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4164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14C05E5-F79F-1D48-9817-60A8B00E47C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“Observe a formiga, preguiçoso, reflita nos caminhos dela e seja sábio! Ela não tem nem chefe, nem supervisor, nem governante, e ainda assim armazena as suas provisões no verão e na época da colheita ajunta o seu alimento.”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64EAD09-3255-A748-8494-284DB45E3E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Prov. 6: 6-8 NVI</a:t>
            </a:r>
          </a:p>
        </p:txBody>
      </p:sp>
    </p:spTree>
    <p:extLst>
      <p:ext uri="{BB962C8B-B14F-4D97-AF65-F5344CB8AC3E}">
        <p14:creationId xmlns:p14="http://schemas.microsoft.com/office/powerpoint/2010/main" val="72539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E2D6CABE-32C1-444A-8126-34B3D6E97205}"/>
              </a:ext>
            </a:extLst>
          </p:cNvPr>
          <p:cNvSpPr/>
          <p:nvPr/>
        </p:nvSpPr>
        <p:spPr>
          <a:xfrm>
            <a:off x="1237618" y="2078181"/>
            <a:ext cx="10434428" cy="27533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Subtítulo 4">
            <a:extLst>
              <a:ext uri="{FF2B5EF4-FFF2-40B4-BE49-F238E27FC236}">
                <a16:creationId xmlns:a16="http://schemas.microsoft.com/office/drawing/2014/main" id="{5EB8FA96-F008-4411-AE3C-975EFC97D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40455" y="2703799"/>
            <a:ext cx="9431589" cy="1655762"/>
          </a:xfrm>
        </p:spPr>
        <p:txBody>
          <a:bodyPr>
            <a:noAutofit/>
          </a:bodyPr>
          <a:lstStyle/>
          <a:p>
            <a:pPr algn="l"/>
            <a:r>
              <a:rPr lang="pt-BR" sz="16600" dirty="0" err="1">
                <a:solidFill>
                  <a:schemeClr val="accent6">
                    <a:lumMod val="50000"/>
                  </a:schemeClr>
                </a:solidFill>
              </a:rPr>
              <a:t>ruzando</a:t>
            </a:r>
            <a:endParaRPr lang="pt-BR" sz="13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29BA9D92-8C8B-42D7-8A1E-EC3BB3788E07}"/>
              </a:ext>
            </a:extLst>
          </p:cNvPr>
          <p:cNvSpPr/>
          <p:nvPr/>
        </p:nvSpPr>
        <p:spPr>
          <a:xfrm flipH="1">
            <a:off x="1237614" y="2078181"/>
            <a:ext cx="10434431" cy="2753351"/>
          </a:xfrm>
          <a:custGeom>
            <a:avLst/>
            <a:gdLst>
              <a:gd name="connsiteX0" fmla="*/ 1708727 w 1708727"/>
              <a:gd name="connsiteY0" fmla="*/ 858981 h 4673600"/>
              <a:gd name="connsiteX1" fmla="*/ 1708727 w 1708727"/>
              <a:gd name="connsiteY1" fmla="*/ 0 h 4673600"/>
              <a:gd name="connsiteX2" fmla="*/ 0 w 1708727"/>
              <a:gd name="connsiteY2" fmla="*/ 0 h 4673600"/>
              <a:gd name="connsiteX3" fmla="*/ 0 w 1708727"/>
              <a:gd name="connsiteY3" fmla="*/ 4673600 h 4673600"/>
              <a:gd name="connsiteX4" fmla="*/ 831273 w 1708727"/>
              <a:gd name="connsiteY4" fmla="*/ 4673600 h 46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8727" h="4673600">
                <a:moveTo>
                  <a:pt x="1708727" y="858981"/>
                </a:moveTo>
                <a:lnTo>
                  <a:pt x="1708727" y="0"/>
                </a:lnTo>
                <a:lnTo>
                  <a:pt x="0" y="0"/>
                </a:lnTo>
                <a:lnTo>
                  <a:pt x="0" y="4673600"/>
                </a:lnTo>
                <a:lnTo>
                  <a:pt x="831273" y="4673600"/>
                </a:lnTo>
              </a:path>
            </a:pathLst>
          </a:custGeom>
          <a:noFill/>
          <a:ln w="28575">
            <a:solidFill>
              <a:schemeClr val="accent6">
                <a:lumMod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Título 3">
            <a:extLst>
              <a:ext uri="{FF2B5EF4-FFF2-40B4-BE49-F238E27FC236}">
                <a16:creationId xmlns:a16="http://schemas.microsoft.com/office/drawing/2014/main" id="{1A4E4A47-9521-457C-8032-333771295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523" y="2368360"/>
            <a:ext cx="2033500" cy="2387600"/>
          </a:xfrm>
          <a:solidFill>
            <a:schemeClr val="accent6">
              <a:lumMod val="75000"/>
              <a:alpha val="80000"/>
            </a:schemeClr>
          </a:solidFill>
        </p:spPr>
        <p:txBody>
          <a:bodyPr/>
          <a:lstStyle/>
          <a:p>
            <a:r>
              <a:rPr lang="pt-BR" b="1" dirty="0" err="1">
                <a:latin typeface="Century Gothic" panose="020B0502020202020204" pitchFamily="34" charset="0"/>
              </a:rPr>
              <a:t>c</a:t>
            </a:r>
            <a:endParaRPr lang="pt-BR" b="1" dirty="0">
              <a:latin typeface="Century Gothic" panose="020B0502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2D50902-07A9-4D7D-9523-9DE0A8930672}"/>
              </a:ext>
            </a:extLst>
          </p:cNvPr>
          <p:cNvSpPr txBox="1"/>
          <p:nvPr/>
        </p:nvSpPr>
        <p:spPr>
          <a:xfrm>
            <a:off x="1365593" y="5967809"/>
            <a:ext cx="2711731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MURVIN C AMATCHEE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0653898-BED4-4F6D-97F0-C7765B39A92D}"/>
              </a:ext>
            </a:extLst>
          </p:cNvPr>
          <p:cNvSpPr txBox="1"/>
          <p:nvPr/>
        </p:nvSpPr>
        <p:spPr>
          <a:xfrm>
            <a:off x="2451370" y="4553661"/>
            <a:ext cx="8001477" cy="707886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/>
                </a:solidFill>
              </a:rPr>
              <a:t>A PONTE ANTES DE CHEGAR A ELA</a:t>
            </a:r>
            <a:endParaRPr lang="pt-BR" sz="4800" b="1" dirty="0">
              <a:solidFill>
                <a:schemeClr val="bg1"/>
              </a:solidFill>
            </a:endParaRPr>
          </a:p>
        </p:txBody>
      </p:sp>
      <p:sp>
        <p:nvSpPr>
          <p:cNvPr id="12" name="Triângulo Retângulo 11">
            <a:extLst>
              <a:ext uri="{FF2B5EF4-FFF2-40B4-BE49-F238E27FC236}">
                <a16:creationId xmlns:a16="http://schemas.microsoft.com/office/drawing/2014/main" id="{91728362-2443-E942-91E6-761ED2FA860B}"/>
              </a:ext>
            </a:extLst>
          </p:cNvPr>
          <p:cNvSpPr/>
          <p:nvPr/>
        </p:nvSpPr>
        <p:spPr>
          <a:xfrm flipV="1">
            <a:off x="1355392" y="6324615"/>
            <a:ext cx="546495" cy="36933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1F0D1D5-E8AC-5A4A-AB68-FC5D99077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13486"/>
            <a:ext cx="1364274" cy="136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63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8" grpId="0" build="p"/>
      <p:bldP spid="9" grpId="0" animBg="1"/>
      <p:bldP spid="7" grpId="0" animBg="1"/>
      <p:bldP spid="3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00A362-1CC3-0346-ADC9-B2A7CB292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43" y="992187"/>
            <a:ext cx="4489554" cy="4873626"/>
          </a:xfrm>
        </p:spPr>
        <p:txBody>
          <a:bodyPr/>
          <a:lstStyle/>
          <a:p>
            <a:r>
              <a:rPr lang="pt-BR" dirty="0"/>
              <a:t>Seja o próprio superintendente do seu dinheiro.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BF94EBDD-FA4C-D246-A07E-D45B7A11D18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4014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802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8C2926-4072-2441-A87F-476F1046B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Comece com o final em mente!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FB37C3B-A8EC-BE41-A5C6-4E95A9843E8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3370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382850FF-AD65-3441-B150-BB804829D12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Muitas pessoas deixam de se preparar efetivamente para a aposentadoria porque muitas vezes é considerado um assunto que pode ser tratado no futuro.</a:t>
            </a:r>
          </a:p>
        </p:txBody>
      </p:sp>
      <p:pic>
        <p:nvPicPr>
          <p:cNvPr id="8" name="Espaço Reservado para Imagem 7">
            <a:extLst>
              <a:ext uri="{FF2B5EF4-FFF2-40B4-BE49-F238E27FC236}">
                <a16:creationId xmlns:a16="http://schemas.microsoft.com/office/drawing/2014/main" id="{F0D2F922-163A-124C-9A8B-1912C0DBC9D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4224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245361D-57C6-3746-BDCF-F19A3F2556B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Uma preparação boa e adequada para a aposentadoria requer definir uma meta de quanto dinheiro você estima que precisará para se aposentar.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75F01D73-7F4F-FC42-B4E0-77EC506AC6B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199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A1471A-9417-0845-82CA-413073A19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Nunca é cedo demais para isso.</a:t>
            </a:r>
          </a:p>
        </p:txBody>
      </p:sp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D2A4EEA5-E5D4-3E40-97CA-695351396D9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8529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03F2FD1-F70A-4F46-9935-4D1143BCF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“Os planos bem elaborados levam à fartura; mas o apressado sempre acaba na miséria”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CC14F9F-6CC1-624F-B538-56FE6B876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pt-BR" dirty="0"/>
              <a:t>Provérbios 21: 5 (NVI)</a:t>
            </a:r>
          </a:p>
        </p:txBody>
      </p:sp>
    </p:spTree>
    <p:extLst>
      <p:ext uri="{BB962C8B-B14F-4D97-AF65-F5344CB8AC3E}">
        <p14:creationId xmlns:p14="http://schemas.microsoft.com/office/powerpoint/2010/main" val="422569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8910D5-6CDB-5140-8989-11D5AB49B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Não planejar o seu futuro terá um impacto negativo no seu presente.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52406869-2655-E143-ACE3-0207BEA002B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66"/>
          <a:stretch/>
        </p:blipFill>
        <p:spPr>
          <a:xfrm>
            <a:off x="5307648" y="671512"/>
            <a:ext cx="6172200" cy="5393055"/>
          </a:xfrm>
        </p:spPr>
      </p:pic>
    </p:spTree>
    <p:extLst>
      <p:ext uri="{BB962C8B-B14F-4D97-AF65-F5344CB8AC3E}">
        <p14:creationId xmlns:p14="http://schemas.microsoft.com/office/powerpoint/2010/main" val="10756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7BABEB-C31F-AE44-9D30-0798F0658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Planejamento para a aposentadoria não deveria ser postergado.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750AB55-B931-8040-B0D9-205D6C7FED8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5208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8">
    <wetp:webextensionref xmlns:r="http://schemas.openxmlformats.org/officeDocument/2006/relationships" r:id="rId1"/>
  </wetp:taskpane>
  <wetp:taskpane dockstate="right" visibility="0" width="350" row="0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5FB54A9A-BC1E-4A7F-B1B5-7883AB034BC8}">
  <we:reference id="wa104381335" version="1.0.0.1" store="en-US" storeType="OMEX"/>
  <we:alternateReferences>
    <we:reference id="wa104381335" version="1.0.0.1" store="wa104381335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2E90C93C-3B20-2C4F-8140-0B4849D3B89E}">
  <we:reference id="wa104379997" version="2.0.0.0" store="pt-BR" storeType="OMEX"/>
  <we:alternateReferences>
    <we:reference id="WA104379997" version="2.0.0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denn_x00fa_merico xmlns="4d66254c-b8c0-4e16-9669-44d49c614d61">0</Ordenn_x00fa_merico>
    <lcf76f155ced4ddcb4097134ff3c332f xmlns="4d66254c-b8c0-4e16-9669-44d49c614d61">
      <Terms xmlns="http://schemas.microsoft.com/office/infopath/2007/PartnerControls"/>
    </lcf76f155ced4ddcb4097134ff3c332f>
    <TaxCatchAll xmlns="cc85661e-698c-471d-81cd-239229bffddc" xsi:nil="true"/>
    <SharedWithUsers xmlns="cc85661e-698c-471d-81cd-239229bffddc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24F9E3DF7FBAB4A9A6D824FE11CA10C" ma:contentTypeVersion="20" ma:contentTypeDescription="Crie um novo documento." ma:contentTypeScope="" ma:versionID="39454ebdb89c9a330035c6ce0280c35a">
  <xsd:schema xmlns:xsd="http://www.w3.org/2001/XMLSchema" xmlns:xs="http://www.w3.org/2001/XMLSchema" xmlns:p="http://schemas.microsoft.com/office/2006/metadata/properties" xmlns:ns2="4d66254c-b8c0-4e16-9669-44d49c614d61" xmlns:ns3="cc85661e-698c-471d-81cd-239229bffddc" targetNamespace="http://schemas.microsoft.com/office/2006/metadata/properties" ma:root="true" ma:fieldsID="f95035f1b22a77fd3110073cb4745e89" ns2:_="" ns3:_="">
    <xsd:import namespace="4d66254c-b8c0-4e16-9669-44d49c614d61"/>
    <xsd:import namespace="cc85661e-698c-471d-81cd-239229bffd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Ordenn_x00fa_merico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66254c-b8c0-4e16-9669-44d49c614d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8e8593b7-542e-4346-9e98-482410f851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Ordenn_x00fa_merico" ma:index="25" nillable="true" ma:displayName="Orden númerico" ma:default="0" ma:format="Dropdown" ma:internalName="Ordenn_x00fa_merico" ma:percentage="FALSE">
      <xsd:simpleType>
        <xsd:restriction base="dms:Number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85661e-698c-471d-81cd-239229bffdd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117de4b-53e5-4cd7-9971-ff986aecaefa}" ma:internalName="TaxCatchAll" ma:showField="CatchAllData" ma:web="cc85661e-698c-471d-81cd-239229bffd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CC3E80-38F6-481B-9810-4D27F9426342}">
  <ds:schemaRefs>
    <ds:schemaRef ds:uri="http://schemas.microsoft.com/office/2006/metadata/properties"/>
    <ds:schemaRef ds:uri="http://schemas.microsoft.com/office/infopath/2007/PartnerControls"/>
    <ds:schemaRef ds:uri="4d66254c-b8c0-4e16-9669-44d49c614d61"/>
    <ds:schemaRef ds:uri="cc85661e-698c-471d-81cd-239229bffddc"/>
  </ds:schemaRefs>
</ds:datastoreItem>
</file>

<file path=customXml/itemProps2.xml><?xml version="1.0" encoding="utf-8"?>
<ds:datastoreItem xmlns:ds="http://schemas.openxmlformats.org/officeDocument/2006/customXml" ds:itemID="{9BC887FE-0D7C-41FE-B76F-F307289234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DCF74E-B57E-47B3-A72B-FF48312219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66254c-b8c0-4e16-9669-44d49c614d61"/>
    <ds:schemaRef ds:uri="cc85661e-698c-471d-81cd-239229bffd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3009</TotalTime>
  <Words>372</Words>
  <Application>Microsoft Office PowerPoint</Application>
  <PresentationFormat>Widescreen</PresentationFormat>
  <Paragraphs>32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Tema do Office</vt:lpstr>
      <vt:lpstr>Apresentação do PowerPoint</vt:lpstr>
      <vt:lpstr>c</vt:lpstr>
      <vt:lpstr>Comece com o final em mente!</vt:lpstr>
      <vt:lpstr>Apresentação do PowerPoint</vt:lpstr>
      <vt:lpstr>Apresentação do PowerPoint</vt:lpstr>
      <vt:lpstr>Nunca é cedo demais para isso.</vt:lpstr>
      <vt:lpstr>Apresentação do PowerPoint</vt:lpstr>
      <vt:lpstr>Não planejar o seu futuro terá um impacto negativo no seu presente.</vt:lpstr>
      <vt:lpstr>Planejamento para a aposentadoria não deveria ser postergado.</vt:lpstr>
      <vt:lpstr>QUANTO DINHEIRO PRECISAREI PARA ME APOSENTAR?</vt:lpstr>
      <vt:lpstr>Apresentação do PowerPoint</vt:lpstr>
      <vt:lpstr>Um método simples é fazer uma lista de todas as despesas que você tem atualmente. </vt:lpstr>
      <vt:lpstr>Apresentação do PowerPoint</vt:lpstr>
      <vt:lpstr>Como escolho minha pensão ou plano de aposentadoria? </vt:lpstr>
      <vt:lpstr>A redução da dívida tem um grande impacto no investimento para a aposentadoria. </vt:lpstr>
      <vt:lpstr>diretrizes </vt:lpstr>
      <vt:lpstr>perguntas</vt:lpstr>
      <vt:lpstr>diretrizes</vt:lpstr>
      <vt:lpstr>Apresentação do PowerPoint</vt:lpstr>
      <vt:lpstr>Seja o próprio superintendente do seu dinheiro.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marcos aurelio gularte de castro</dc:creator>
  <cp:lastModifiedBy>DSA - Daiana Belén Escobar</cp:lastModifiedBy>
  <cp:revision>4</cp:revision>
  <dcterms:created xsi:type="dcterms:W3CDTF">2019-03-06T22:34:21Z</dcterms:created>
  <dcterms:modified xsi:type="dcterms:W3CDTF">2025-08-01T14:55:36Z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0x010100624F9E3DF7FBAB4A9A6D824FE11CA10C</vt:lpwstr>
  </property>
  <property fmtid="{D5CDD505-2E9C-101B-9397-08002B2CF9AE}" pid="3" name="Order">
    <vt:r8>29057200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MediaServiceImageTags">
    <vt:lpwstr/>
  </property>
</Properties>
</file>