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2"/>
  </p:handoutMasterIdLst>
  <p:sldIdLst>
    <p:sldId id="273" r:id="rId5"/>
    <p:sldId id="257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6" r:id="rId14"/>
    <p:sldId id="281" r:id="rId15"/>
    <p:sldId id="282" r:id="rId16"/>
    <p:sldId id="287" r:id="rId17"/>
    <p:sldId id="283" r:id="rId18"/>
    <p:sldId id="284" r:id="rId19"/>
    <p:sldId id="285" r:id="rId20"/>
    <p:sldId id="272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aurelio gularte de castro" initials="magdc" lastIdx="2" clrIdx="0">
    <p:extLst>
      <p:ext uri="{19B8F6BF-5375-455C-9EA6-DF929625EA0E}">
        <p15:presenceInfo xmlns:p15="http://schemas.microsoft.com/office/powerpoint/2012/main" userId="67f50566e2aee3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968"/>
    <a:srgbClr val="10253F"/>
    <a:srgbClr val="385D8A"/>
    <a:srgbClr val="D3B998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37502D-50DB-7549-AC2C-B8FA4E437276}" v="108" dt="2020-09-07T19:48:23.6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2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1F1A830-A847-4313-B621-DB7F1692C7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4504A4-D14E-418F-8E75-E534F371D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75A0D-D99A-4783-94A4-E5E7F1D6BD97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203137-3A61-4492-93DB-5B81A828F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7E49CD-014E-4B02-A680-18201E525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588A0-E810-4390-9C5C-997EE6034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786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1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1259840"/>
            <a:ext cx="6852934" cy="40900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9045" y="269703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0683445" y="603268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4299045" y="1296537"/>
            <a:ext cx="7233313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rgbClr val="385D8A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9045" y="5971512"/>
            <a:ext cx="6250674" cy="456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21303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7201" y="455092"/>
            <a:ext cx="9860362" cy="4236558"/>
          </a:xfrm>
          <a:ln w="3175"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142" y="330876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1052079" y="541317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606057" y="1296537"/>
            <a:ext cx="10526231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0860" y="4886851"/>
            <a:ext cx="2696703" cy="45658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35793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2971" y="1021080"/>
            <a:ext cx="5462905" cy="4549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7292" y="34027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840" y="831374"/>
            <a:ext cx="4924422" cy="5120640"/>
          </a:xfrm>
          <a:ln w="19050">
            <a:solidFill>
              <a:srgbClr val="385D8A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497840" y="640080"/>
            <a:ext cx="11358880" cy="5311934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2">
                <a:lumMod val="50000"/>
              </a:schemeClr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8254143" y="6064495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5503542" y="4276487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53022" y="5783154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6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" y="1158949"/>
            <a:ext cx="7506899" cy="44859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0554" y="291168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4601" y="1622070"/>
            <a:ext cx="3077417" cy="3802021"/>
          </a:xfrm>
          <a:ln w="12700">
            <a:solidFill>
              <a:schemeClr val="tx2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5252484" y="640079"/>
            <a:ext cx="6604236" cy="5813883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2">
                <a:lumMod val="50000"/>
              </a:schemeClr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3520554" y="5906389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8066880" y="2564645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42390" y="6274650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3F8E198-0832-41A1-A463-49CDAF71E0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4601" y="5719347"/>
            <a:ext cx="3077417" cy="312063"/>
          </a:xfrm>
          <a:solidFill>
            <a:schemeClr val="tx2">
              <a:lumMod val="5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590A9E6-0850-43A4-A591-932D102117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500" y="5907088"/>
            <a:ext cx="3148013" cy="469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12539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424"/>
            <a:ext cx="4338320" cy="4873626"/>
          </a:xfr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7648" y="671512"/>
            <a:ext cx="6172200" cy="5393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2529840" y="416560"/>
            <a:ext cx="9296400" cy="5902960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6400" h="5902960">
                <a:moveTo>
                  <a:pt x="0" y="548640"/>
                </a:moveTo>
                <a:lnTo>
                  <a:pt x="0" y="0"/>
                </a:ln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  <a:lnTo>
                  <a:pt x="2489200" y="1991360"/>
                </a:lnTo>
              </a:path>
            </a:pathLst>
          </a:custGeom>
          <a:noFill/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>
            <a:off x="4833368" y="4439786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245000" y="6150991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05" y="2827505"/>
            <a:ext cx="3723079" cy="3492013"/>
          </a:xfrm>
          <a:solidFill>
            <a:schemeClr val="tx2">
              <a:lumMod val="60000"/>
              <a:lumOff val="40000"/>
            </a:schemeClr>
          </a:solidFill>
          <a:ln w="28575">
            <a:noFill/>
          </a:ln>
        </p:spPr>
        <p:txBody>
          <a:bodyPr anchor="ctr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4922" y="671512"/>
            <a:ext cx="6635086" cy="54322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712152" y="416560"/>
            <a:ext cx="10582381" cy="6157912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0" fmla="*/ 8894 w 9296400"/>
              <a:gd name="connsiteY0" fmla="*/ 2291532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5902960">
                <a:moveTo>
                  <a:pt x="8894" y="2291532"/>
                </a:moveTo>
                <a:cubicBezTo>
                  <a:pt x="5929" y="1527688"/>
                  <a:pt x="2965" y="763844"/>
                  <a:pt x="0" y="0"/>
                </a:cubicBez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 flipV="1">
            <a:off x="11103210" y="3980153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415121" y="6375554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3">
            <a:extLst>
              <a:ext uri="{FF2B5EF4-FFF2-40B4-BE49-F238E27FC236}">
                <a16:creationId xmlns:a16="http://schemas.microsoft.com/office/drawing/2014/main" id="{07DD8B02-0348-AC48-BB68-5DE9F293884B}"/>
              </a:ext>
            </a:extLst>
          </p:cNvPr>
          <p:cNvSpPr/>
          <p:nvPr userDrawn="1"/>
        </p:nvSpPr>
        <p:spPr>
          <a:xfrm flipV="1">
            <a:off x="242645" y="6309358"/>
            <a:ext cx="847862" cy="470695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3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0A724E9-EED9-4DEC-B7D6-A3D15F5E1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9683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BAABE1-65E0-4FDB-8337-C6C02A8C79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07147" y="1041400"/>
            <a:ext cx="2013527" cy="2387600"/>
          </a:xfrm>
          <a:solidFill>
            <a:schemeClr val="accent4">
              <a:alpha val="80000"/>
            </a:schemeClr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algn="ctr">
              <a:defRPr sz="19900" b="1" i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3827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0830B2-1D81-4C79-87BF-4C009B7D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139D49-1AC0-4BB6-A93C-C63B59C4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2A6969-C6B0-4360-85C0-E38DA05A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71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117" y="0"/>
            <a:ext cx="5679744" cy="1597652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0" y="406400"/>
            <a:ext cx="5511800" cy="125380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r>
              <a:rPr lang="pt-BR" dirty="0"/>
              <a:t>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0" y="1960879"/>
            <a:ext cx="5511800" cy="4562476"/>
          </a:xfrm>
          <a:ln w="19050">
            <a:solidFill>
              <a:schemeClr val="accent6"/>
            </a:solidFill>
          </a:ln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 cap="all" baseline="0">
                <a:solidFill>
                  <a:schemeClr val="accent6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1815940E-177A-48F6-9019-8F24FDFF7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438" y="406400"/>
            <a:ext cx="5181600" cy="616743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8851B950-9755-4ED4-9E5C-C20E9D790162}"/>
              </a:ext>
            </a:extLst>
          </p:cNvPr>
          <p:cNvSpPr/>
          <p:nvPr userDrawn="1"/>
        </p:nvSpPr>
        <p:spPr>
          <a:xfrm flipH="1">
            <a:off x="11166537" y="4998283"/>
            <a:ext cx="374526" cy="28535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C3D5D6E5-F7B9-47BF-AE7F-081B09E1BB7B}"/>
              </a:ext>
            </a:extLst>
          </p:cNvPr>
          <p:cNvSpPr/>
          <p:nvPr userDrawn="1"/>
        </p:nvSpPr>
        <p:spPr>
          <a:xfrm rot="16200000" flipH="1">
            <a:off x="6208113" y="227088"/>
            <a:ext cx="470694" cy="35862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29527-671E-47D5-B70C-226FFFB2F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0560" y="1620202"/>
            <a:ext cx="8797290" cy="3394075"/>
          </a:xfrm>
          <a:noFill/>
        </p:spPr>
        <p:txBody>
          <a:bodyPr anchor="ctr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CCF81412-2485-49B0-AA19-97AD330CE087}"/>
              </a:ext>
            </a:extLst>
          </p:cNvPr>
          <p:cNvSpPr/>
          <p:nvPr userDrawn="1"/>
        </p:nvSpPr>
        <p:spPr>
          <a:xfrm>
            <a:off x="1747520" y="1209040"/>
            <a:ext cx="9326880" cy="4216400"/>
          </a:xfrm>
          <a:custGeom>
            <a:avLst/>
            <a:gdLst>
              <a:gd name="connsiteX0" fmla="*/ 0 w 9326880"/>
              <a:gd name="connsiteY0" fmla="*/ 0 h 4216400"/>
              <a:gd name="connsiteX1" fmla="*/ 9326880 w 9326880"/>
              <a:gd name="connsiteY1" fmla="*/ 0 h 4216400"/>
              <a:gd name="connsiteX2" fmla="*/ 9326880 w 9326880"/>
              <a:gd name="connsiteY2" fmla="*/ 4216400 h 4216400"/>
              <a:gd name="connsiteX3" fmla="*/ 2834640 w 9326880"/>
              <a:gd name="connsiteY3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880" h="4216400">
                <a:moveTo>
                  <a:pt x="0" y="0"/>
                </a:moveTo>
                <a:lnTo>
                  <a:pt x="9326880" y="0"/>
                </a:lnTo>
                <a:lnTo>
                  <a:pt x="9326880" y="4216400"/>
                </a:lnTo>
                <a:lnTo>
                  <a:pt x="2834640" y="4216400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744C2A44-2BA4-4392-A8B9-8462785BC682}"/>
              </a:ext>
            </a:extLst>
          </p:cNvPr>
          <p:cNvSpPr/>
          <p:nvPr userDrawn="1"/>
        </p:nvSpPr>
        <p:spPr>
          <a:xfrm flipH="1">
            <a:off x="10964089" y="2659306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4324A69B-B17E-49FC-BD78-BA79B24D3978}"/>
              </a:ext>
            </a:extLst>
          </p:cNvPr>
          <p:cNvSpPr/>
          <p:nvPr userDrawn="1"/>
        </p:nvSpPr>
        <p:spPr>
          <a:xfrm flipH="1">
            <a:off x="10913808" y="2906663"/>
            <a:ext cx="321184" cy="2447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A3BA1198-965A-4C4E-92DC-6D7099A05196}"/>
              </a:ext>
            </a:extLst>
          </p:cNvPr>
          <p:cNvSpPr/>
          <p:nvPr userDrawn="1"/>
        </p:nvSpPr>
        <p:spPr>
          <a:xfrm flipH="1">
            <a:off x="10974248" y="3276388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033C9252-6335-46BA-96A8-051A64BCF89A}"/>
              </a:ext>
            </a:extLst>
          </p:cNvPr>
          <p:cNvSpPr/>
          <p:nvPr userDrawn="1"/>
        </p:nvSpPr>
        <p:spPr>
          <a:xfrm flipH="1" flipV="1">
            <a:off x="1103651" y="1432560"/>
            <a:ext cx="1908852" cy="4639919"/>
          </a:xfrm>
          <a:custGeom>
            <a:avLst/>
            <a:gdLst>
              <a:gd name="connsiteX0" fmla="*/ 0 w 11028218"/>
              <a:gd name="connsiteY0" fmla="*/ 5541818 h 5721927"/>
              <a:gd name="connsiteX1" fmla="*/ 0 w 11028218"/>
              <a:gd name="connsiteY1" fmla="*/ 0 h 5721927"/>
              <a:gd name="connsiteX2" fmla="*/ 11028218 w 11028218"/>
              <a:gd name="connsiteY2" fmla="*/ 0 h 5721927"/>
              <a:gd name="connsiteX3" fmla="*/ 11028218 w 11028218"/>
              <a:gd name="connsiteY3" fmla="*/ 5721927 h 5721927"/>
              <a:gd name="connsiteX4" fmla="*/ 9144000 w 11028218"/>
              <a:gd name="connsiteY4" fmla="*/ 5721927 h 5721927"/>
              <a:gd name="connsiteX0" fmla="*/ 0 w 11028218"/>
              <a:gd name="connsiteY0" fmla="*/ 0 h 5721927"/>
              <a:gd name="connsiteX1" fmla="*/ 11028218 w 11028218"/>
              <a:gd name="connsiteY1" fmla="*/ 0 h 5721927"/>
              <a:gd name="connsiteX2" fmla="*/ 11028218 w 11028218"/>
              <a:gd name="connsiteY2" fmla="*/ 5721927 h 5721927"/>
              <a:gd name="connsiteX3" fmla="*/ 9144000 w 11028218"/>
              <a:gd name="connsiteY3" fmla="*/ 5721927 h 57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8218" h="5721927">
                <a:moveTo>
                  <a:pt x="0" y="0"/>
                </a:moveTo>
                <a:lnTo>
                  <a:pt x="11028218" y="0"/>
                </a:lnTo>
                <a:lnTo>
                  <a:pt x="11028218" y="5721927"/>
                </a:lnTo>
                <a:lnTo>
                  <a:pt x="9144000" y="5721927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F9AB81E5-F9E7-4ED6-A273-F4D11CF06737}"/>
              </a:ext>
            </a:extLst>
          </p:cNvPr>
          <p:cNvSpPr/>
          <p:nvPr userDrawn="1"/>
        </p:nvSpPr>
        <p:spPr>
          <a:xfrm flipH="1">
            <a:off x="2632996" y="5529883"/>
            <a:ext cx="1402883" cy="947722"/>
          </a:xfrm>
          <a:prstGeom prst="triangl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5CE127D1-B7E0-4EDB-BF23-CAB95F3CE7ED}"/>
              </a:ext>
            </a:extLst>
          </p:cNvPr>
          <p:cNvSpPr/>
          <p:nvPr userDrawn="1"/>
        </p:nvSpPr>
        <p:spPr>
          <a:xfrm flipH="1">
            <a:off x="2632996" y="5747367"/>
            <a:ext cx="759014" cy="512754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9200789-BF0B-4248-8F2A-3D39E86149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233680"/>
            <a:ext cx="5679744" cy="6054479"/>
          </a:xfrm>
        </p:spPr>
        <p:txBody>
          <a:bodyPr anchor="ctr"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6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957FB-38C6-46A4-8EB9-B3F01AD30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A44FB1-A44A-43C1-BC35-2D6467908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30F88-E7B7-45A2-9150-2EE953A0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30D4549-FB9A-48C9-B4C1-669CB11B0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8EFB0CD-71F9-4004-B43F-62F7BDC27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5D33FA8-29A0-4442-9589-EBD8283D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5E0C91D-DE60-4784-AFB0-BF529765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EAA9204-7A39-4073-B0BE-BBF3E002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08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1661B-04F0-4093-B5B0-2FB25E22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65126"/>
            <a:ext cx="11043920" cy="701674"/>
          </a:xfrm>
          <a:prstGeom prst="rect">
            <a:avLst/>
          </a:prstGeom>
          <a:ln w="19050">
            <a:noFill/>
            <a:headEnd type="arrow"/>
            <a:tailEnd type="arrow"/>
          </a:ln>
        </p:spPr>
        <p:txBody>
          <a:bodyPr>
            <a:norm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855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09887C7-519F-4CEF-A514-641E445777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80559AF-3760-40D4-B231-7F1885D5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56CFCA-B7D1-4AFC-99AC-E4A6C2F2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C76ED7-6414-4512-86F2-03226DE51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3198C-D58D-4C1A-A810-CA51AA53A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1B198-C6F1-455B-AC89-E2BDBC593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71011D0-5DF9-7C4A-B7BE-B057FB97D15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2" r:id="rId4"/>
    <p:sldLayoutId id="2147483661" r:id="rId5"/>
    <p:sldLayoutId id="2147483651" r:id="rId6"/>
    <p:sldLayoutId id="2147483665" r:id="rId7"/>
    <p:sldLayoutId id="2147483653" r:id="rId8"/>
    <p:sldLayoutId id="2147483654" r:id="rId9"/>
    <p:sldLayoutId id="2147483655" r:id="rId10"/>
    <p:sldLayoutId id="2147483656" r:id="rId11"/>
    <p:sldLayoutId id="2147483662" r:id="rId12"/>
    <p:sldLayoutId id="2147483660" r:id="rId13"/>
    <p:sldLayoutId id="2147483664" r:id="rId14"/>
    <p:sldLayoutId id="2147483657" r:id="rId15"/>
    <p:sldLayoutId id="2147483663" r:id="rId1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64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62D27-7F17-634A-914B-11EF57507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inovação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76A3C8-9A02-CA4F-A925-1B4CA53FD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597652"/>
            <a:ext cx="5679744" cy="4690507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pt-BR" dirty="0"/>
              <a:t>Fortalecer a atenção espiritual que nossos membros recebem.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Melhorar o papel que os pastores desempenham na mordomia da igreja local.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Estabelecer um sistema financeiro sólido em todo o nosso território.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6DBF4463-8B3E-DC46-A929-B28E46329D8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922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B753D671-E30A-0C47-98AD-2509592F4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pt-BR" b="1" dirty="0"/>
              <a:t>Para que te conheçam</a:t>
            </a:r>
            <a:r>
              <a:rPr lang="pt-BR" dirty="0"/>
              <a:t> – </a:t>
            </a:r>
            <a:r>
              <a:rPr lang="pt-BR" cap="none" dirty="0"/>
              <a:t>um curso de 13 lições estudando alguns dos atributos e qualidades maravilhosos de Deus no contexto da Mordomia Bíblica.</a:t>
            </a:r>
            <a:endParaRPr lang="pt-BR" b="1" cap="none" dirty="0"/>
          </a:p>
          <a:p>
            <a:pPr marL="514350" lvl="0" indent="-514350">
              <a:buFont typeface="+mj-lt"/>
              <a:buAutoNum type="arabicPeriod"/>
            </a:pPr>
            <a:r>
              <a:rPr lang="pt-BR" b="1" dirty="0"/>
              <a:t>Prosperar em Tudo </a:t>
            </a:r>
            <a:r>
              <a:rPr lang="pt-BR" dirty="0"/>
              <a:t>– </a:t>
            </a:r>
            <a:r>
              <a:rPr lang="pt-BR" cap="none" dirty="0"/>
              <a:t>um curso de 13 lições sobre finanças da família.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b="1" dirty="0"/>
              <a:t>Pastor, para que assim você cumpra seu ministério </a:t>
            </a:r>
            <a:r>
              <a:rPr lang="pt-BR" dirty="0"/>
              <a:t>– </a:t>
            </a:r>
            <a:r>
              <a:rPr lang="pt-BR" cap="none" dirty="0"/>
              <a:t>material especial para pastores e anciãos que os ajudam ver seu papel dentro do Ministério de Mordomia da Igreja.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b="1" dirty="0"/>
              <a:t>A Igreja, Suas Finanças e sua Missão </a:t>
            </a:r>
            <a:r>
              <a:rPr lang="pt-BR" cap="none" dirty="0"/>
              <a:t>– um curso de 13 lições que promovem a compreensão de como a igreja obtém, administra e investe seus recursos financeiros.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b="1" dirty="0"/>
              <a:t>Dois números especiais da revista Ancião e Ministério </a:t>
            </a:r>
            <a:r>
              <a:rPr lang="pt-BR" cap="none" dirty="0"/>
              <a:t>sobre o problema da Mordomia Cristã.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b="1" dirty="0"/>
              <a:t>Equipado para ter Sucesso </a:t>
            </a:r>
            <a:r>
              <a:rPr lang="pt-BR" dirty="0"/>
              <a:t>– </a:t>
            </a:r>
            <a:r>
              <a:rPr lang="pt-BR" cap="none" dirty="0"/>
              <a:t>um curso sobre Mordomia para Adolescentes.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b="1" dirty="0"/>
              <a:t>A Crença da Juventude Triunfante </a:t>
            </a:r>
            <a:r>
              <a:rPr lang="pt-BR" dirty="0"/>
              <a:t>– </a:t>
            </a:r>
            <a:r>
              <a:rPr lang="pt-BR" cap="none" dirty="0"/>
              <a:t>para ensinar Mordomia aos nossos jovens. Todos esses materiais têm, durante esses cinco anos, ajudado a fortalecer nosso foco sobre os membros da Igreja e da Congregação, permitindo que a mensagem alcançasse os lugares onde o crescimento de nossa organização acontece. </a:t>
            </a:r>
          </a:p>
          <a:p>
            <a:pPr marL="514350" indent="-514350">
              <a:buFont typeface="+mj-lt"/>
              <a:buAutoNum type="arabicPeriod"/>
            </a:pPr>
            <a:endParaRPr lang="pt-BR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BBED106F-55BA-654B-AF48-798F8538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materiais</a:t>
            </a:r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0A678565-434E-D947-875B-3677DDDDA4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8461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36FE022-C8A3-F742-AF98-E7FF3FAC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Santa Convocação</a:t>
            </a:r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6206BA3F-3433-394F-9000-4F0DDA6D57D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282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597EE20A-ED77-B64D-A16A-87873EF33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Estamos redescobrindo a importância da visita pastoral e nutrição espiritual adequada por meio de uma boa pregação centrada nos membros da igreja em nossas iniciativas ministeriais.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79648B7E-EDDC-DA47-A9BD-2345F0DB6BB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642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5CBBCCE-A070-6F4C-A0DC-F193CFDEE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 coisa mais importante tem sido a experiência de fazer tudo isso enquanto seguramos na mão do Senhor sendo guiados pelo Espírito Santo.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AA24446D-D3FD-BD43-A83A-ABADB666448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686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44BAB2F-C82F-3341-95A6-8A58265A3F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Também vemos congregações espiritualmente revividas decidirem cuidar melhor de seus membros enquanto continuam buscando outros.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10240A0D-29BA-9240-BA8D-0DC7FB3D08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119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5FD58CA-4B4C-5441-90D4-7BD4EC53A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“Nada temos a temer quanto ao futuro, a menos que nos esqueçamos a maneira como Ele nos tem guiado e os ensinos que nos ministrou no passado”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BA75E0E-8322-A74D-9722-AF69BA61C5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Life Sketches </a:t>
            </a:r>
            <a:r>
              <a:rPr lang="pt-BR" dirty="0" err="1"/>
              <a:t>of</a:t>
            </a:r>
            <a:r>
              <a:rPr lang="pt-BR" dirty="0"/>
              <a:t> Ellen G. White, p. 196</a:t>
            </a:r>
          </a:p>
        </p:txBody>
      </p:sp>
    </p:spTree>
    <p:extLst>
      <p:ext uri="{BB962C8B-B14F-4D97-AF65-F5344CB8AC3E}">
        <p14:creationId xmlns:p14="http://schemas.microsoft.com/office/powerpoint/2010/main" val="426174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D03B337-C038-EE46-A9C0-D32A3E14F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344" y="5428523"/>
            <a:ext cx="1461937" cy="1461937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E2D6CABE-32C1-444A-8126-34B3D6E97205}"/>
              </a:ext>
            </a:extLst>
          </p:cNvPr>
          <p:cNvSpPr/>
          <p:nvPr/>
        </p:nvSpPr>
        <p:spPr>
          <a:xfrm>
            <a:off x="1237618" y="2078181"/>
            <a:ext cx="10434428" cy="27533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ubtítulo 4">
            <a:extLst>
              <a:ext uri="{FF2B5EF4-FFF2-40B4-BE49-F238E27FC236}">
                <a16:creationId xmlns:a16="http://schemas.microsoft.com/office/drawing/2014/main" id="{5EB8FA96-F008-4411-AE3C-975EFC97D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0456" y="2703799"/>
            <a:ext cx="9044070" cy="1655762"/>
          </a:xfrm>
        </p:spPr>
        <p:txBody>
          <a:bodyPr>
            <a:noAutofit/>
          </a:bodyPr>
          <a:lstStyle/>
          <a:p>
            <a:pPr algn="l"/>
            <a:r>
              <a:rPr lang="pt-BR" sz="11500" dirty="0" err="1"/>
              <a:t>nterAmérica</a:t>
            </a:r>
            <a:r>
              <a:rPr lang="pt-BR" sz="9600" dirty="0"/>
              <a:t> </a:t>
            </a:r>
            <a:endParaRPr lang="pt-BR" sz="115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29BA9D92-8C8B-42D7-8A1E-EC3BB3788E07}"/>
              </a:ext>
            </a:extLst>
          </p:cNvPr>
          <p:cNvSpPr/>
          <p:nvPr/>
        </p:nvSpPr>
        <p:spPr>
          <a:xfrm flipH="1">
            <a:off x="1237614" y="2078181"/>
            <a:ext cx="10434431" cy="2753351"/>
          </a:xfrm>
          <a:custGeom>
            <a:avLst/>
            <a:gdLst>
              <a:gd name="connsiteX0" fmla="*/ 1708727 w 1708727"/>
              <a:gd name="connsiteY0" fmla="*/ 858981 h 4673600"/>
              <a:gd name="connsiteX1" fmla="*/ 1708727 w 1708727"/>
              <a:gd name="connsiteY1" fmla="*/ 0 h 4673600"/>
              <a:gd name="connsiteX2" fmla="*/ 0 w 1708727"/>
              <a:gd name="connsiteY2" fmla="*/ 0 h 4673600"/>
              <a:gd name="connsiteX3" fmla="*/ 0 w 1708727"/>
              <a:gd name="connsiteY3" fmla="*/ 4673600 h 4673600"/>
              <a:gd name="connsiteX4" fmla="*/ 831273 w 1708727"/>
              <a:gd name="connsiteY4" fmla="*/ 4673600 h 46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727" h="4673600">
                <a:moveTo>
                  <a:pt x="1708727" y="858981"/>
                </a:moveTo>
                <a:lnTo>
                  <a:pt x="1708727" y="0"/>
                </a:lnTo>
                <a:lnTo>
                  <a:pt x="0" y="0"/>
                </a:lnTo>
                <a:lnTo>
                  <a:pt x="0" y="4673600"/>
                </a:lnTo>
                <a:lnTo>
                  <a:pt x="831273" y="4673600"/>
                </a:lnTo>
              </a:path>
            </a:pathLst>
          </a:custGeom>
          <a:noFill/>
          <a:ln w="28575">
            <a:solidFill>
              <a:schemeClr val="accent6">
                <a:lumMod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1A4E4A47-9521-457C-8032-333771295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523" y="2368360"/>
            <a:ext cx="2033500" cy="2387600"/>
          </a:xfrm>
          <a:solidFill>
            <a:schemeClr val="accent6">
              <a:lumMod val="75000"/>
              <a:alpha val="80000"/>
            </a:schemeClr>
          </a:solidFill>
        </p:spPr>
        <p:txBody>
          <a:bodyPr/>
          <a:lstStyle/>
          <a:p>
            <a:r>
              <a:rPr lang="pt-BR" b="1" dirty="0" err="1">
                <a:latin typeface="Century Gothic" panose="020B0502020202020204" pitchFamily="34" charset="0"/>
              </a:rPr>
              <a:t>i</a:t>
            </a:r>
            <a:endParaRPr lang="pt-BR" b="1" dirty="0">
              <a:latin typeface="Century Gothic" panose="020B0502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D50902-07A9-4D7D-9523-9DE0A8930672}"/>
              </a:ext>
            </a:extLst>
          </p:cNvPr>
          <p:cNvSpPr txBox="1"/>
          <p:nvPr/>
        </p:nvSpPr>
        <p:spPr>
          <a:xfrm>
            <a:off x="1365593" y="5967809"/>
            <a:ext cx="2381947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ROBERTO HERRERA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0653898-BED4-4F6D-97F0-C7765B39A92D}"/>
              </a:ext>
            </a:extLst>
          </p:cNvPr>
          <p:cNvSpPr txBox="1"/>
          <p:nvPr/>
        </p:nvSpPr>
        <p:spPr>
          <a:xfrm>
            <a:off x="2451370" y="4553661"/>
            <a:ext cx="8001477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UM TERRITÓRIO DE DESAFIOS, INOVAÇÃO E CRESCIMENTO</a:t>
            </a:r>
          </a:p>
        </p:txBody>
      </p:sp>
      <p:sp>
        <p:nvSpPr>
          <p:cNvPr id="12" name="Triângulo Retângulo 11">
            <a:extLst>
              <a:ext uri="{FF2B5EF4-FFF2-40B4-BE49-F238E27FC236}">
                <a16:creationId xmlns:a16="http://schemas.microsoft.com/office/drawing/2014/main" id="{91728362-2443-E942-91E6-761ED2FA860B}"/>
              </a:ext>
            </a:extLst>
          </p:cNvPr>
          <p:cNvSpPr/>
          <p:nvPr/>
        </p:nvSpPr>
        <p:spPr>
          <a:xfrm flipV="1">
            <a:off x="1355392" y="6324615"/>
            <a:ext cx="546495" cy="36933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63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build="p"/>
      <p:bldP spid="9" grpId="0" animBg="1"/>
      <p:bldP spid="7" grpId="0" animBg="1"/>
      <p:bldP spid="3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01EAE1C4-0314-594C-9ACE-E6189AB218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O quinquênio de 2015-2020, um período desafiador, inovador e abençoado.</a:t>
            </a:r>
          </a:p>
        </p:txBody>
      </p:sp>
      <p:pic>
        <p:nvPicPr>
          <p:cNvPr id="14" name="Espaço Reservado para Imagem 13">
            <a:extLst>
              <a:ext uri="{FF2B5EF4-FFF2-40B4-BE49-F238E27FC236}">
                <a16:creationId xmlns:a16="http://schemas.microsoft.com/office/drawing/2014/main" id="{E18B6987-41D1-FD41-9911-E1C9D64F117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926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F389280-B704-F84A-89F2-17B72DC60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desafiador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E2861F0D-1528-9B45-A603-4C288C0AB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pt-BR" dirty="0"/>
              <a:t>porque nosso território teve que enfrentar, nesses últimos cinco anos, situações que variaram de sociais, políticas, instabilidade econômica a desastres naturais impressionantes 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1A18F875-B1A2-DD46-80B7-9E8D74BC4F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528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9484662-0564-0A4C-B45C-349A3295D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“Deus dá oportunidades; o sucesso depende do uso que fazemos delas”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19B8F67-9433-F047-A932-2B3FD82A06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Profetas e Reis, p. 486</a:t>
            </a:r>
          </a:p>
        </p:txBody>
      </p:sp>
    </p:spTree>
    <p:extLst>
      <p:ext uri="{BB962C8B-B14F-4D97-AF65-F5344CB8AC3E}">
        <p14:creationId xmlns:p14="http://schemas.microsoft.com/office/powerpoint/2010/main" val="46670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BD3B2C7-A86D-1A4B-BE3D-7BC60B8BA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Em meio aos desafios pela frente, a Divisão </a:t>
            </a:r>
            <a:r>
              <a:rPr lang="pt-BR" dirty="0" err="1"/>
              <a:t>InterAmericana</a:t>
            </a:r>
            <a:r>
              <a:rPr lang="pt-BR" dirty="0"/>
              <a:t> respondeu com fé simples - confiando no futuro da igreja e no plano de Deus para ela - com oração e trabalho duro mas também com inovação e criatividade.</a:t>
            </a:r>
          </a:p>
        </p:txBody>
      </p:sp>
      <p:pic>
        <p:nvPicPr>
          <p:cNvPr id="12" name="Espaço Reservado para Imagem 11">
            <a:extLst>
              <a:ext uri="{FF2B5EF4-FFF2-40B4-BE49-F238E27FC236}">
                <a16:creationId xmlns:a16="http://schemas.microsoft.com/office/drawing/2014/main" id="{BF186147-1467-DF4E-BC75-870993ACCB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859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897DF00-2B84-FA45-8659-9306531B9E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Quanto mais desafios as pessoas que lideramos enfrentam, mais tentamos, com a ajuda de Deus ser uma igreja altamente orientada por pessoas.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F5352E6F-E767-034D-8710-186D7F3041A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924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1EC38FE-F63E-9641-B1CD-EFF8682AB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nossa principal responsabilidade é cuidar das pessoas.</a:t>
            </a:r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83DC6DE6-3EA8-AB47-9F9D-216F543F1C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187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9AC9BE9-550D-1843-B424-C5310DF3F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Nestes últimos cinco anos, o Ministério de Mordomia mobilizou um grande número de pessoas dedicadas, generosas e apaixonadas para influenciar cada membro da igreja e família de uma maneira positiva.</a:t>
            </a:r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9F2F4DB2-DD55-0245-B781-360D25B5EB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240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8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FB54A9A-BC1E-4A7F-B1B5-7883AB034BC8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E90C93C-3B20-2C4F-8140-0B4849D3B89E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nn_x00fa_merico xmlns="4d66254c-b8c0-4e16-9669-44d49c614d61">0</Ordenn_x00fa_merico>
    <lcf76f155ced4ddcb4097134ff3c332f xmlns="4d66254c-b8c0-4e16-9669-44d49c614d61">
      <Terms xmlns="http://schemas.microsoft.com/office/infopath/2007/PartnerControls"/>
    </lcf76f155ced4ddcb4097134ff3c332f>
    <TaxCatchAll xmlns="cc85661e-698c-471d-81cd-239229bffddc" xsi:nil="true"/>
    <SharedWithUsers xmlns="cc85661e-698c-471d-81cd-239229bffddc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4F9E3DF7FBAB4A9A6D824FE11CA10C" ma:contentTypeVersion="20" ma:contentTypeDescription="Crie um novo documento." ma:contentTypeScope="" ma:versionID="39454ebdb89c9a330035c6ce0280c35a">
  <xsd:schema xmlns:xsd="http://www.w3.org/2001/XMLSchema" xmlns:xs="http://www.w3.org/2001/XMLSchema" xmlns:p="http://schemas.microsoft.com/office/2006/metadata/properties" xmlns:ns2="4d66254c-b8c0-4e16-9669-44d49c614d61" xmlns:ns3="cc85661e-698c-471d-81cd-239229bffddc" targetNamespace="http://schemas.microsoft.com/office/2006/metadata/properties" ma:root="true" ma:fieldsID="f95035f1b22a77fd3110073cb4745e89" ns2:_="" ns3:_="">
    <xsd:import namespace="4d66254c-b8c0-4e16-9669-44d49c614d61"/>
    <xsd:import namespace="cc85661e-698c-471d-81cd-239229bff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Ordenn_x00fa_merico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6254c-b8c0-4e16-9669-44d49c614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Ordenn_x00fa_merico" ma:index="25" nillable="true" ma:displayName="Orden númerico" ma:default="0" ma:format="Dropdown" ma:internalName="Ordenn_x00fa_merico" ma:percentage="FALSE">
      <xsd:simpleType>
        <xsd:restriction base="dms:Number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5661e-698c-471d-81cd-239229bff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117de4b-53e5-4cd7-9971-ff986aecaefa}" ma:internalName="TaxCatchAll" ma:showField="CatchAllData" ma:web="cc85661e-698c-471d-81cd-239229bffd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2F5C1E-5D8C-43F1-AA0D-8271D8C69CF0}">
  <ds:schemaRefs>
    <ds:schemaRef ds:uri="http://schemas.microsoft.com/office/2006/metadata/properties"/>
    <ds:schemaRef ds:uri="http://schemas.microsoft.com/office/infopath/2007/PartnerControls"/>
    <ds:schemaRef ds:uri="4d66254c-b8c0-4e16-9669-44d49c614d61"/>
    <ds:schemaRef ds:uri="cc85661e-698c-471d-81cd-239229bffddc"/>
  </ds:schemaRefs>
</ds:datastoreItem>
</file>

<file path=customXml/itemProps2.xml><?xml version="1.0" encoding="utf-8"?>
<ds:datastoreItem xmlns:ds="http://schemas.openxmlformats.org/officeDocument/2006/customXml" ds:itemID="{C82AB169-9381-463B-A805-4AB8B9DD8F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7EC02F-AD53-44C7-9C65-A050379093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66254c-b8c0-4e16-9669-44d49c614d61"/>
    <ds:schemaRef ds:uri="cc85661e-698c-471d-81cd-239229bffd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3202</TotalTime>
  <Words>503</Words>
  <Application>Microsoft Office PowerPoint</Application>
  <PresentationFormat>Widescreen</PresentationFormat>
  <Paragraphs>31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i</vt:lpstr>
      <vt:lpstr>Apresentação do PowerPoint</vt:lpstr>
      <vt:lpstr>desafiador</vt:lpstr>
      <vt:lpstr>Apresentação do PowerPoint</vt:lpstr>
      <vt:lpstr>Apresentação do PowerPoint</vt:lpstr>
      <vt:lpstr>Apresentação do PowerPoint</vt:lpstr>
      <vt:lpstr>nossa principal responsabilidade é cuidar das pessoas.</vt:lpstr>
      <vt:lpstr>Apresentação do PowerPoint</vt:lpstr>
      <vt:lpstr>inovação</vt:lpstr>
      <vt:lpstr>materiais</vt:lpstr>
      <vt:lpstr>Santa Convocação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aurelio gularte de castro</dc:creator>
  <cp:lastModifiedBy>DSA - Daiana Belén Escobar</cp:lastModifiedBy>
  <cp:revision>4</cp:revision>
  <dcterms:created xsi:type="dcterms:W3CDTF">2019-03-06T22:34:21Z</dcterms:created>
  <dcterms:modified xsi:type="dcterms:W3CDTF">2025-08-01T14:54:23Z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0x010100624F9E3DF7FBAB4A9A6D824FE11CA10C</vt:lpwstr>
  </property>
  <property fmtid="{D5CDD505-2E9C-101B-9397-08002B2CF9AE}" pid="3" name="Order">
    <vt:r8>29057000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