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webextensions/webextension2.xml" ContentType="application/vnd.ms-office.webextension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webextensions/taskpanes.xml" ContentType="application/vnd.ms-office.webextensiontaskpanes+xml"/>
  <Override PartName="/ppt/webextensions/webextension1.xml" ContentType="application/vnd.ms-office.webextensio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3" r:id="rId2"/>
    <p:sldId id="257" r:id="rId3"/>
    <p:sldId id="274" r:id="rId4"/>
    <p:sldId id="292" r:id="rId5"/>
    <p:sldId id="293" r:id="rId6"/>
    <p:sldId id="277" r:id="rId7"/>
    <p:sldId id="275" r:id="rId8"/>
    <p:sldId id="278" r:id="rId9"/>
    <p:sldId id="294" r:id="rId10"/>
    <p:sldId id="276" r:id="rId11"/>
    <p:sldId id="295" r:id="rId12"/>
    <p:sldId id="280" r:id="rId13"/>
    <p:sldId id="281" r:id="rId14"/>
    <p:sldId id="282" r:id="rId15"/>
    <p:sldId id="283" r:id="rId16"/>
    <p:sldId id="298" r:id="rId17"/>
    <p:sldId id="299" r:id="rId18"/>
    <p:sldId id="300" r:id="rId19"/>
    <p:sldId id="297" r:id="rId20"/>
    <p:sldId id="284" r:id="rId21"/>
    <p:sldId id="301" r:id="rId22"/>
    <p:sldId id="302" r:id="rId23"/>
    <p:sldId id="303" r:id="rId24"/>
    <p:sldId id="296" r:id="rId25"/>
    <p:sldId id="285" r:id="rId26"/>
    <p:sldId id="286" r:id="rId27"/>
    <p:sldId id="287" r:id="rId28"/>
    <p:sldId id="304" r:id="rId29"/>
    <p:sldId id="288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A0488-028F-8B45-A4B0-CD9BA4832E45}" v="352" dt="2020-09-08T14:30:15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4T10:22:53.836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4BAA08-6868-A14D-9955-2619FFD4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Muitos são os determinantes da doação religiosa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6CEC8155-0A36-8D44-BC6B-9F4AC4AAF9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7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217B8-F7DF-384E-B3A4-CDE67DF6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MODELO DE LIBERALIDADE CRESCENTE</a:t>
            </a:r>
          </a:p>
        </p:txBody>
      </p:sp>
    </p:spTree>
    <p:extLst>
      <p:ext uri="{BB962C8B-B14F-4D97-AF65-F5344CB8AC3E}">
        <p14:creationId xmlns:p14="http://schemas.microsoft.com/office/powerpoint/2010/main" val="20807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D7532-CE18-494D-B5FD-C7D1A45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igreja local é o lugar para aumentar a liberalidade.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105E50A-0E2B-6240-A336-6235A2ABC4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4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712839-3C90-D345-9940-8F213902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Capacitar membros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0E28B87-AFB0-DF46-91E5-A393E7A4E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01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E048FE-936D-C649-9559-F03CA3F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iniciativas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7D55618-B66E-674C-926B-F000C9D0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Ajuda os membros a seguir um plano de devoção diária. A iniciativa de “Crede em seus Profetas” poderia ser uma interessante opção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Explora meios de mais membros estudarem sua Lição da Escola Sabatina e frequentar a Escola Sabatina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Torna a reunião semanal de oração atraente e acessível aos membros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Funciona para aumentar o número de membros que estão lendo os livros do Espírito de Profecia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A110F843-7D6B-C941-B46B-852A504345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3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01D8CF-B055-924C-8A80-DE42DADF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“Muitos carecem de administração e economia sábias. Eles não pesam bem o assunto e se movem com cautela ... 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ABB6EC-DAC4-374D-9A41-51397CAA2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TC. Vol. 1 p. 224</a:t>
            </a:r>
          </a:p>
        </p:txBody>
      </p:sp>
    </p:spTree>
    <p:extLst>
      <p:ext uri="{BB962C8B-B14F-4D97-AF65-F5344CB8AC3E}">
        <p14:creationId xmlns:p14="http://schemas.microsoft.com/office/powerpoint/2010/main" val="28032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4ECD50A-DC84-2342-986F-36AD9128C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“Quando há um chamado para o avanço do trabalho nas missões domésticas e estrangeiras, eles nada têm para dar, ou tem até excedido sua conta”.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080C46-D7ED-D742-9CFD-5AD89580C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R. &amp; H.,19 de dezembro de 1893</a:t>
            </a:r>
          </a:p>
        </p:txBody>
      </p:sp>
    </p:spTree>
    <p:extLst>
      <p:ext uri="{BB962C8B-B14F-4D97-AF65-F5344CB8AC3E}">
        <p14:creationId xmlns:p14="http://schemas.microsoft.com/office/powerpoint/2010/main" val="18860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C48F3-92A4-CE4A-8ED7-86CA71D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precisamos desenvolver hábitos de gastos inteligentes.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CDD942C-D0B3-C546-B245-319CB2037B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7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AD63-1210-5C45-8CA0-78BDADE7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oferta baseada em porcentagem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72AD18FF-4194-BA45-A071-2C405C8BB3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5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F80B8-7903-0543-99BE-7A6823F2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PROMOVENDO A MENSAGEM DE MORDOMIA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A70E01D-BB13-FF4C-A46B-102FB5F264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1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1500" dirty="0" err="1">
                <a:solidFill>
                  <a:schemeClr val="accent6">
                    <a:lumMod val="50000"/>
                  </a:schemeClr>
                </a:solidFill>
              </a:rPr>
              <a:t>onstruindo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4517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Aniel</a:t>
            </a:r>
            <a:r>
              <a:rPr lang="pt-BR" dirty="0">
                <a:solidFill>
                  <a:schemeClr val="bg1"/>
                </a:solidFill>
              </a:rPr>
              <a:t> Barbe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UMA CULTURA DE </a:t>
            </a:r>
            <a:r>
              <a:rPr lang="pt-BR" sz="3600" b="1" dirty="0">
                <a:solidFill>
                  <a:schemeClr val="bg1"/>
                </a:solidFill>
              </a:rPr>
              <a:t>LIBERALIDADE</a:t>
            </a:r>
            <a:r>
              <a:rPr lang="pt-BR" sz="2400" b="1" dirty="0">
                <a:solidFill>
                  <a:schemeClr val="bg1"/>
                </a:solidFill>
              </a:rPr>
              <a:t> NA IGREJA LOCAL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98FECDF-711B-BC49-A5A3-9C22C46B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63" y="5463943"/>
            <a:ext cx="1394056" cy="13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295C91F-D205-814B-ABB9-6CD086E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Muitos não têm consciência sobre o ensino de 10% como dízimo e sobre doações financeiras proporcionais e de sacrifício como a norma da mordomia cristã.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B17B2B7-F2A2-F54A-9816-230BFF062E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E4734E-B4FB-F245-8B7A-F72B4B1A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recusam aceitar o sistema do dízimo; afastam-se e não se unem mais com os que creem na verdade e a amam. Quando outros pontos lhes são expostos, dizem: "Não nos foi ensinado assim", e hesitam em avançar”.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BE1E17-E72D-FA4D-A082-AAFFB5FF0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pág.105</a:t>
            </a:r>
          </a:p>
        </p:txBody>
      </p:sp>
    </p:spTree>
    <p:extLst>
      <p:ext uri="{BB962C8B-B14F-4D97-AF65-F5344CB8AC3E}">
        <p14:creationId xmlns:p14="http://schemas.microsoft.com/office/powerpoint/2010/main" val="19511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3B9C3-6211-9846-90F6-0FB9DE10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mordomos relutantes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3B02BA-50AC-9A45-BA99-B142C79B52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46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23697-D6F2-3244-9F69-2EAE5889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F3C77B-A44F-4C4C-AD50-5BBE8C3B9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Revitalizar a história de missão e o chamado para dizimar e ofertar durante o serviço do sábado.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Ajudar aventureiros e desbravadores a ganhar os prêmios de Mordomo Sábio e Honra à Mordomia respectivamente.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Instruir os membros em potencial sobre Mordomia durante campanhas evangelísticas e estudos bíblicos.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Nutrir membros sobre Mordomia através de programas sistemáticos de visitação aos lares.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Pregar um sermão relacionado à mordomia uma vez a cada trimestre na igreja local.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1B3753C-A074-D345-B0DB-B541E4D817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6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A6AA3-AF7C-1643-BDF6-53126E86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uma cultura de igreja Promissora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0071D7E-0956-9B4E-AD0F-9CAE93CB7B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1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0312331-6366-AD48-8C2D-61A4749D4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7376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Pessoas que consideram que “o orçamento é apropriado", que "confiam na liderança" e são “entusiastas com os programas” geralmente aumentam sua taxa de doação em 8% a 11 %.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D376E6B-F61E-2B49-9CC2-835EA52B6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7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84D5D4-7C58-4F4D-9245-B0E6302E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confiança é o maior fator contributivo.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CAAC7E0-2C3B-4345-826B-CCEACC78D9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31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2AFEC0A-AEE8-284B-9A0A-970CD78C43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Apóstolo Paulo investiu na criação da cultura correta da igreja para incentivar a doação.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81BFF5C-A386-5245-9FE2-E8312EAEE6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14751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02334-8599-8842-ABC3-77594DEB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058FF-240C-D146-95FA-486027C1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Ter um eficiente sistema de controle interno conhecido dos membros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Avaliar e melhorar a qualidade dos programas e Serviços.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Priorizar o investimento em missão.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CB277A75-0021-804B-BB98-F6A81B4480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05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3A9F1C-BF59-0742-94CD-D6857F832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crescimento da liberalidade é o resultado de como fazemos a igreja.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47A8F97-8A8D-BD44-B7FF-0A6C8E604B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30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71ADC8D-49EE-7541-AD1C-C27AAC08F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Liberalidade significa doar coisas aos outros gratuitamente e abundantemente.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8520698-4B90-184E-88B6-87B2D4759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55476-2224-9049-AF1A-362C0E91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sistemático de benevolência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DC04AC3-0154-3942-ABF4-81D7FCC675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91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450AD-5806-A142-9EAF-407D7DD7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FATOS E FATORES QUE INFLUENCAM A DOAÇÃO RELIGIOSA</a:t>
            </a:r>
          </a:p>
        </p:txBody>
      </p:sp>
    </p:spTree>
    <p:extLst>
      <p:ext uri="{BB962C8B-B14F-4D97-AF65-F5344CB8AC3E}">
        <p14:creationId xmlns:p14="http://schemas.microsoft.com/office/powerpoint/2010/main" val="24271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7966726-80BB-CD4F-B22F-DF72930B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Vários fatores têm impacto sobre a doação religiosa.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DDD0E4FB-13FB-3248-8CCE-2CD38E04DC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8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micírculos 4">
            <a:extLst>
              <a:ext uri="{FF2B5EF4-FFF2-40B4-BE49-F238E27FC236}">
                <a16:creationId xmlns:a16="http://schemas.microsoft.com/office/drawing/2014/main" id="{2D7787CF-B386-8746-8F82-2EF4FAACA130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10800000"/>
              <a:gd name="adj2" fmla="val 8660331"/>
              <a:gd name="adj3" fmla="val 826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micírculos 14">
            <a:extLst>
              <a:ext uri="{FF2B5EF4-FFF2-40B4-BE49-F238E27FC236}">
                <a16:creationId xmlns:a16="http://schemas.microsoft.com/office/drawing/2014/main" id="{E2A25195-1B9A-E544-A974-66EE33DB175B}"/>
              </a:ext>
            </a:extLst>
          </p:cNvPr>
          <p:cNvSpPr/>
          <p:nvPr/>
        </p:nvSpPr>
        <p:spPr>
          <a:xfrm>
            <a:off x="3240024" y="356723"/>
            <a:ext cx="5711952" cy="5711952"/>
          </a:xfrm>
          <a:prstGeom prst="blockArc">
            <a:avLst>
              <a:gd name="adj1" fmla="val 13379191"/>
              <a:gd name="adj2" fmla="val 8679089"/>
              <a:gd name="adj3" fmla="val 86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emicírculos 8">
            <a:extLst>
              <a:ext uri="{FF2B5EF4-FFF2-40B4-BE49-F238E27FC236}">
                <a16:creationId xmlns:a16="http://schemas.microsoft.com/office/drawing/2014/main" id="{A5FB553A-497E-7145-ABB8-627946427F35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13430669"/>
              <a:gd name="adj2" fmla="val 8660331"/>
              <a:gd name="adj3" fmla="val 826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emicírculos 6">
            <a:extLst>
              <a:ext uri="{FF2B5EF4-FFF2-40B4-BE49-F238E27FC236}">
                <a16:creationId xmlns:a16="http://schemas.microsoft.com/office/drawing/2014/main" id="{48DAA398-6870-5D40-A59C-6726711BAA5F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5664465"/>
              <a:gd name="adj2" fmla="val 8660331"/>
              <a:gd name="adj3" fmla="val 8261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599457-1136-EA49-996C-BFB71CB100C0}"/>
              </a:ext>
            </a:extLst>
          </p:cNvPr>
          <p:cNvSpPr txBox="1"/>
          <p:nvPr/>
        </p:nvSpPr>
        <p:spPr>
          <a:xfrm>
            <a:off x="9135734" y="2313795"/>
            <a:ext cx="2401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AQUELES QUE DÃO, DÃO MUITO POUCO. </a:t>
            </a:r>
            <a:endParaRPr lang="pt-BR" sz="32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E64DC2-982E-544D-B1E9-8CB7108905A2}"/>
              </a:ext>
            </a:extLst>
          </p:cNvPr>
          <p:cNvGrpSpPr/>
          <p:nvPr/>
        </p:nvGrpSpPr>
        <p:grpSpPr>
          <a:xfrm>
            <a:off x="505590" y="1051911"/>
            <a:ext cx="2817801" cy="2169825"/>
            <a:chOff x="505590" y="1051911"/>
            <a:chExt cx="2817801" cy="2169825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9BCD9BA-3AEA-774A-AA2B-0ADE83C3D6D1}"/>
                </a:ext>
              </a:extLst>
            </p:cNvPr>
            <p:cNvSpPr txBox="1"/>
            <p:nvPr/>
          </p:nvSpPr>
          <p:spPr>
            <a:xfrm>
              <a:off x="505590" y="2206073"/>
              <a:ext cx="28178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2"/>
                  </a:solidFill>
                </a:rPr>
                <a:t>DOS CRISTÃOS NORTE AMERICANOS NADA DÃO PARA A IGREJA 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FB5A09E-CC3A-5647-B3BF-387B00C39DF2}"/>
                </a:ext>
              </a:extLst>
            </p:cNvPr>
            <p:cNvSpPr txBox="1"/>
            <p:nvPr/>
          </p:nvSpPr>
          <p:spPr>
            <a:xfrm>
              <a:off x="1195931" y="1051911"/>
              <a:ext cx="1773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tx2"/>
                  </a:solidFill>
                </a:rPr>
                <a:t>20</a:t>
              </a:r>
              <a:r>
                <a:rPr lang="pt-BR" sz="4400" b="1" dirty="0">
                  <a:solidFill>
                    <a:schemeClr val="tx2"/>
                  </a:solidFill>
                </a:rPr>
                <a:t>% 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26C0886-6C30-AE4F-BC0E-8A4EC48F5FDF}"/>
              </a:ext>
            </a:extLst>
          </p:cNvPr>
          <p:cNvGrpSpPr/>
          <p:nvPr/>
        </p:nvGrpSpPr>
        <p:grpSpPr>
          <a:xfrm>
            <a:off x="925079" y="4698093"/>
            <a:ext cx="3304357" cy="1726519"/>
            <a:chOff x="925079" y="4698093"/>
            <a:chExt cx="3304357" cy="1726519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DEA475E-92BC-D746-BF35-1489EEB34ADC}"/>
                </a:ext>
              </a:extLst>
            </p:cNvPr>
            <p:cNvSpPr txBox="1"/>
            <p:nvPr/>
          </p:nvSpPr>
          <p:spPr>
            <a:xfrm>
              <a:off x="1906208" y="4698093"/>
              <a:ext cx="1773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tx2">
                      <a:lumMod val="50000"/>
                    </a:schemeClr>
                  </a:solidFill>
                </a:rPr>
                <a:t>20</a:t>
              </a:r>
              <a:r>
                <a:rPr lang="pt-BR" sz="4400" b="1" dirty="0">
                  <a:solidFill>
                    <a:schemeClr val="tx2">
                      <a:lumMod val="50000"/>
                    </a:schemeClr>
                  </a:solidFill>
                </a:rPr>
                <a:t>% 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F4F25EC-C8CD-7549-8CCC-918F97255832}"/>
                </a:ext>
              </a:extLst>
            </p:cNvPr>
            <p:cNvSpPr txBox="1"/>
            <p:nvPr/>
          </p:nvSpPr>
          <p:spPr>
            <a:xfrm>
              <a:off x="925079" y="5562838"/>
              <a:ext cx="33043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2">
                      <a:lumMod val="50000"/>
                    </a:schemeClr>
                  </a:solidFill>
                </a:rPr>
                <a:t>DOS MEMBROS  DÁ </a:t>
              </a:r>
              <a:r>
                <a:rPr lang="pt-BR" sz="3200" b="1" dirty="0">
                  <a:solidFill>
                    <a:schemeClr val="tx2">
                      <a:lumMod val="50000"/>
                    </a:schemeClr>
                  </a:solidFill>
                </a:rPr>
                <a:t>75% 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</a:rPr>
                <a:t>DOS RECURSOS FINANCEIROS 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4CD709-2FF9-3745-8621-8DB168B7A9E9}"/>
              </a:ext>
            </a:extLst>
          </p:cNvPr>
          <p:cNvSpPr txBox="1"/>
          <p:nvPr/>
        </p:nvSpPr>
        <p:spPr>
          <a:xfrm>
            <a:off x="4229436" y="1779711"/>
            <a:ext cx="3887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DOAR </a:t>
            </a:r>
            <a:br>
              <a:rPr lang="pt-BR" sz="3600" dirty="0"/>
            </a:br>
            <a:r>
              <a:rPr lang="pt-BR" sz="3600" dirty="0"/>
              <a:t>RELIGIOSO </a:t>
            </a:r>
            <a:br>
              <a:rPr lang="pt-BR" sz="3600" dirty="0"/>
            </a:br>
            <a:r>
              <a:rPr lang="pt-BR" sz="3600" dirty="0"/>
              <a:t>É UM COMPORTAMENTO RACIONAL.</a:t>
            </a:r>
          </a:p>
        </p:txBody>
      </p:sp>
    </p:spTree>
    <p:extLst>
      <p:ext uri="{BB962C8B-B14F-4D97-AF65-F5344CB8AC3E}">
        <p14:creationId xmlns:p14="http://schemas.microsoft.com/office/powerpoint/2010/main" val="276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10E00AC-7E6D-194B-BB14-D704DE80E9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5D406AC-70AE-4347-98A4-A8B177D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Doar religioso é inversamente proporcional ao crescimento nas entradas. </a:t>
            </a:r>
          </a:p>
        </p:txBody>
      </p:sp>
    </p:spTree>
    <p:extLst>
      <p:ext uri="{BB962C8B-B14F-4D97-AF65-F5344CB8AC3E}">
        <p14:creationId xmlns:p14="http://schemas.microsoft.com/office/powerpoint/2010/main" val="16940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5DD0640-B156-DC4A-8CC6-E3ECFE570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valor absoluto em dólares devolvido como dízimos aumentou, mas a porcentagem de renda fornecida diminuiu ao longo dos últimos 40 anos.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C59C7E7-AE31-9641-9CFE-ECBA556CE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08" y="79246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5386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416C53-3EFF-4746-B847-5B8CA30B8FFB}"/>
</file>

<file path=customXml/itemProps2.xml><?xml version="1.0" encoding="utf-8"?>
<ds:datastoreItem xmlns:ds="http://schemas.openxmlformats.org/officeDocument/2006/customXml" ds:itemID="{867219F5-325E-4018-B11F-67F3C85ACB6D}"/>
</file>

<file path=customXml/itemProps3.xml><?xml version="1.0" encoding="utf-8"?>
<ds:datastoreItem xmlns:ds="http://schemas.openxmlformats.org/officeDocument/2006/customXml" ds:itemID="{569679A0-B04B-47D4-BDB8-08E616A559A9}"/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558</Words>
  <Application>Microsoft Office PowerPoint</Application>
  <PresentationFormat>Widescreen</PresentationFormat>
  <Paragraphs>51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Apresentação do PowerPoint</vt:lpstr>
      <vt:lpstr>plano sistemático de benevolência</vt:lpstr>
      <vt:lpstr>FATOS E FATORES QUE INFLUENCAM A DOAÇÃO RELIGIOSA</vt:lpstr>
      <vt:lpstr>Vários fatores têm impacto sobre a doação religiosa.</vt:lpstr>
      <vt:lpstr>Apresentação do PowerPoint</vt:lpstr>
      <vt:lpstr>Doar religioso é inversamente proporcional ao crescimento nas entradas. </vt:lpstr>
      <vt:lpstr>Apresentação do PowerPoint</vt:lpstr>
      <vt:lpstr>Muitos são os determinantes da doação religiosa</vt:lpstr>
      <vt:lpstr>O MODELO DE LIBERALIDADE CRESCENTE</vt:lpstr>
      <vt:lpstr>a igreja local é o lugar para aumentar a liberalidade. </vt:lpstr>
      <vt:lpstr>Capacitar membros</vt:lpstr>
      <vt:lpstr>iniciativas</vt:lpstr>
      <vt:lpstr>Apresentação do PowerPoint</vt:lpstr>
      <vt:lpstr>Apresentação do PowerPoint</vt:lpstr>
      <vt:lpstr>precisamos desenvolver hábitos de gastos inteligentes.</vt:lpstr>
      <vt:lpstr>uma oferta baseada em porcentagem</vt:lpstr>
      <vt:lpstr>PROMOVENDO A MENSAGEM DE MORDOMIA</vt:lpstr>
      <vt:lpstr>Apresentação do PowerPoint</vt:lpstr>
      <vt:lpstr>Apresentação do PowerPoint</vt:lpstr>
      <vt:lpstr>mordomos relutantes</vt:lpstr>
      <vt:lpstr>estratégias</vt:lpstr>
      <vt:lpstr>Criando uma cultura de igreja Promissora</vt:lpstr>
      <vt:lpstr>Apresentação do PowerPoint</vt:lpstr>
      <vt:lpstr>a confiança é o maior fator contributivo.</vt:lpstr>
      <vt:lpstr>Apresentação do PowerPoint</vt:lpstr>
      <vt:lpstr>Ações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3</cp:revision>
  <dcterms:created xsi:type="dcterms:W3CDTF">2019-03-06T22:34:21Z</dcterms:created>
  <dcterms:modified xsi:type="dcterms:W3CDTF">2025-01-14T15:09:30Z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