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sldIdLst>
    <p:sldId id="317" r:id="rId5"/>
    <p:sldId id="391" r:id="rId6"/>
    <p:sldId id="392" r:id="rId7"/>
    <p:sldId id="393" r:id="rId8"/>
    <p:sldId id="370" r:id="rId9"/>
    <p:sldId id="394" r:id="rId10"/>
    <p:sldId id="395" r:id="rId11"/>
    <p:sldId id="396" r:id="rId12"/>
    <p:sldId id="397" r:id="rId13"/>
    <p:sldId id="398" r:id="rId14"/>
  </p:sldIdLst>
  <p:sldSz cx="12192000" cy="6858000"/>
  <p:notesSz cx="6858000" cy="9144000"/>
  <p:embeddedFontLst>
    <p:embeddedFont>
      <p:font typeface="Open Sans Condensed" panose="020B0604020202020204" charset="0"/>
      <p:bold r:id="rId16"/>
    </p:embeddedFont>
    <p:embeddedFont>
      <p:font typeface="Open Sans Condensed Light" panose="020B0306030504020204" charset="0"/>
      <p:regular r:id="rId17"/>
      <p:italic r:id="rId18"/>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49" d="100"/>
          <a:sy n="49" d="100"/>
        </p:scale>
        <p:origin x="54"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59033-5E09-4D24-B84D-46E33119D9BF}" type="datetimeFigureOut">
              <a:rPr lang="pt-BR" smtClean="0"/>
              <a:t>01/08/2025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B79D6-B45F-458F-8CE8-73BF26FFF32C}" type="slidenum">
              <a:rPr lang="pt-BR" smtClean="0"/>
              <a:t>‹nº›</a:t>
            </a:fld>
            <a:endParaRPr lang="pt-BR"/>
          </a:p>
        </p:txBody>
      </p:sp>
    </p:spTree>
    <p:extLst>
      <p:ext uri="{BB962C8B-B14F-4D97-AF65-F5344CB8AC3E}">
        <p14:creationId xmlns:p14="http://schemas.microsoft.com/office/powerpoint/2010/main" val="11396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2</a:t>
            </a:fld>
            <a:endParaRPr lang="pt-BR"/>
          </a:p>
        </p:txBody>
      </p:sp>
    </p:spTree>
    <p:extLst>
      <p:ext uri="{BB962C8B-B14F-4D97-AF65-F5344CB8AC3E}">
        <p14:creationId xmlns:p14="http://schemas.microsoft.com/office/powerpoint/2010/main" val="225156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4</a:t>
            </a:fld>
            <a:endParaRPr lang="pt-BR"/>
          </a:p>
        </p:txBody>
      </p:sp>
    </p:spTree>
    <p:extLst>
      <p:ext uri="{BB962C8B-B14F-4D97-AF65-F5344CB8AC3E}">
        <p14:creationId xmlns:p14="http://schemas.microsoft.com/office/powerpoint/2010/main" val="322615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6</a:t>
            </a:fld>
            <a:endParaRPr lang="pt-BR"/>
          </a:p>
        </p:txBody>
      </p:sp>
    </p:spTree>
    <p:extLst>
      <p:ext uri="{BB962C8B-B14F-4D97-AF65-F5344CB8AC3E}">
        <p14:creationId xmlns:p14="http://schemas.microsoft.com/office/powerpoint/2010/main" val="58434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8</a:t>
            </a:fld>
            <a:endParaRPr lang="pt-BR"/>
          </a:p>
        </p:txBody>
      </p:sp>
    </p:spTree>
    <p:extLst>
      <p:ext uri="{BB962C8B-B14F-4D97-AF65-F5344CB8AC3E}">
        <p14:creationId xmlns:p14="http://schemas.microsoft.com/office/powerpoint/2010/main" val="312228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10</a:t>
            </a:fld>
            <a:endParaRPr lang="pt-BR"/>
          </a:p>
        </p:txBody>
      </p:sp>
    </p:spTree>
    <p:extLst>
      <p:ext uri="{BB962C8B-B14F-4D97-AF65-F5344CB8AC3E}">
        <p14:creationId xmlns:p14="http://schemas.microsoft.com/office/powerpoint/2010/main" val="370640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1B917-AA72-D50B-1B04-0E6A8B7EF7E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079F1F4-5CCD-C5F0-34ED-E92BF28B1F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01C562E-01EF-17B4-E6AE-51FC808ECC5F}"/>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5" name="Espaço Reservado para Rodapé 4">
            <a:extLst>
              <a:ext uri="{FF2B5EF4-FFF2-40B4-BE49-F238E27FC236}">
                <a16:creationId xmlns:a16="http://schemas.microsoft.com/office/drawing/2014/main" id="{1666FA56-F48C-78BD-FE60-D571845A5C9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D024831-7865-1424-9467-92BE79951C99}"/>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748093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07649E-FB30-722B-34C5-A8945487FF0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4D380A1-073E-F6E5-69E9-9C27E2FC4D2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A051C3E-B23D-00DD-4542-E7A69E4CE572}"/>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5" name="Espaço Reservado para Rodapé 4">
            <a:extLst>
              <a:ext uri="{FF2B5EF4-FFF2-40B4-BE49-F238E27FC236}">
                <a16:creationId xmlns:a16="http://schemas.microsoft.com/office/drawing/2014/main" id="{5500A1B9-DFC1-C85A-48D1-100D4A63B82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2F23D30-1436-9977-7CF2-7790B26991DA}"/>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2542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7E34CE-FC95-2997-A581-4A361301E34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76B1A1A-A673-CAC2-EEC4-9027CB46D92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881116E-6CF3-712B-C609-E0831C429568}"/>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5" name="Espaço Reservado para Rodapé 4">
            <a:extLst>
              <a:ext uri="{FF2B5EF4-FFF2-40B4-BE49-F238E27FC236}">
                <a16:creationId xmlns:a16="http://schemas.microsoft.com/office/drawing/2014/main" id="{4BB44B4C-00CF-4FCD-51E4-9D218AA999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38A6E7C-FE79-DCCB-CE66-1A6A5137AEB5}"/>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08769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B6F3E-4FFA-11FA-A81D-9E66649EE70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48C6A2-65C5-5956-5E7C-2DD6E3121335}"/>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49810A2-27C8-AD85-A318-52D97BC46E09}"/>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5" name="Espaço Reservado para Rodapé 4">
            <a:extLst>
              <a:ext uri="{FF2B5EF4-FFF2-40B4-BE49-F238E27FC236}">
                <a16:creationId xmlns:a16="http://schemas.microsoft.com/office/drawing/2014/main" id="{A2602D5A-E773-403E-632E-6A9C64F8BCB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F8F3796-0D35-73C9-1539-9B81B63A3F8C}"/>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49252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C7C07-0930-AC0A-2108-26E8EF2DB6B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740D5F7-6674-AABF-631B-4A0690A589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E3BB208-BEFE-F57D-12AF-2BBF6430DAB7}"/>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5" name="Espaço Reservado para Rodapé 4">
            <a:extLst>
              <a:ext uri="{FF2B5EF4-FFF2-40B4-BE49-F238E27FC236}">
                <a16:creationId xmlns:a16="http://schemas.microsoft.com/office/drawing/2014/main" id="{9087C9C5-6764-C380-0ED7-41D5A2FB6F7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70B599E-879E-444F-CB88-D1E06242DFCE}"/>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24429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0B514-7102-8692-0783-98A9426FC0C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CB97892-FAC6-7277-3793-DE568CE90AD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D5F73E2-7324-8FC0-5BD4-92DF15BA864D}"/>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1EB72CF-23D7-8F9E-87C1-E5ED6C4D7496}"/>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6" name="Espaço Reservado para Rodapé 5">
            <a:extLst>
              <a:ext uri="{FF2B5EF4-FFF2-40B4-BE49-F238E27FC236}">
                <a16:creationId xmlns:a16="http://schemas.microsoft.com/office/drawing/2014/main" id="{3D38058B-A02B-896C-B5DC-0FB217CD141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AB01B71-F2C8-5CF7-BB11-525703B830FD}"/>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6634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A5C6C-3B42-C5FE-F9CD-B69D51ED2F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76B2D41-60DB-4010-082D-32685B5DC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4F2589E-A101-3135-1E07-88812843989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BBBA4AE-9B9B-22CA-AF66-CDD8D61FAA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185D0B0-2253-7D8F-E40E-72DD55EB4BB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F654169-B551-2E40-F4E7-6A176270AC91}"/>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8" name="Espaço Reservado para Rodapé 7">
            <a:extLst>
              <a:ext uri="{FF2B5EF4-FFF2-40B4-BE49-F238E27FC236}">
                <a16:creationId xmlns:a16="http://schemas.microsoft.com/office/drawing/2014/main" id="{03C1B6D3-C113-CB8A-448C-81FD2CBA530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878A4A0-079A-8643-788F-D28CEA7892DD}"/>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9754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E222A-B957-D34F-DF54-B4FA3B2959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83CE0E0-7136-9334-CF1C-A422069D7550}"/>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4" name="Espaço Reservado para Rodapé 3">
            <a:extLst>
              <a:ext uri="{FF2B5EF4-FFF2-40B4-BE49-F238E27FC236}">
                <a16:creationId xmlns:a16="http://schemas.microsoft.com/office/drawing/2014/main" id="{D71B71B3-8C9B-D924-D156-7BE9CEDC694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A3B6BB3-97AF-D946-4FB2-E416A8C4BF61}"/>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210221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7D0EC71-C3DF-6C9E-3E15-B7C394B8CFA7}"/>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3" name="Espaço Reservado para Rodapé 2">
            <a:extLst>
              <a:ext uri="{FF2B5EF4-FFF2-40B4-BE49-F238E27FC236}">
                <a16:creationId xmlns:a16="http://schemas.microsoft.com/office/drawing/2014/main" id="{51D976E9-3A12-ED05-085F-8328E3B4121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3D59BB5-75D4-7E32-B20D-EE5877E6355F}"/>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343546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2C7BFB-176A-F492-531B-E1F4D8C9B1D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0DE0922-7CDD-A365-3AA5-D01F9FAAE7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D47E0E7-65CA-FF35-CBAD-D66712951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0B6F254-A5AD-FF55-6592-C1015B78CB25}"/>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6" name="Espaço Reservado para Rodapé 5">
            <a:extLst>
              <a:ext uri="{FF2B5EF4-FFF2-40B4-BE49-F238E27FC236}">
                <a16:creationId xmlns:a16="http://schemas.microsoft.com/office/drawing/2014/main" id="{40822FB4-1E73-593B-2F73-029D3E012CF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E71FE6A-F20D-1B70-05E3-395F660CBA18}"/>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55448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9A286-C0F3-F539-DF6B-91EB3718675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5994847-5664-11F7-7544-59DAEA521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3CA4546-9F59-705F-802B-3B9D553F5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F454CAC-1483-7C70-6749-5A87E8E1C825}"/>
              </a:ext>
            </a:extLst>
          </p:cNvPr>
          <p:cNvSpPr>
            <a:spLocks noGrp="1"/>
          </p:cNvSpPr>
          <p:nvPr>
            <p:ph type="dt" sz="half" idx="10"/>
          </p:nvPr>
        </p:nvSpPr>
        <p:spPr/>
        <p:txBody>
          <a:bodyPr/>
          <a:lstStyle/>
          <a:p>
            <a:fld id="{6F5C0AC1-EF42-414C-95D6-A14908311BAF}" type="datetimeFigureOut">
              <a:rPr lang="pt-BR" smtClean="0"/>
              <a:t>01/08/2025</a:t>
            </a:fld>
            <a:endParaRPr lang="pt-BR"/>
          </a:p>
        </p:txBody>
      </p:sp>
      <p:sp>
        <p:nvSpPr>
          <p:cNvPr id="6" name="Espaço Reservado para Rodapé 5">
            <a:extLst>
              <a:ext uri="{FF2B5EF4-FFF2-40B4-BE49-F238E27FC236}">
                <a16:creationId xmlns:a16="http://schemas.microsoft.com/office/drawing/2014/main" id="{9332E256-E379-D415-8D95-A43D783C13A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C86579F-2382-C1EB-220C-BA5ACE16F75D}"/>
              </a:ext>
            </a:extLst>
          </p:cNvPr>
          <p:cNvSpPr>
            <a:spLocks noGrp="1"/>
          </p:cNvSpPr>
          <p:nvPr>
            <p:ph type="sldNum" sz="quarter" idx="12"/>
          </p:nvPr>
        </p:nvSpPr>
        <p:spPr/>
        <p:txBody>
          <a:bodyPr/>
          <a:lstStyle/>
          <a:p>
            <a:fld id="{DDC49B52-CC14-4AAF-9B43-455EA97ECFA9}" type="slidenum">
              <a:rPr lang="pt-BR" smtClean="0"/>
              <a:t>‹nº›</a:t>
            </a:fld>
            <a:endParaRPr lang="pt-BR"/>
          </a:p>
        </p:txBody>
      </p:sp>
    </p:spTree>
    <p:extLst>
      <p:ext uri="{BB962C8B-B14F-4D97-AF65-F5344CB8AC3E}">
        <p14:creationId xmlns:p14="http://schemas.microsoft.com/office/powerpoint/2010/main" val="27022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F479B42-C595-1DF7-74B7-72EE51632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01FB763-79A6-1BA3-9922-B7DCC4245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21DE931-2F4A-4A6E-6C40-2843B66DB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5C0AC1-EF42-414C-95D6-A14908311BAF}" type="datetimeFigureOut">
              <a:rPr lang="pt-BR" smtClean="0"/>
              <a:t>01/08/2025</a:t>
            </a:fld>
            <a:endParaRPr lang="pt-BR"/>
          </a:p>
        </p:txBody>
      </p:sp>
      <p:sp>
        <p:nvSpPr>
          <p:cNvPr id="5" name="Espaço Reservado para Rodapé 4">
            <a:extLst>
              <a:ext uri="{FF2B5EF4-FFF2-40B4-BE49-F238E27FC236}">
                <a16:creationId xmlns:a16="http://schemas.microsoft.com/office/drawing/2014/main" id="{8788FC9C-95C3-F939-9049-0FFBF0366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58319D8-FB6B-86C7-BF58-EF89969E99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C49B52-CC14-4AAF-9B43-455EA97ECFA9}" type="slidenum">
              <a:rPr lang="pt-BR" smtClean="0"/>
              <a:t>‹nº›</a:t>
            </a:fld>
            <a:endParaRPr lang="pt-BR"/>
          </a:p>
        </p:txBody>
      </p:sp>
    </p:spTree>
    <p:extLst>
      <p:ext uri="{BB962C8B-B14F-4D97-AF65-F5344CB8AC3E}">
        <p14:creationId xmlns:p14="http://schemas.microsoft.com/office/powerpoint/2010/main" val="2388224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5.tiff"/><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7FE6B0AC-739C-8F44-A28A-ECC6A314A392}"/>
              </a:ext>
            </a:extLst>
          </p:cNvPr>
          <p:cNvPicPr>
            <a:picLocks noChangeAspect="1"/>
          </p:cNvPicPr>
          <p:nvPr/>
        </p:nvPicPr>
        <p:blipFill rotWithShape="1">
          <a:blip r:embed="rId2"/>
          <a:srcRect t="353" b="15363"/>
          <a:stretch/>
        </p:blipFill>
        <p:spPr>
          <a:xfrm>
            <a:off x="0" y="1"/>
            <a:ext cx="12192000" cy="6858000"/>
          </a:xfrm>
          <a:prstGeom prst="rect">
            <a:avLst/>
          </a:prstGeom>
        </p:spPr>
      </p:pic>
      <p:pic>
        <p:nvPicPr>
          <p:cNvPr id="21" name="Imagem 20">
            <a:extLst>
              <a:ext uri="{FF2B5EF4-FFF2-40B4-BE49-F238E27FC236}">
                <a16:creationId xmlns:a16="http://schemas.microsoft.com/office/drawing/2014/main" id="{143B25CD-FF3A-F24F-B214-6C7534328B35}"/>
              </a:ext>
            </a:extLst>
          </p:cNvPr>
          <p:cNvPicPr>
            <a:picLocks noChangeAspect="1"/>
          </p:cNvPicPr>
          <p:nvPr/>
        </p:nvPicPr>
        <p:blipFill>
          <a:blip r:embed="rId3"/>
          <a:stretch>
            <a:fillRect/>
          </a:stretch>
        </p:blipFill>
        <p:spPr>
          <a:xfrm>
            <a:off x="-756406" y="-997226"/>
            <a:ext cx="18193966" cy="5541916"/>
          </a:xfrm>
          <a:prstGeom prst="rect">
            <a:avLst/>
          </a:prstGeom>
        </p:spPr>
      </p:pic>
      <p:sp>
        <p:nvSpPr>
          <p:cNvPr id="18" name="CaixaDeTexto 17">
            <a:extLst>
              <a:ext uri="{FF2B5EF4-FFF2-40B4-BE49-F238E27FC236}">
                <a16:creationId xmlns:a16="http://schemas.microsoft.com/office/drawing/2014/main" id="{7CC46D2F-12A0-3E45-BC70-DF7055C699BE}"/>
              </a:ext>
            </a:extLst>
          </p:cNvPr>
          <p:cNvSpPr txBox="1"/>
          <p:nvPr/>
        </p:nvSpPr>
        <p:spPr>
          <a:xfrm>
            <a:off x="664752" y="3621360"/>
            <a:ext cx="66735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DÍZIMO</a:t>
            </a:r>
            <a:endParaRPr kumimoji="0" lang="pt-BR" sz="4200" b="1" i="0" u="none" strike="noStrike" kern="1200" cap="none" spc="0" normalizeH="0" baseline="0" noProof="0" dirty="0">
              <a:ln>
                <a:noFill/>
              </a:ln>
              <a:solidFill>
                <a:prstClr val="whit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9" name="CaixaDeTexto 18">
            <a:extLst>
              <a:ext uri="{FF2B5EF4-FFF2-40B4-BE49-F238E27FC236}">
                <a16:creationId xmlns:a16="http://schemas.microsoft.com/office/drawing/2014/main" id="{6E65B4A4-82C6-6B4C-A1BE-C467A499326F}"/>
              </a:ext>
            </a:extLst>
          </p:cNvPr>
          <p:cNvSpPr txBox="1"/>
          <p:nvPr/>
        </p:nvSpPr>
        <p:spPr>
          <a:xfrm>
            <a:off x="701328" y="4534183"/>
            <a:ext cx="7547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E97132">
                    <a:lumMod val="75000"/>
                  </a:srgbClr>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Em lealdade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E97132">
                    <a:lumMod val="75000"/>
                  </a:srgbClr>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ao fornecedor</a:t>
            </a:r>
          </a:p>
        </p:txBody>
      </p:sp>
    </p:spTree>
    <p:extLst>
      <p:ext uri="{BB962C8B-B14F-4D97-AF65-F5344CB8AC3E}">
        <p14:creationId xmlns:p14="http://schemas.microsoft.com/office/powerpoint/2010/main" val="1090678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2000"/>
                                        <p:tgtEl>
                                          <p:spTgt spid="21"/>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500"/>
                                        <p:tgtEl>
                                          <p:spTgt spid="18"/>
                                        </p:tgtEl>
                                      </p:cBhvr>
                                    </p:animEffec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36366" y="1339042"/>
            <a:ext cx="11948542" cy="4893647"/>
          </a:xfrm>
          <a:prstGeom prst="rect">
            <a:avLst/>
          </a:prstGeom>
          <a:noFill/>
        </p:spPr>
        <p:txBody>
          <a:bodyPr wrap="square" rtlCol="0">
            <a:spAutoFit/>
          </a:bodyPr>
          <a:lstStyle/>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Eles ficaram surpresos ao saber que os cristãos adventistas têm algumas crenças em comum com eles. Por exemplo, os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tradicionalmente acreditam em Deus e não no culto ancestral ou na bruxaria. Eles também acreditam que quando uma pessoa morre, eles simplesmente vão dormir. Essa crença compartilhada os ajudou a abrir seus corações e mentes para receber a mensagem completa do Evangelho. Até agora, graças ao testemunho de Abraão, 35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aceitaram Jesus e foram batizados. E todos ouvem a Rádio Mundial Adventista! Quando a Rádio Mundial Adventista instalou a estação de rádio na Tanzânia para alcançar os muitos membros da tribo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nessa área, nunca sonhamos com o Impacto que essa rádio teria sobre Abraão. Nós nem conhecíamos Abraão. Mas Deus o conhecia e sabia que esse homem sincero estava esperando com o coração pronto para ouvir e receber a mensagem completa do Evangelho - uma mensagem que o levaria de “ouvinte ao batismo”. Obrigado por apoiar o trabalho da Rádio Mundial Adventista. Há muitas pessoas como Abraão esperando e prontas para ouvir a voz de Deus e responder junto conosco: “Aqui estou. Me envie!” Assim como Deus era fiel a Abraão nos tempos antigos e está sendo fiel a Abraão, o pastor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da Tanzânia, Ele também será fiel a você e a mim ao proclamar a mensagem do Evangelho.</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tângulo 15">
            <a:extLst>
              <a:ext uri="{FF2B5EF4-FFF2-40B4-BE49-F238E27FC236}">
                <a16:creationId xmlns:a16="http://schemas.microsoft.com/office/drawing/2014/main" id="{F9BE8244-94E7-C944-84D4-53D963C31341}"/>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7F4A9DEF-91FC-3A42-8829-94F81F584760}"/>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spTree>
    <p:extLst>
      <p:ext uri="{BB962C8B-B14F-4D97-AF65-F5344CB8AC3E}">
        <p14:creationId xmlns:p14="http://schemas.microsoft.com/office/powerpoint/2010/main" val="2086069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grpSp>
        <p:nvGrpSpPr>
          <p:cNvPr id="13" name="Agrupar 12">
            <a:extLst>
              <a:ext uri="{FF2B5EF4-FFF2-40B4-BE49-F238E27FC236}">
                <a16:creationId xmlns:a16="http://schemas.microsoft.com/office/drawing/2014/main" id="{EDD6B602-B889-1F4B-A444-AB02DBF36A60}"/>
              </a:ext>
            </a:extLst>
          </p:cNvPr>
          <p:cNvGrpSpPr/>
          <p:nvPr/>
        </p:nvGrpSpPr>
        <p:grpSpPr>
          <a:xfrm rot="16200000">
            <a:off x="-74193" y="3142246"/>
            <a:ext cx="3757864" cy="1"/>
            <a:chOff x="6878052" y="6140901"/>
            <a:chExt cx="3757864" cy="1"/>
          </a:xfrm>
        </p:grpSpPr>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rot="5400000" flipH="1" flipV="1">
              <a:off x="7677594" y="5341359"/>
              <a:ext cx="1" cy="159908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1436883"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9897979" y="6140901"/>
              <a:ext cx="737937"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grp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6" name="CaixaDeTexto 15">
            <a:extLst>
              <a:ext uri="{FF2B5EF4-FFF2-40B4-BE49-F238E27FC236}">
                <a16:creationId xmlns:a16="http://schemas.microsoft.com/office/drawing/2014/main" id="{FC8F482E-99CD-6B4F-AF04-E5FC1CD7DA1A}"/>
              </a:ext>
            </a:extLst>
          </p:cNvPr>
          <p:cNvSpPr txBox="1"/>
          <p:nvPr/>
        </p:nvSpPr>
        <p:spPr>
          <a:xfrm>
            <a:off x="2085478" y="1632283"/>
            <a:ext cx="7668119" cy="2554545"/>
          </a:xfrm>
          <a:prstGeom prst="rect">
            <a:avLst/>
          </a:prstGeom>
          <a:noFill/>
        </p:spPr>
        <p:txBody>
          <a:bodyPr wrap="square" rtlCol="0">
            <a:spAutoFit/>
          </a:bodyPr>
          <a:lstStyle/>
          <a:p>
            <a:r>
              <a:rPr lang="pt-BR" sz="80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endParaRPr lang="pt-BR" sz="80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r>
              <a:rPr lang="pt-BR" sz="80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sp>
        <p:nvSpPr>
          <p:cNvPr id="12" name="CaixaDeTexto 11">
            <a:extLst>
              <a:ext uri="{FF2B5EF4-FFF2-40B4-BE49-F238E27FC236}">
                <a16:creationId xmlns:a16="http://schemas.microsoft.com/office/drawing/2014/main" id="{6F4BAECB-A811-4E4B-A504-E43221C1FD83}"/>
              </a:ext>
            </a:extLst>
          </p:cNvPr>
          <p:cNvSpPr txBox="1"/>
          <p:nvPr/>
        </p:nvSpPr>
        <p:spPr>
          <a:xfrm>
            <a:off x="2085478" y="4221636"/>
            <a:ext cx="2566731" cy="461665"/>
          </a:xfrm>
          <a:prstGeom prst="rect">
            <a:avLst/>
          </a:prstGeom>
          <a:noFill/>
        </p:spPr>
        <p:txBody>
          <a:bodyPr wrap="square" rtlCol="0">
            <a:spAutoFit/>
          </a:bodyPr>
          <a:lstStyle/>
          <a:p>
            <a:r>
              <a:rPr lang="pt-BR" sz="24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DUANE MCKEY </a:t>
            </a:r>
          </a:p>
        </p:txBody>
      </p:sp>
    </p:spTree>
    <p:extLst>
      <p:ext uri="{BB962C8B-B14F-4D97-AF65-F5344CB8AC3E}">
        <p14:creationId xmlns:p14="http://schemas.microsoft.com/office/powerpoint/2010/main" val="389216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CaixaDeTexto 12">
            <a:extLst>
              <a:ext uri="{FF2B5EF4-FFF2-40B4-BE49-F238E27FC236}">
                <a16:creationId xmlns:a16="http://schemas.microsoft.com/office/drawing/2014/main" id="{7A900BA3-08F0-C541-883B-A1CD550DEC45}"/>
              </a:ext>
            </a:extLst>
          </p:cNvPr>
          <p:cNvSpPr txBox="1"/>
          <p:nvPr/>
        </p:nvSpPr>
        <p:spPr>
          <a:xfrm>
            <a:off x="353034" y="1774737"/>
            <a:ext cx="11397507" cy="452431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Eu cresci em uma fazenda em Oklahoma, que criava vacas registradas em Jersey. Elas são conhecidas por sua</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bonita cor castanho e lindos olhos castanhos. Elas também são conhecidas por produzir o melhor leite com mais creme.</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Meus pais ordenhavam 60 a 80 vacas todos os dias em um celeiro de estilo antigo. Mamãe amava suas vacas e as</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conhecia pelo nome pois fazia a maior parte da ordenha, passando seis a oito horas com elas todos os dias. Ordenhar vacas foi uma experiência e um trabalho árduo. Exigia inclinar-se repetidamente para lavar e secar o ubre das vacas e conectar os dispositivos de ordenha. Então, o processo recomeçava sempre que uma vaca derrubava um aparelho de ordenha que precisava ser recolocado. Não surpreendentemente, meu pai costumava dizer: “Tudo o que tenho, devo aos ubres!”</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4157BF40-69B6-1E49-9998-A0ADE95EDCA4}"/>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spTree>
    <p:extLst>
      <p:ext uri="{BB962C8B-B14F-4D97-AF65-F5344CB8AC3E}">
        <p14:creationId xmlns:p14="http://schemas.microsoft.com/office/powerpoint/2010/main" val="287018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4280282" y="1358449"/>
            <a:ext cx="7603676"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Em todos esses anos, lembro que apenas um par de bezerros gêmeos nasceu. É considerado um evento raro quando uma vaca tem mais de um bezerro de cada vez - alguns chamariam de histórico. Então você pode imaginar minha surpresa quando ouvi a história mais surpreendente de um de nossos ouvintes da AWR na Tanzânia - um nativo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devolvia o dízimo com vacas.</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que aconteceu surpreendeu todos ao seu redor e não é nada menos que um milagre. Leia . . .</a:t>
            </a:r>
          </a:p>
          <a:p>
            <a:pPr algn="just"/>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tângulo 15">
            <a:extLst>
              <a:ext uri="{FF2B5EF4-FFF2-40B4-BE49-F238E27FC236}">
                <a16:creationId xmlns:a16="http://schemas.microsoft.com/office/drawing/2014/main" id="{F9BE8244-94E7-C944-84D4-53D963C31341}"/>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7F4A9DEF-91FC-3A42-8829-94F81F584760}"/>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pic>
        <p:nvPicPr>
          <p:cNvPr id="7" name="Imagem 6">
            <a:extLst>
              <a:ext uri="{FF2B5EF4-FFF2-40B4-BE49-F238E27FC236}">
                <a16:creationId xmlns:a16="http://schemas.microsoft.com/office/drawing/2014/main" id="{210D7D0D-39E6-8242-9E51-69EEAC938860}"/>
              </a:ext>
            </a:extLst>
          </p:cNvPr>
          <p:cNvPicPr>
            <a:picLocks noChangeAspect="1"/>
          </p:cNvPicPr>
          <p:nvPr/>
        </p:nvPicPr>
        <p:blipFill rotWithShape="1">
          <a:blip r:embed="rId6"/>
          <a:srcRect l="39919" t="16849" r="1"/>
          <a:stretch/>
        </p:blipFill>
        <p:spPr>
          <a:xfrm>
            <a:off x="-330922" y="1461685"/>
            <a:ext cx="4444938" cy="4258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24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CaixaDeTexto 12">
            <a:extLst>
              <a:ext uri="{FF2B5EF4-FFF2-40B4-BE49-F238E27FC236}">
                <a16:creationId xmlns:a16="http://schemas.microsoft.com/office/drawing/2014/main" id="{7A900BA3-08F0-C541-883B-A1CD550DEC45}"/>
              </a:ext>
            </a:extLst>
          </p:cNvPr>
          <p:cNvSpPr txBox="1"/>
          <p:nvPr/>
        </p:nvSpPr>
        <p:spPr>
          <a:xfrm>
            <a:off x="190498" y="1752120"/>
            <a:ext cx="8096251" cy="4524315"/>
          </a:xfrm>
          <a:prstGeom prst="rect">
            <a:avLst/>
          </a:prstGeom>
          <a:noFill/>
        </p:spPr>
        <p:txBody>
          <a:bodyPr wrap="square" rtlCol="0">
            <a:spAutoFit/>
          </a:bodyPr>
          <a:lstStyle/>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Durante uma recente visita à Tanzânia, conheci Abraão, um rico dono de gado que compartilhou sua história notável comigo. Cerca de um ano antes, ele havia participado de uma série de reuniões evangelísticas e decidiu ser batizado. Ele nunca havia aprendido a ler ou escrever, então, quando descobriu nossa nova estação de rádio AWR (Rádio Mundial Adventista) na Tanzânia, ficou muito feliz e ouviu regularmente os programas em seu rádio. Ao ouvir, ele aprendeu muitas coisas novas sobre ser um adventista fiel - desde como viver uma vida mais saudável até a importância de devolver um dízimo honesto. Como Abraão possuía mais de 1.000 cabeças de gado e grandes rebanhos de ovelhas e cabras espalhadas pela Tanzânia e Quênia, ele decidiu que se esforçaria para ser fiel em todas as suas posses.</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Retângulo 13">
            <a:extLst>
              <a:ext uri="{FF2B5EF4-FFF2-40B4-BE49-F238E27FC236}">
                <a16:creationId xmlns:a16="http://schemas.microsoft.com/office/drawing/2014/main" id="{6E387BDE-2955-B145-87DE-21D0D0E78915}"/>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6A9B165D-A7B1-764A-B0F5-1FF079DD14EE}"/>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sp>
        <p:nvSpPr>
          <p:cNvPr id="16" name="CaixaDeTexto 15">
            <a:extLst>
              <a:ext uri="{FF2B5EF4-FFF2-40B4-BE49-F238E27FC236}">
                <a16:creationId xmlns:a16="http://schemas.microsoft.com/office/drawing/2014/main" id="{169FBCF2-7E88-5141-B0E6-92E21CCB3D48}"/>
              </a:ext>
            </a:extLst>
          </p:cNvPr>
          <p:cNvSpPr txBox="1"/>
          <p:nvPr/>
        </p:nvSpPr>
        <p:spPr>
          <a:xfrm>
            <a:off x="190499" y="1264357"/>
            <a:ext cx="4071358" cy="523220"/>
          </a:xfrm>
          <a:prstGeom prst="rect">
            <a:avLst/>
          </a:prstGeom>
          <a:noFill/>
        </p:spPr>
        <p:txBody>
          <a:bodyPr wrap="square" rtlCol="0">
            <a:spAutoFit/>
          </a:bodyPr>
          <a:lstStyle/>
          <a:p>
            <a:r>
              <a:rPr lang="pt-BR" sz="28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milagre das vacas dizimistas</a:t>
            </a:r>
          </a:p>
        </p:txBody>
      </p:sp>
      <p:pic>
        <p:nvPicPr>
          <p:cNvPr id="3" name="Imagem 2">
            <a:extLst>
              <a:ext uri="{FF2B5EF4-FFF2-40B4-BE49-F238E27FC236}">
                <a16:creationId xmlns:a16="http://schemas.microsoft.com/office/drawing/2014/main" id="{B1916121-9131-F848-BD7A-23B0396C10F0}"/>
              </a:ext>
            </a:extLst>
          </p:cNvPr>
          <p:cNvPicPr>
            <a:picLocks noChangeAspect="1"/>
          </p:cNvPicPr>
          <p:nvPr/>
        </p:nvPicPr>
        <p:blipFill rotWithShape="1">
          <a:blip r:embed="rId5"/>
          <a:srcRect t="20000" r="44882"/>
          <a:stretch/>
        </p:blipFill>
        <p:spPr>
          <a:xfrm>
            <a:off x="8477247" y="1307393"/>
            <a:ext cx="4071358" cy="457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788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324464" y="1358449"/>
            <a:ext cx="11205532" cy="5632311"/>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Então, ele colocou seu gado em grandes currais e os contou enquanto eles passavam por uma rampa. Ele contou as vacas de um a nove enquanto passavam pela rampa. A décima vaca, no entanto, Abraão dedicou como dízimo para Deus. Com o passar do tempo Abraão continuou a reservar todo o décimo animal para o dízimo de Deus, seus amigos e conhecidos ficaram surpresos. Em sua cultura, a riqueza das pessoas é medida pela quantidade de gado que possui. Enquanto os amigos de Abraão o observavam repetidamente passar pelo processo de numeração do gado, eles começaram a zombar dele. Para alguns, Abraão se tornou motivo de riso, pois muitas pessoas o declararam louco.</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 o riso parou abruptamente nove meses depois, quando 40 das vacas de Abraão deram à luz gêmeos! Além disso, muitas de suas cabras e ovelhas deram à luz trigêmeos! Deus o estava abençoando como Ele tinha abençoado Jacó, neto de Abraão da Bíblia. Foi Deus quem abençoou o gado de Jacó, então eles se multiplicaram, e era Deus quem agora estava abençoando esse Abraão moderno.</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tângulo 15">
            <a:extLst>
              <a:ext uri="{FF2B5EF4-FFF2-40B4-BE49-F238E27FC236}">
                <a16:creationId xmlns:a16="http://schemas.microsoft.com/office/drawing/2014/main" id="{F9BE8244-94E7-C944-84D4-53D963C31341}"/>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7F4A9DEF-91FC-3A42-8829-94F81F584760}"/>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spTree>
    <p:extLst>
      <p:ext uri="{BB962C8B-B14F-4D97-AF65-F5344CB8AC3E}">
        <p14:creationId xmlns:p14="http://schemas.microsoft.com/office/powerpoint/2010/main" val="82326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CaixaDeTexto 12">
            <a:extLst>
              <a:ext uri="{FF2B5EF4-FFF2-40B4-BE49-F238E27FC236}">
                <a16:creationId xmlns:a16="http://schemas.microsoft.com/office/drawing/2014/main" id="{7A900BA3-08F0-C541-883B-A1CD550DEC45}"/>
              </a:ext>
            </a:extLst>
          </p:cNvPr>
          <p:cNvSpPr txBox="1"/>
          <p:nvPr/>
        </p:nvSpPr>
        <p:spPr>
          <a:xfrm>
            <a:off x="397246" y="1660188"/>
            <a:ext cx="11397507" cy="452431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 e todos os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zombaram dele estavam aprendendo que com Deus nove décimos vão muito além de guardar toda a quantia para si! Agora Abraão estava tão feliz com a forma como Deus o estava abençoando que ele decidiu dar o dízimo em dobro! Então, ao contar 10 vacas, esse pastor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ficava com oito vacas para si. Ele dava a nona e a décima vaca para Deus. E Deus abençoou Abraão ainda mais! Eu já vi muitas vezes - em termos agrícolas - como a pá de Deus é maior que a nossa. Simplesmente não se pode superar Deus! Mas há mais nessa história, pois as bênçãos de Deus também vêm com efeitos colaterais.</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Em áreas abertas, como as encontradas no Quênia e na Tanzânia, os ladrões frequentemente roubam gado. Mas algo interessante começou a acontecer na situação de Abraão. Sempre que seu gado era roubado, esses animais encontravam o caminho de volta para casa. Eles retornaram inevitavelmente aos rebanhos de Abraão como se mãos invisíveis estivessem guiando-os. Agora chegou ao ponto em que ladrões em potencial ficavam</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muito nervosos em roubar o gado de Abraão!</a:t>
            </a:r>
          </a:p>
        </p:txBody>
      </p:sp>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4157BF40-69B6-1E49-9998-A0ADE95EDCA4}"/>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sp>
        <p:nvSpPr>
          <p:cNvPr id="15" name="CaixaDeTexto 14">
            <a:extLst>
              <a:ext uri="{FF2B5EF4-FFF2-40B4-BE49-F238E27FC236}">
                <a16:creationId xmlns:a16="http://schemas.microsoft.com/office/drawing/2014/main" id="{DBBFA9C9-048C-8A42-B269-C06B9E4245B4}"/>
              </a:ext>
            </a:extLst>
          </p:cNvPr>
          <p:cNvSpPr txBox="1"/>
          <p:nvPr/>
        </p:nvSpPr>
        <p:spPr>
          <a:xfrm>
            <a:off x="397246" y="1234947"/>
            <a:ext cx="4071358" cy="461665"/>
          </a:xfrm>
          <a:prstGeom prst="rect">
            <a:avLst/>
          </a:prstGeom>
          <a:noFill/>
        </p:spPr>
        <p:txBody>
          <a:bodyPr wrap="square" rtlCol="0">
            <a:spAutoFit/>
          </a:bodyPr>
          <a:lstStyle/>
          <a:p>
            <a:r>
              <a:rPr lang="pt-BR" sz="24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dízimo em dobro e outros milagres</a:t>
            </a:r>
          </a:p>
        </p:txBody>
      </p:sp>
    </p:spTree>
    <p:extLst>
      <p:ext uri="{BB962C8B-B14F-4D97-AF65-F5344CB8AC3E}">
        <p14:creationId xmlns:p14="http://schemas.microsoft.com/office/powerpoint/2010/main" val="1802012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4778477" y="1343865"/>
            <a:ext cx="7101347" cy="452431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Recentemente, o presidente da União da Tanzânia para os adventistas do sétimo dia, Dr. Godwin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Lekundayo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me disse que muitos daqueles que zombaram e riram de Abraão agora “querem” as mesmas bênçãos que ele recebe. Eles disseram aos pastores adventistas: “Também queremos devolver os dízimos, como Abraão está fazendo”. “Mas você não é membro da Igreja Adventista”, responderam os pastores, surpresos. “Nós não nos importamos! Queremos as bênçãos de Deus, por isso queremos devolver o dízimo com nossas vacas, cabras e ovelhas também!” Eles insistiram.</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 tem mais. </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tângulo 15">
            <a:extLst>
              <a:ext uri="{FF2B5EF4-FFF2-40B4-BE49-F238E27FC236}">
                <a16:creationId xmlns:a16="http://schemas.microsoft.com/office/drawing/2014/main" id="{F9BE8244-94E7-C944-84D4-53D963C31341}"/>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7F4A9DEF-91FC-3A42-8829-94F81F584760}"/>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pic>
        <p:nvPicPr>
          <p:cNvPr id="3" name="Imagem 2">
            <a:extLst>
              <a:ext uri="{FF2B5EF4-FFF2-40B4-BE49-F238E27FC236}">
                <a16:creationId xmlns:a16="http://schemas.microsoft.com/office/drawing/2014/main" id="{2E8755E9-9B34-7A49-A8DB-9EF82A578BB9}"/>
              </a:ext>
            </a:extLst>
          </p:cNvPr>
          <p:cNvPicPr>
            <a:picLocks noChangeAspect="1"/>
          </p:cNvPicPr>
          <p:nvPr/>
        </p:nvPicPr>
        <p:blipFill rotWithShape="1">
          <a:blip r:embed="rId6"/>
          <a:srcRect l="24133" r="11892"/>
          <a:stretch/>
        </p:blipFill>
        <p:spPr>
          <a:xfrm>
            <a:off x="-134035" y="1374890"/>
            <a:ext cx="4293079" cy="4475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54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CaixaDeTexto 12">
            <a:extLst>
              <a:ext uri="{FF2B5EF4-FFF2-40B4-BE49-F238E27FC236}">
                <a16:creationId xmlns:a16="http://schemas.microsoft.com/office/drawing/2014/main" id="{7A900BA3-08F0-C541-883B-A1CD550DEC45}"/>
              </a:ext>
            </a:extLst>
          </p:cNvPr>
          <p:cNvSpPr txBox="1"/>
          <p:nvPr/>
        </p:nvSpPr>
        <p:spPr>
          <a:xfrm>
            <a:off x="185230" y="1241181"/>
            <a:ext cx="8178360" cy="452431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Em uma vila perto de onde Abraão vive, um chefe local construiu um lago. Durante as estações secas, ele cobra para que os donos de gado deem agua para os seus rebanhos. Um dia, Abraão teve uma ideia inspirada. Ele decidiu construir um lago maior e deixar que os donos de gado dessem água para o gado de graça. Ele também contratou um obreiro bíblico para pregar a eles sobre Jesus enquanto eles davam água aos animais. Os donos de gado são tão gratos pela água gratuita que ouvem de bom grado as mensagens! As pessoas estão tão impressionadas com o testemunho e o espírito generoso de Abraão que muitos expressaram o desejo de pertencer à igreja de Abraão. Isso é muito significativo, pois os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tradicionalmente relutam em se converter ao cristianismo. Mas o testemunho de Abraão é mais poderoso que a tradição, e muitos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Masai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também ouvem os programas AWR360 ° em seus rádios.</a:t>
            </a:r>
          </a:p>
        </p:txBody>
      </p:sp>
      <p:sp>
        <p:nvSpPr>
          <p:cNvPr id="14" name="Retângulo 13">
            <a:extLst>
              <a:ext uri="{FF2B5EF4-FFF2-40B4-BE49-F238E27FC236}">
                <a16:creationId xmlns:a16="http://schemas.microsoft.com/office/drawing/2014/main" id="{6E387BDE-2955-B145-87DE-21D0D0E78915}"/>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6A9B165D-A7B1-764A-B0F5-1FF079DD14EE}"/>
              </a:ext>
            </a:extLst>
          </p:cNvPr>
          <p:cNvSpPr txBox="1"/>
          <p:nvPr/>
        </p:nvSpPr>
        <p:spPr>
          <a:xfrm>
            <a:off x="0" y="162256"/>
            <a:ext cx="9099756"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 VACAS DE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ABRAÃO</a:t>
            </a:r>
          </a:p>
        </p:txBody>
      </p:sp>
      <p:pic>
        <p:nvPicPr>
          <p:cNvPr id="9" name="Imagem 8">
            <a:extLst>
              <a:ext uri="{FF2B5EF4-FFF2-40B4-BE49-F238E27FC236}">
                <a16:creationId xmlns:a16="http://schemas.microsoft.com/office/drawing/2014/main" id="{0853B969-92B9-3147-8310-1496CDD852F9}"/>
              </a:ext>
            </a:extLst>
          </p:cNvPr>
          <p:cNvPicPr>
            <a:picLocks noChangeAspect="1"/>
          </p:cNvPicPr>
          <p:nvPr/>
        </p:nvPicPr>
        <p:blipFill rotWithShape="1">
          <a:blip r:embed="rId5"/>
          <a:srcRect l="3351" r="2567"/>
          <a:stretch/>
        </p:blipFill>
        <p:spPr>
          <a:xfrm>
            <a:off x="8504961" y="1207168"/>
            <a:ext cx="3828410" cy="4646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1761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SharedWithUsers xmlns="cc85661e-698c-471d-81cd-239229bffddc">
      <UserInfo>
        <DisplayName/>
        <AccountId xsi:nil="true"/>
        <AccountType/>
      </UserInfo>
    </SharedWithUsers>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13687D-9BAD-4CB1-B0CC-E78B8987F21A}">
  <ds:schemaRefs>
    <ds:schemaRef ds:uri="http://schemas.microsoft.com/sharepoint/v3/contenttype/forms"/>
  </ds:schemaRefs>
</ds:datastoreItem>
</file>

<file path=customXml/itemProps2.xml><?xml version="1.0" encoding="utf-8"?>
<ds:datastoreItem xmlns:ds="http://schemas.openxmlformats.org/officeDocument/2006/customXml" ds:itemID="{555EAACD-F328-48FF-A940-29347B218444}">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3.xml><?xml version="1.0" encoding="utf-8"?>
<ds:datastoreItem xmlns:ds="http://schemas.openxmlformats.org/officeDocument/2006/customXml" ds:itemID="{777D4C5F-9031-4061-B7F7-167CCDA12C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1390</Words>
  <Application>Microsoft Office PowerPoint</Application>
  <PresentationFormat>Widescreen</PresentationFormat>
  <Paragraphs>45</Paragraphs>
  <Slides>10</Slides>
  <Notes>5</Notes>
  <HiddenSlides>0</HiddenSlides>
  <MMClips>0</MMClips>
  <ScaleCrop>false</ScaleCrop>
  <HeadingPairs>
    <vt:vector size="4" baseType="variant">
      <vt:variant>
        <vt:lpstr>Tema</vt:lpstr>
      </vt:variant>
      <vt:variant>
        <vt:i4>1</vt:i4>
      </vt:variant>
      <vt:variant>
        <vt:lpstr>Títulos de slides</vt:lpstr>
      </vt:variant>
      <vt:variant>
        <vt:i4>10</vt:i4>
      </vt:variant>
    </vt:vector>
  </HeadingPairs>
  <TitlesOfParts>
    <vt:vector size="11"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Josiane De Almeida Gonçales</dc:creator>
  <cp:lastModifiedBy>DSA - Daiana Belén Escobar</cp:lastModifiedBy>
  <cp:revision>3</cp:revision>
  <dcterms:created xsi:type="dcterms:W3CDTF">2025-01-17T18:26:02Z</dcterms:created>
  <dcterms:modified xsi:type="dcterms:W3CDTF">2025-08-01T14:25:48Z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1385000.00000000</vt:lpwstr>
  </property>
  <property fmtid="{D5CDD505-2E9C-101B-9397-08002B2CF9AE}" pid="3" name="ContentTypeId">
    <vt:lpwstr>0x010100624F9E3DF7FBAB4A9A6D824FE11CA10C</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