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6"/>
  </p:notesMasterIdLst>
  <p:sldIdLst>
    <p:sldId id="317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390" r:id="rId15"/>
  </p:sldIdLst>
  <p:sldSz cx="12192000" cy="6858000"/>
  <p:notesSz cx="6858000" cy="9144000"/>
  <p:embeddedFontLst>
    <p:embeddedFont>
      <p:font typeface="Open Sans Condensed" panose="020B0604020202020204" charset="0"/>
      <p:bold r:id="rId17"/>
    </p:embeddedFont>
    <p:embeddedFont>
      <p:font typeface="Open Sans Condensed Light" panose="020B0306030504020204" charset="0"/>
      <p:regular r:id="rId18"/>
      <p:italic r:id="rId19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36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E4FE5-4190-49A3-BF5A-DD8468EA1C5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24535-609D-4836-A7D5-8F165F06F8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35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8297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4406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5683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7691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1477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007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B8509-1E9B-A2E6-82EA-F90165832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B70D06-BE44-1C01-43E5-4A41EAABA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675AA6-576B-D80C-7429-371AED2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7DEE54-5F3B-40FA-3EDC-7C233C2E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A32500-A9AE-9FBC-91F4-71B3EC05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615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851D19-1316-7D0A-47B7-5A2E14F48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71F1F9F-2A3F-62D9-59B0-313056DD1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816E24-CBA6-6DE8-A8DA-FDE9FC226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77E42E-C029-20FA-6192-4CE69D3D0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D6343C-2E57-0E6F-A070-0EFA0880F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344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0D8507B-0B47-70B0-F52D-8ABED4A04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98A1408-9CC9-DC26-CD9B-41454EAF0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CCC022-CCF1-C98B-E8B8-9F81814F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6243B3-A359-DEF7-73B1-BA661E698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6424A7-DD81-BEA5-0FCC-442BA8C9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02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2B80FA-D6B2-0312-4E7B-9E636BD7D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0537F-6DE0-5699-6E6A-CD940CAAF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81D652-DA84-CD85-8A18-E956B139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2F925E-007E-9E7F-C838-B20A25A7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98ECEB-D065-002F-A673-41418D8E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757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C179C6-DC57-715F-3D97-B90F580AD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53669BC-9B04-BBF4-0D95-7BBC7C0F5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3B142B-F3DC-7945-2118-0162DD39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4EE4E7-85B7-7D83-69E7-E46169FE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DE76A6-4680-3CF3-5BB8-91996241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7419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8973A1-FBE2-8E8F-ACA4-F128DC5EC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C8ABCB-801C-A0C2-E66F-9ABADCB19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B3D8DD-C42A-F378-8D2E-1DD685A03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D22FF11-86FD-40BC-ED8E-080E8A9F2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C8B7CD-4A73-41B5-1863-B144C108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B335C9-4FE8-38A8-447F-C00C9CF6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288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E3798-241C-DF26-8563-1F415AA1F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BAFD98-BFA9-7D13-7A10-4F6BE2058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181106-EB68-5B78-A52A-D2756B7AF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5D6E289-3DED-2EED-DF4D-0EEAA4C6E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40CFAE6-1A15-ACA4-96D1-1E070EF09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CD8F317-496A-30EE-5BC8-03D9375BC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35C0205-4B8D-F50E-6653-9AC43D36A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511E1D3-ED06-1561-253D-8FA70174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31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5AFC0-0940-155A-07EF-8C3E001C8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FDF2B36-792B-9D98-57DE-D16462D9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590221D-09C5-0DC6-8330-DE6C01A5D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3F7C0F9-995D-FEA3-942F-E77E95714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4689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F49F288-A275-B82A-11FC-029131DE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E94CC4B-71CB-7425-C43C-E2BB1F864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0372826-3947-355E-9DF4-5D068D0E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367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EB3E06-DF18-99F3-0C6A-1D32ECC5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478710-27A6-BAEB-339F-163CA6E1F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5EBD2F-1155-C82C-25C3-80B26644E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2FF237-C122-7B03-135C-5EDF8DB4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4D151F-22B0-799B-1B91-479327C88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DFF0B4-B957-9D5E-2653-21B73659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207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89D517-7ABF-2C20-ABB8-7E959D078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313AF1D-CFCE-1624-743C-4B8A8FEC1B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FBEA1CD-B2B0-5D6C-FFFB-CB93A8BEE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3E45E0D-9E2D-A10A-2A8C-52065DDF4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7C583BA-3337-7D81-5F36-940127F5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AE7956-615B-F51E-F076-20394197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95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C01FDA6-1777-7C6B-6E3B-033B8C639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A1C9D5-D466-146F-C579-ACD09FC0C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BF8167-049E-33E2-0871-16A168C7B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3B3CEB-B58D-F4A3-A560-DBDF9E05C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ED1507-04E2-50F3-4CBA-A3EAE8C8F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77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ress.careerbuilder.com/2017-08-24-Living-Paycheck-to-Paycheck-is-a-Way-of-Life-for-Majority-of-U-S-Workers-According-to-New-CareerBuilder-Survey" TargetMode="External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FE6B0AC-739C-8F44-A28A-ECC6A314A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" b="1536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43B25CD-FF3A-F24F-B214-6C7534328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6406" y="-997226"/>
            <a:ext cx="18193966" cy="5541916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CC46D2F-12A0-3E45-BC70-DF7055C699BE}"/>
              </a:ext>
            </a:extLst>
          </p:cNvPr>
          <p:cNvSpPr txBox="1"/>
          <p:nvPr/>
        </p:nvSpPr>
        <p:spPr>
          <a:xfrm>
            <a:off x="664752" y="3621360"/>
            <a:ext cx="6673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Condensed" panose="020B0306030504020204" pitchFamily="34" charset="0"/>
                <a:ea typeface="Open Sans Condensed" panose="020B0306030504020204" pitchFamily="34" charset="0"/>
                <a:cs typeface="Open Sans Condensed" panose="020B0306030504020204" pitchFamily="34" charset="0"/>
              </a:rPr>
              <a:t>DÍZIMO</a:t>
            </a:r>
            <a:endParaRPr kumimoji="0" lang="pt-BR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Condensed" panose="020B0306030504020204" pitchFamily="34" charset="0"/>
              <a:ea typeface="Open Sans Condensed" panose="020B0306030504020204" pitchFamily="34" charset="0"/>
              <a:cs typeface="Open Sans Condensed" panose="020B0306030504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E65B4A4-82C6-6B4C-A1BE-C467A499326F}"/>
              </a:ext>
            </a:extLst>
          </p:cNvPr>
          <p:cNvSpPr txBox="1"/>
          <p:nvPr/>
        </p:nvSpPr>
        <p:spPr>
          <a:xfrm>
            <a:off x="701328" y="4534183"/>
            <a:ext cx="754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Em lealdade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ao fornecedor</a:t>
            </a:r>
          </a:p>
        </p:txBody>
      </p:sp>
    </p:spTree>
    <p:extLst>
      <p:ext uri="{BB962C8B-B14F-4D97-AF65-F5344CB8AC3E}">
        <p14:creationId xmlns:p14="http://schemas.microsoft.com/office/powerpoint/2010/main" val="1090678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A900BA3-08F0-C541-883B-A1CD550DEC45}"/>
              </a:ext>
            </a:extLst>
          </p:cNvPr>
          <p:cNvSpPr txBox="1"/>
          <p:nvPr/>
        </p:nvSpPr>
        <p:spPr>
          <a:xfrm>
            <a:off x="176211" y="1273805"/>
            <a:ext cx="72721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 despeito dos desafios, as possibilidades são ilimitadas porque a Bíblia contém sabedoria para a educação financeira em seus provérbios, exortações, parábolas e narrativas. Ela lida com temas relevantes como a diligência, o trabalho árduo, viver dentro do orçamento, ter contentamento, o fazer dívidas; com temas como justiça, diversificação de investimentos, etc. Um dos versos que recebe recomendação universal para o crente e o descrente é o de Provérbios 22:7 (KJA): “O rico domina sobre os pobres, o que toma emprestado se torna servo do que empresta”. A grande maioria das pessoas já passou pelo estresse e pela escravidão das dívidas. Visto que essa verdade bíblica é universalmente reconhecida, ela serve com um excelente meio de porta de entrada para outros princípios bíblicos relativos às finanças.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DE96D91-B12B-8C49-9743-F1E51404EE07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11BCF20-0C4A-BA4A-980B-CB8ADDBA6B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44" r="1"/>
          <a:stretch/>
        </p:blipFill>
        <p:spPr>
          <a:xfrm>
            <a:off x="7653183" y="1310096"/>
            <a:ext cx="4729316" cy="4545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E9D1EAF-8C70-9140-9AFC-F70955CC98A5}"/>
              </a:ext>
            </a:extLst>
          </p:cNvPr>
          <p:cNvSpPr txBox="1"/>
          <p:nvPr/>
        </p:nvSpPr>
        <p:spPr>
          <a:xfrm>
            <a:off x="0" y="162256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EDUCAÇÃO FINANCEIRA: </a:t>
            </a:r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LUZ NA NOITE</a:t>
            </a:r>
            <a:endParaRPr lang="pt-BR" sz="4800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709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190499" y="1314446"/>
            <a:ext cx="118110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Na Igreja Adventista do Sétimo Dia New Life, em 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Gaithersburg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, Maryland, temos pessoas atualmente fazendo treinamento em finanças, um programa de treinamento como parte de nosso ministério do Departamento de Mordomia. Acredito que o resultado natural desse tipo de ministério é, no mínimo, duplo: (1) Ele produz interesse por Jesus, pela Bíblia e pela igreja. Se os princípios bíblicos financeiros são apresentados de forma a contribuir para o bem-estar financeiro das pessoas, isso levará a um interesse em como o cristianismo e o adventismo podem contribuir para sua vida abundante em outras áreas. (2) Levará ao aumento das ofertas na igreja local. Este último é um alvo secundário. Seria conveniente que a igreja cuidasse do bem-estar financeiro total das pessoas e não apenas de suas contribuições. Porém, realmente eu creio que quando as pessoas, quer sejam membros da igreja e da comunidade como um todo, são discipuladas através da educação financeira não vivem no sobressalto das dívidas e não vivem de trocados, e terão maior possibilidade de contribuir para a missão da igreja. A educação financeira com base na fé, como um ministério na periferia, é um dos carvões que salvará as pessoas cujas canoas viraram. Ele também nos ajudará a anelar a acender aquele fogo quando a corrida terminar.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C6F923A-A167-C244-A832-FC7E664DB57C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1DF86C0-D12C-3347-B0DC-80CAAFFF9232}"/>
              </a:ext>
            </a:extLst>
          </p:cNvPr>
          <p:cNvSpPr txBox="1"/>
          <p:nvPr/>
        </p:nvSpPr>
        <p:spPr>
          <a:xfrm>
            <a:off x="0" y="162256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EDUCAÇÃO FINANCEIRA: </a:t>
            </a:r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LUZ NA NOITE</a:t>
            </a:r>
            <a:endParaRPr lang="pt-BR" sz="4800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91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DD6B602-B889-1F4B-A444-AB02DBF36A60}"/>
              </a:ext>
            </a:extLst>
          </p:cNvPr>
          <p:cNvGrpSpPr/>
          <p:nvPr/>
        </p:nvGrpSpPr>
        <p:grpSpPr>
          <a:xfrm rot="16200000">
            <a:off x="-74193" y="3142246"/>
            <a:ext cx="3757864" cy="1"/>
            <a:chOff x="6878052" y="6140901"/>
            <a:chExt cx="3757864" cy="1"/>
          </a:xfrm>
        </p:grpSpPr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9FFDEDEE-4C61-134B-94FE-D5496DF2416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677594" y="5341359"/>
              <a:ext cx="1" cy="1599086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8D157D62-C563-2446-A2B5-F05A49819846}"/>
                </a:ext>
              </a:extLst>
            </p:cNvPr>
            <p:cNvCxnSpPr>
              <a:cxnSpLocks/>
            </p:cNvCxnSpPr>
            <p:nvPr/>
          </p:nvCxnSpPr>
          <p:spPr>
            <a:xfrm>
              <a:off x="8461096" y="6140901"/>
              <a:ext cx="1436883" cy="0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94CED984-1B5E-6A41-8F54-33099751123F}"/>
                </a:ext>
              </a:extLst>
            </p:cNvPr>
            <p:cNvCxnSpPr>
              <a:cxnSpLocks/>
            </p:cNvCxnSpPr>
            <p:nvPr/>
          </p:nvCxnSpPr>
          <p:spPr>
            <a:xfrm>
              <a:off x="9897979" y="6140901"/>
              <a:ext cx="737937" cy="0"/>
            </a:xfrm>
            <a:prstGeom prst="line">
              <a:avLst/>
            </a:prstGeom>
            <a:ln w="57150">
              <a:solidFill>
                <a:srgbClr val="11BE9C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C8F482E-99CD-6B4F-AF04-E5FC1CD7DA1A}"/>
              </a:ext>
            </a:extLst>
          </p:cNvPr>
          <p:cNvSpPr txBox="1"/>
          <p:nvPr/>
        </p:nvSpPr>
        <p:spPr>
          <a:xfrm>
            <a:off x="2085478" y="1632283"/>
            <a:ext cx="102446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EDUCAÇÃO FINANCEIRA:</a:t>
            </a:r>
          </a:p>
          <a:p>
            <a:r>
              <a:rPr lang="pt-B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LUZ NA NOITE</a:t>
            </a:r>
            <a:endParaRPr lang="pt-BR" sz="8000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F4BAECB-A811-4E4B-A504-E43221C1FD83}"/>
              </a:ext>
            </a:extLst>
          </p:cNvPr>
          <p:cNvSpPr txBox="1"/>
          <p:nvPr/>
        </p:nvSpPr>
        <p:spPr>
          <a:xfrm>
            <a:off x="2085478" y="4221636"/>
            <a:ext cx="2566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TROY LEVI </a:t>
            </a:r>
          </a:p>
        </p:txBody>
      </p:sp>
    </p:spTree>
    <p:extLst>
      <p:ext uri="{BB962C8B-B14F-4D97-AF65-F5344CB8AC3E}">
        <p14:creationId xmlns:p14="http://schemas.microsoft.com/office/powerpoint/2010/main" val="1165579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191728" y="1486220"/>
            <a:ext cx="62975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Conta-se a história de dois homens cujo chefe da aldeia estava resignando à sua função. Esses homens eram os candidatos mais cotados para substituí-lo, mas o chefe estava tendo dificuldade para decidir qual deles seria o próximo líder. Ele decidiu realizar uma corrida ao redor do grande lago que ficava perto de sua aldeia. Esta seria uma jornada de três dias e quem acendesse o fogo na fogueira da aldeia, no fim da corrida, seria declarado o próximo chefe. O chefe os despachou com nada mais do que uma bolsa com carvão em brasa que necessitariam para acender o fogo na linha de chegada.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C6F923A-A167-C244-A832-FC7E664DB57C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47CF8A5-88BB-2044-A031-BDB8C81C90A3}"/>
              </a:ext>
            </a:extLst>
          </p:cNvPr>
          <p:cNvSpPr txBox="1"/>
          <p:nvPr/>
        </p:nvSpPr>
        <p:spPr>
          <a:xfrm>
            <a:off x="0" y="162256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EDUCAÇÃO FINANCEIRA: </a:t>
            </a:r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LUZ NA NOITE</a:t>
            </a:r>
            <a:endParaRPr lang="pt-BR" sz="4800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BF79C2C-A3F1-A048-A2E9-F7DE57053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5719" y="1258525"/>
            <a:ext cx="5536798" cy="4429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896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A900BA3-08F0-C541-883B-A1CD550DEC45}"/>
              </a:ext>
            </a:extLst>
          </p:cNvPr>
          <p:cNvSpPr txBox="1"/>
          <p:nvPr/>
        </p:nvSpPr>
        <p:spPr>
          <a:xfrm>
            <a:off x="3569110" y="1646016"/>
            <a:ext cx="84323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Imediatamente eles iniciaram a corrida mantendo um bom ritmo. Naturalmente, um deles era mais veloz do que o outro e começou a se distanciar enquanto corriam em torno do lago. No segundo dia, o homem mais veloz olhou para a água e notou uma canoa virada com alguém preso acenando e pedindo ajuda. Ele pensou em ajudar a pessoa, mas determinado a chegar em primeiro lugar, continuou correndo ainda com mais velocidade. Pouco tempo depois, o segundo homem testemunhou a mesma cena. Ele realmente queria chegar em primeiro lugar, mas escolheu ajudar aquela pessoa necessitada. Então ele tirou a bolsa com o carvão em brasas e entrou na água para resgatar a canoa e seu ocupante, levou-os para a margem, usou o carvão para acender uma fogueira e aquecer aquele necessitado e então prosseguiu com a corrida.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DE96D91-B12B-8C49-9743-F1E51404EE07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E81E55-94D1-584D-B421-8C27083E81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895" t="14888"/>
          <a:stretch/>
        </p:blipFill>
        <p:spPr>
          <a:xfrm>
            <a:off x="-139691" y="1500383"/>
            <a:ext cx="3450962" cy="4155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27E4B389-617F-0945-B0D5-CF83D13DE25E}"/>
              </a:ext>
            </a:extLst>
          </p:cNvPr>
          <p:cNvSpPr txBox="1"/>
          <p:nvPr/>
        </p:nvSpPr>
        <p:spPr>
          <a:xfrm>
            <a:off x="0" y="162256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EDUCAÇÃO FINANCEIRA: </a:t>
            </a:r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LUZ NA NOITE</a:t>
            </a:r>
            <a:endParaRPr lang="pt-BR" sz="4800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31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193444" y="1359924"/>
            <a:ext cx="118051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Enquanto isso, no terceiro dia, o homem mais veloz, que havia ignorado a canoa virada e seu ocupante, foi o primeiro a chegar à aldeia. Orgulhosamente, ele se aproximou do local onde deveria acender a fogueira e buscou o carvão em brasas em sua bolsa, mas o carvão estava totalmente frio e assim não pôde acender a fogueira. Que pena! O segundo homem chegou esperando sentir o cheiro da fumaça e ver as brasas à distância. Porém, quando chegou ao local, viu que na sua bolsa o carvão ainda estava quente porque o havia usado para ajudar alguém. Esse segundo homem acendeu o fogo da aldeia e se tornou o próximo chefe.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Essa história está sendo contada no contexto da importância de a igreja liderar a responsabilidade da educação</a:t>
            </a: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financeira na comunidade como um todo. Acredito que a igreja está no seu melhor quando ajuda as pessoas que estão em seu pior momento, ao invés de ignorá-las e seguir em frente porque há objetivos “mais importantes”. Ellen White fala disso de forma mais direta: “Se nossos talentos ficarem inativos, perderemos a capacidade de usá-los” (Ministério Para as Cidades, p. ...; Review 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and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Herald, 21 de abril de 1896)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C6F923A-A167-C244-A832-FC7E664DB57C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A9F7950-CA75-2E4B-AC32-AF53878D05B8}"/>
              </a:ext>
            </a:extLst>
          </p:cNvPr>
          <p:cNvSpPr txBox="1"/>
          <p:nvPr/>
        </p:nvSpPr>
        <p:spPr>
          <a:xfrm>
            <a:off x="0" y="162256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EDUCAÇÃO FINANCEIRA: </a:t>
            </a:r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LUZ NA NOITE</a:t>
            </a:r>
            <a:endParaRPr lang="pt-BR" sz="4800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60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A900BA3-08F0-C541-883B-A1CD550DEC45}"/>
              </a:ext>
            </a:extLst>
          </p:cNvPr>
          <p:cNvSpPr txBox="1"/>
          <p:nvPr/>
        </p:nvSpPr>
        <p:spPr>
          <a:xfrm>
            <a:off x="206475" y="1537166"/>
            <a:ext cx="116622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Há fortes argumentos de que aqueles que mais necessitam de nossa ajuda são habitantes da periferia. Os termos “urbano” [no contexto brasileiro, periferia] e “centro da cidade”, historicamente, têm sido um eufemismo para se referir à comunidade afro-americana. À medida que a valorização imobiliária se alastra pela maioria das regiões mais urbanas, a educação financeira, como um ministério urbano, tem sido uma necessidade maior na Igreja Adventista do Sétimo Dia. A pobreza, em qualquer grau, aflige a maioria das cidades.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Pobreza não se refere apenas a baixos salários (ou nenhum). Considero que 78% dos americanos que vivem de ordenado a ordenado (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hlinkClick r:id="rId5"/>
              </a:rPr>
              <a:t>http://press.careerbuilder.com/2017-08-24-Living-Paycheck-to-Paycheck-is-a-Way-of-Life-for-Majority-of-U-S-Workers-According-to-New-CareerBuilder-Survey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acessado em 10 de julho de 2019), também estão no nível da pobreza.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DE96D91-B12B-8C49-9743-F1E51404EE07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41BFC29-034B-6742-8D12-F82BF71047BC}"/>
              </a:ext>
            </a:extLst>
          </p:cNvPr>
          <p:cNvSpPr txBox="1"/>
          <p:nvPr/>
        </p:nvSpPr>
        <p:spPr>
          <a:xfrm>
            <a:off x="0" y="162256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EDUCAÇÃO FINANCEIRA: </a:t>
            </a:r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LUZ NA NOITE</a:t>
            </a:r>
            <a:endParaRPr lang="pt-BR" sz="4800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65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7C6F923A-A167-C244-A832-FC7E664DB57C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5299C6E-4C77-8C47-8F69-6AFCDA20F4B8}"/>
              </a:ext>
            </a:extLst>
          </p:cNvPr>
          <p:cNvSpPr txBox="1"/>
          <p:nvPr/>
        </p:nvSpPr>
        <p:spPr>
          <a:xfrm>
            <a:off x="190498" y="1445585"/>
            <a:ext cx="74344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ministério adventista do sétimo dia na periferia, classicamente, tem consistido de entrega de alimentos, de doação de roupas e afins. Embora essa forma de ministério seja válida e apreciada por aqueles que têm baixos salários (ou nenhum), isso não faz muito, se é que ajuda, para os demais que tentam pagar as contas. O motivo é que essas atividades são consideradas “assistência” e não “desenvolvimento”.</a:t>
            </a: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ministério adventista do sétimo dia na periferia, classicamente, tem consistido de entrega de alimentos, de doação de roupas e afins. Embora essa forma de ministério seja válida e apreciada por aqueles que têm baixos salários (ou nenhum), isso não faz muito, se é que ajuda, para os demais que tentam pagar as contas. O motivo é que essas atividades são consideradas “assistência” e não “desenvolvimento”.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B4BE0E3-E98A-ED4B-B026-03DCA430AF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62" t="11481" r="37460"/>
          <a:stretch/>
        </p:blipFill>
        <p:spPr>
          <a:xfrm>
            <a:off x="7874406" y="1183288"/>
            <a:ext cx="4376586" cy="4617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68D70C5-C056-2E4E-8EC8-11C274893EEB}"/>
              </a:ext>
            </a:extLst>
          </p:cNvPr>
          <p:cNvSpPr txBox="1"/>
          <p:nvPr/>
        </p:nvSpPr>
        <p:spPr>
          <a:xfrm>
            <a:off x="0" y="162256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EDUCAÇÃO FINANCEIRA: </a:t>
            </a:r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LUZ NA NOITE</a:t>
            </a:r>
            <a:endParaRPr lang="pt-BR" sz="4800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939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A900BA3-08F0-C541-883B-A1CD550DEC45}"/>
              </a:ext>
            </a:extLst>
          </p:cNvPr>
          <p:cNvSpPr txBox="1"/>
          <p:nvPr/>
        </p:nvSpPr>
        <p:spPr>
          <a:xfrm>
            <a:off x="4407856" y="1518874"/>
            <a:ext cx="73871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Os escritos de Ellen White, em termos muito mais esparsos, parecem apoiar essa noção de educação financeira como um ministério de desenvolvimento. Ela diz: “Muito embora os pobres dignos não devam ser negligenciados, tanto quanto possível, devem todos eles ser ensinados a ajudar a si mesmos” (Conselhos Sobre Mordomia, p. 105).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Em outra parte ela diz: “Os mais capazes devem sempre desempenhar uma nobre e generosa parte em seu trato com os irmãos mais pobres, e dar-lhes também bons conselhos, e deixá-los então combater o combate da vida” (Testemunhos para a Igreja, v. 1, p. 274, itálico acrescentado).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DE96D91-B12B-8C49-9743-F1E51404EE07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9A21597-EC56-A242-AC09-3A6A51EE4F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31" r="8252" b="11882"/>
          <a:stretch/>
        </p:blipFill>
        <p:spPr>
          <a:xfrm>
            <a:off x="-190491" y="1469155"/>
            <a:ext cx="4407856" cy="4318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E188BE0-92C3-8B47-893E-E445D3C324C0}"/>
              </a:ext>
            </a:extLst>
          </p:cNvPr>
          <p:cNvSpPr txBox="1"/>
          <p:nvPr/>
        </p:nvSpPr>
        <p:spPr>
          <a:xfrm>
            <a:off x="0" y="162256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EDUCAÇÃO FINANCEIRA: </a:t>
            </a:r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LUZ NA NOITE</a:t>
            </a:r>
            <a:endParaRPr lang="pt-BR" sz="4800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385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267183" y="1642553"/>
            <a:ext cx="116347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Tendo crescido e trabalhado como pastor em contextos urbanos, sei que os desafios são muitos. A pobreza passada de uma geração a outra, os cortes orçamentários na educação levam à baixa escolarização, à discriminação habitacional, etc., e tudo isso tem contribuído para um legado negativo de mordomia financeira. Visto é que improvável que pessoas nascidas e criadas na periferia superem sua condição, salvo se forem impulsionadas, os baixos níveis de educação financeira, normalmente, são perpetuados. Devido a seu isolamento, quer geográfico como cultural, comerciantes, proprietários de imóveis e outros tiram vantagem das comunidades da periferia. Isso faz com que alguns grupos de pessoas se enriqueçam à custa do depauperamento de outros nessas mesmas comunidades. Espero que nossa igreja veja a necessidade do ministério de educação financeira para impactar nossas comunidades na periferia para um crescimento total.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C6F923A-A167-C244-A832-FC7E664DB57C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871ED1C-E732-554D-A347-DFB09599D04D}"/>
              </a:ext>
            </a:extLst>
          </p:cNvPr>
          <p:cNvSpPr txBox="1"/>
          <p:nvPr/>
        </p:nvSpPr>
        <p:spPr>
          <a:xfrm>
            <a:off x="0" y="162256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EDUCAÇÃO FINANCEIRA: </a:t>
            </a:r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LUZ NA NOITE</a:t>
            </a:r>
            <a:endParaRPr lang="pt-BR" sz="4800" dirty="0">
              <a:solidFill>
                <a:schemeClr val="accent1">
                  <a:lumMod val="7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76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SharedWithUsers xmlns="cc85661e-698c-471d-81cd-239229bffddc">
      <UserInfo>
        <DisplayName/>
        <AccountId xsi:nil="true"/>
        <AccountType/>
      </UserInfo>
    </SharedWithUsers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D58794-739C-4929-ABEF-F71CEE3977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ECCD9D-2F9E-4780-A2C7-F0FB77DBDC2A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C87267B2-6B6B-4DB6-A860-54F5E4F8EC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1536</Words>
  <Application>Microsoft Office PowerPoint</Application>
  <PresentationFormat>Widescreen</PresentationFormat>
  <Paragraphs>38</Paragraphs>
  <Slides>11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Josiane De Almeida Gonçales</dc:creator>
  <cp:lastModifiedBy>DSA - Daiana Belén Escobar</cp:lastModifiedBy>
  <cp:revision>3</cp:revision>
  <dcterms:created xsi:type="dcterms:W3CDTF">2025-01-17T18:28:53Z</dcterms:created>
  <dcterms:modified xsi:type="dcterms:W3CDTF">2025-08-01T14:25:07Z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1384900.00000000</vt:lpwstr>
  </property>
  <property fmtid="{D5CDD505-2E9C-101B-9397-08002B2CF9AE}" pid="3" name="ContentTypeId">
    <vt:lpwstr>0x010100624F9E3DF7FBAB4A9A6D824FE11CA10C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