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8"/>
  </p:notesMasterIdLst>
  <p:sldIdLst>
    <p:sldId id="317" r:id="rId5"/>
    <p:sldId id="369" r:id="rId6"/>
    <p:sldId id="267" r:id="rId7"/>
    <p:sldId id="371" r:id="rId8"/>
    <p:sldId id="372" r:id="rId9"/>
    <p:sldId id="373" r:id="rId10"/>
    <p:sldId id="374" r:id="rId11"/>
    <p:sldId id="375" r:id="rId12"/>
    <p:sldId id="376" r:id="rId13"/>
    <p:sldId id="377" r:id="rId14"/>
    <p:sldId id="378" r:id="rId15"/>
    <p:sldId id="379" r:id="rId16"/>
    <p:sldId id="380" r:id="rId17"/>
  </p:sldIdLst>
  <p:sldSz cx="12192000" cy="6858000"/>
  <p:notesSz cx="6858000" cy="9144000"/>
  <p:embeddedFontLst>
    <p:embeddedFont>
      <p:font typeface="Open Sans Condensed" panose="020B0604020202020204" charset="0"/>
      <p:bold r:id="rId19"/>
    </p:embeddedFont>
    <p:embeddedFont>
      <p:font typeface="Open Sans Condensed Light" panose="020B0306030504020204" charset="0"/>
      <p:regular r:id="rId20"/>
      <p:italic r:id="rId21"/>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snapToGrid="0">
      <p:cViewPr varScale="1">
        <p:scale>
          <a:sx n="49" d="100"/>
          <a:sy n="49" d="100"/>
        </p:scale>
        <p:origin x="54" y="9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E4FE5-4190-49A3-BF5A-DD8468EA1C5B}" type="datetimeFigureOut">
              <a:rPr lang="pt-BR" smtClean="0"/>
              <a:t>01/08/2025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24535-609D-4836-A7D5-8F165F06F8EA}" type="slidenum">
              <a:rPr lang="pt-BR" smtClean="0"/>
              <a:t>‹nº›</a:t>
            </a:fld>
            <a:endParaRPr lang="pt-BR"/>
          </a:p>
        </p:txBody>
      </p:sp>
    </p:spTree>
    <p:extLst>
      <p:ext uri="{BB962C8B-B14F-4D97-AF65-F5344CB8AC3E}">
        <p14:creationId xmlns:p14="http://schemas.microsoft.com/office/powerpoint/2010/main" val="3281352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2</a:t>
            </a:fld>
            <a:endParaRPr lang="pt-BR"/>
          </a:p>
        </p:txBody>
      </p:sp>
    </p:spTree>
    <p:extLst>
      <p:ext uri="{BB962C8B-B14F-4D97-AF65-F5344CB8AC3E}">
        <p14:creationId xmlns:p14="http://schemas.microsoft.com/office/powerpoint/2010/main" val="3987961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4</a:t>
            </a:fld>
            <a:endParaRPr lang="pt-BR"/>
          </a:p>
        </p:txBody>
      </p:sp>
    </p:spTree>
    <p:extLst>
      <p:ext uri="{BB962C8B-B14F-4D97-AF65-F5344CB8AC3E}">
        <p14:creationId xmlns:p14="http://schemas.microsoft.com/office/powerpoint/2010/main" val="1548625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6</a:t>
            </a:fld>
            <a:endParaRPr lang="pt-BR"/>
          </a:p>
        </p:txBody>
      </p:sp>
    </p:spTree>
    <p:extLst>
      <p:ext uri="{BB962C8B-B14F-4D97-AF65-F5344CB8AC3E}">
        <p14:creationId xmlns:p14="http://schemas.microsoft.com/office/powerpoint/2010/main" val="2017787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8</a:t>
            </a:fld>
            <a:endParaRPr lang="pt-BR"/>
          </a:p>
        </p:txBody>
      </p:sp>
    </p:spTree>
    <p:extLst>
      <p:ext uri="{BB962C8B-B14F-4D97-AF65-F5344CB8AC3E}">
        <p14:creationId xmlns:p14="http://schemas.microsoft.com/office/powerpoint/2010/main" val="61904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10</a:t>
            </a:fld>
            <a:endParaRPr lang="pt-BR"/>
          </a:p>
        </p:txBody>
      </p:sp>
    </p:spTree>
    <p:extLst>
      <p:ext uri="{BB962C8B-B14F-4D97-AF65-F5344CB8AC3E}">
        <p14:creationId xmlns:p14="http://schemas.microsoft.com/office/powerpoint/2010/main" val="275611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12</a:t>
            </a:fld>
            <a:endParaRPr lang="pt-BR"/>
          </a:p>
        </p:txBody>
      </p:sp>
    </p:spTree>
    <p:extLst>
      <p:ext uri="{BB962C8B-B14F-4D97-AF65-F5344CB8AC3E}">
        <p14:creationId xmlns:p14="http://schemas.microsoft.com/office/powerpoint/2010/main" val="822800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0B8509-1E9B-A2E6-82EA-F9016583236C}"/>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D3B70D06-BE44-1C01-43E5-4A41EAABAC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1675AA6-576B-D80C-7429-371AED2443A7}"/>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5" name="Espaço Reservado para Rodapé 4">
            <a:extLst>
              <a:ext uri="{FF2B5EF4-FFF2-40B4-BE49-F238E27FC236}">
                <a16:creationId xmlns:a16="http://schemas.microsoft.com/office/drawing/2014/main" id="{DD7DEE54-5F3B-40FA-3EDC-7C233C2E86F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3A32500-A9AE-9FBC-91F4-71B3EC051F70}"/>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3296157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851D19-1316-7D0A-47B7-5A2E14F48B0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B71F1F9F-2A3F-62D9-59B0-313056DD10FC}"/>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8816E24-CBA6-6DE8-A8DA-FDE9FC22680F}"/>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5" name="Espaço Reservado para Rodapé 4">
            <a:extLst>
              <a:ext uri="{FF2B5EF4-FFF2-40B4-BE49-F238E27FC236}">
                <a16:creationId xmlns:a16="http://schemas.microsoft.com/office/drawing/2014/main" id="{5677E42E-C029-20FA-6192-4CE69D3D06E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6D6343C-2E57-0E6F-A070-0EFA0880FA72}"/>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3589344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0D8507B-0B47-70B0-F52D-8ABED4A049CF}"/>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798A1408-9CC9-DC26-CD9B-41454EAF01AE}"/>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2CCC022-CCF1-C98B-E8B8-9F81814F23C2}"/>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5" name="Espaço Reservado para Rodapé 4">
            <a:extLst>
              <a:ext uri="{FF2B5EF4-FFF2-40B4-BE49-F238E27FC236}">
                <a16:creationId xmlns:a16="http://schemas.microsoft.com/office/drawing/2014/main" id="{936243B3-A359-DEF7-73B1-BA661E698CA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F6424A7-DD81-BEA5-0FCC-442BA8C90060}"/>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3356027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2B80FA-D6B2-0312-4E7B-9E636BD7D4D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4B0537F-6DE0-5699-6E6A-CD940CAAFF22}"/>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D81D652-DA84-CD85-8A18-E956B1391633}"/>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5" name="Espaço Reservado para Rodapé 4">
            <a:extLst>
              <a:ext uri="{FF2B5EF4-FFF2-40B4-BE49-F238E27FC236}">
                <a16:creationId xmlns:a16="http://schemas.microsoft.com/office/drawing/2014/main" id="{502F925E-007E-9E7F-C838-B20A25A7A3B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398ECEB-D065-002F-A673-41418D8EF93C}"/>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1637574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C179C6-DC57-715F-3D97-B90F580ADD86}"/>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353669BC-9B04-BBF4-0D95-7BBC7C0F5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303B142B-F3DC-7945-2118-0162DD3951B2}"/>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5" name="Espaço Reservado para Rodapé 4">
            <a:extLst>
              <a:ext uri="{FF2B5EF4-FFF2-40B4-BE49-F238E27FC236}">
                <a16:creationId xmlns:a16="http://schemas.microsoft.com/office/drawing/2014/main" id="{414EE4E7-85B7-7D83-69E7-E46169FE361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5DE76A6-4680-3CF3-5BB8-91996241F07D}"/>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547419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8973A1-FBE2-8E8F-ACA4-F128DC5EC6F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C8ABCB-801C-A0C2-E66F-9ABADCB19A50}"/>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4B3D8DD-C42A-F378-8D2E-1DD685A03BE8}"/>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D22FF11-86FD-40BC-ED8E-080E8A9F2C1A}"/>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6" name="Espaço Reservado para Rodapé 5">
            <a:extLst>
              <a:ext uri="{FF2B5EF4-FFF2-40B4-BE49-F238E27FC236}">
                <a16:creationId xmlns:a16="http://schemas.microsoft.com/office/drawing/2014/main" id="{33C8B7CD-4A73-41B5-1863-B144C1085F6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FB335C9-4FE8-38A8-447F-C00C9CF68CAE}"/>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3572887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BE3798-241C-DF26-8563-1F415AA1F67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5BAFD98-BFA9-7D13-7A10-4F6BE20589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BC181106-EB68-5B78-A52A-D2756B7AF58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A5D6E289-3DED-2EED-DF4D-0EEAA4C6E1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40CFAE6-1A15-ACA4-96D1-1E070EF0990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FCD8F317-496A-30EE-5BC8-03D9375BC37A}"/>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8" name="Espaço Reservado para Rodapé 7">
            <a:extLst>
              <a:ext uri="{FF2B5EF4-FFF2-40B4-BE49-F238E27FC236}">
                <a16:creationId xmlns:a16="http://schemas.microsoft.com/office/drawing/2014/main" id="{835C0205-4B8D-F50E-6653-9AC43D36AF7D}"/>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3511E1D3-ED06-1561-253D-8FA70174AC2E}"/>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4192311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95AFC0-0940-155A-07EF-8C3E001C8C93}"/>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FDF2B36-792B-9D98-57DE-D16462D95778}"/>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4" name="Espaço Reservado para Rodapé 3">
            <a:extLst>
              <a:ext uri="{FF2B5EF4-FFF2-40B4-BE49-F238E27FC236}">
                <a16:creationId xmlns:a16="http://schemas.microsoft.com/office/drawing/2014/main" id="{F590221D-09C5-0DC6-8330-DE6C01A5DC07}"/>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F3F7C0F9-995D-FEA3-942F-E77E95714DF0}"/>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2924689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DF49F288-A275-B82A-11FC-029131DEE46C}"/>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3" name="Espaço Reservado para Rodapé 2">
            <a:extLst>
              <a:ext uri="{FF2B5EF4-FFF2-40B4-BE49-F238E27FC236}">
                <a16:creationId xmlns:a16="http://schemas.microsoft.com/office/drawing/2014/main" id="{3E94CC4B-71CB-7425-C43C-E2BB1F864C79}"/>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E0372826-3947-355E-9DF4-5D068D0E8538}"/>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2993677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EB3E06-DF18-99F3-0C6A-1D32ECC5080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5E478710-27A6-BAEB-339F-163CA6E1F7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A05EBD2F-1155-C82C-25C3-80B26644E6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02FF237-C122-7B03-135C-5EDF8DB4DDDD}"/>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6" name="Espaço Reservado para Rodapé 5">
            <a:extLst>
              <a:ext uri="{FF2B5EF4-FFF2-40B4-BE49-F238E27FC236}">
                <a16:creationId xmlns:a16="http://schemas.microsoft.com/office/drawing/2014/main" id="{404D151F-22B0-799B-1B91-479327C8811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DDFF0B4-B957-9D5E-2653-21B7365942CA}"/>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157920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89D517-7ABF-2C20-ABB8-7E959D07839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313AF1D-CFCE-1624-743C-4B8A8FEC1B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AFBEA1CD-B2B0-5D6C-FFFB-CB93A8BEE8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3E45E0D-9E2D-A10A-2A8C-52065DDF422B}"/>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6" name="Espaço Reservado para Rodapé 5">
            <a:extLst>
              <a:ext uri="{FF2B5EF4-FFF2-40B4-BE49-F238E27FC236}">
                <a16:creationId xmlns:a16="http://schemas.microsoft.com/office/drawing/2014/main" id="{D7C583BA-3337-7D81-5F36-940127F58D4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FAE7956-615B-F51E-F076-20394197A055}"/>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2511954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EC01FDA6-1777-7C6B-6E3B-033B8C6391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7A1C9D5-D466-146F-C579-ACD09FC0C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0BF8167-049E-33E2-0871-16A168C7BB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DCD2A4-3101-4722-821A-EEAF50047852}" type="datetimeFigureOut">
              <a:rPr lang="pt-BR" smtClean="0"/>
              <a:t>01/08/2025</a:t>
            </a:fld>
            <a:endParaRPr lang="pt-BR"/>
          </a:p>
        </p:txBody>
      </p:sp>
      <p:sp>
        <p:nvSpPr>
          <p:cNvPr id="5" name="Espaço Reservado para Rodapé 4">
            <a:extLst>
              <a:ext uri="{FF2B5EF4-FFF2-40B4-BE49-F238E27FC236}">
                <a16:creationId xmlns:a16="http://schemas.microsoft.com/office/drawing/2014/main" id="{983B3CEB-B58D-F4A3-A560-DBDF9E05C3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9DED1507-04E2-50F3-4CBA-A3EAE8C8F1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816342-9E01-4F22-8210-10355639D473}" type="slidenum">
              <a:rPr lang="pt-BR" smtClean="0"/>
              <a:t>‹nº›</a:t>
            </a:fld>
            <a:endParaRPr lang="pt-BR"/>
          </a:p>
        </p:txBody>
      </p:sp>
    </p:spTree>
    <p:extLst>
      <p:ext uri="{BB962C8B-B14F-4D97-AF65-F5344CB8AC3E}">
        <p14:creationId xmlns:p14="http://schemas.microsoft.com/office/powerpoint/2010/main" val="3575775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5.tif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 Id="rId5" Type="http://schemas.openxmlformats.org/officeDocument/2006/relationships/image" Target="../media/image11.tiff"/><Relationship Id="rId4" Type="http://schemas.openxmlformats.org/officeDocument/2006/relationships/image" Target="../media/image5.tif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tiff"/><Relationship Id="rId5" Type="http://schemas.openxmlformats.org/officeDocument/2006/relationships/image" Target="../media/image5.tiff"/><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 Id="rId5" Type="http://schemas.openxmlformats.org/officeDocument/2006/relationships/image" Target="../media/image8.tiff"/><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 Id="rId5" Type="http://schemas.openxmlformats.org/officeDocument/2006/relationships/image" Target="../media/image9.tiff"/><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7FE6B0AC-739C-8F44-A28A-ECC6A314A392}"/>
              </a:ext>
            </a:extLst>
          </p:cNvPr>
          <p:cNvPicPr>
            <a:picLocks noChangeAspect="1"/>
          </p:cNvPicPr>
          <p:nvPr/>
        </p:nvPicPr>
        <p:blipFill rotWithShape="1">
          <a:blip r:embed="rId2"/>
          <a:srcRect t="353" b="15363"/>
          <a:stretch/>
        </p:blipFill>
        <p:spPr>
          <a:xfrm>
            <a:off x="0" y="1"/>
            <a:ext cx="12192000" cy="6858000"/>
          </a:xfrm>
          <a:prstGeom prst="rect">
            <a:avLst/>
          </a:prstGeom>
        </p:spPr>
      </p:pic>
      <p:pic>
        <p:nvPicPr>
          <p:cNvPr id="21" name="Imagem 20">
            <a:extLst>
              <a:ext uri="{FF2B5EF4-FFF2-40B4-BE49-F238E27FC236}">
                <a16:creationId xmlns:a16="http://schemas.microsoft.com/office/drawing/2014/main" id="{143B25CD-FF3A-F24F-B214-6C7534328B35}"/>
              </a:ext>
            </a:extLst>
          </p:cNvPr>
          <p:cNvPicPr>
            <a:picLocks noChangeAspect="1"/>
          </p:cNvPicPr>
          <p:nvPr/>
        </p:nvPicPr>
        <p:blipFill>
          <a:blip r:embed="rId3"/>
          <a:stretch>
            <a:fillRect/>
          </a:stretch>
        </p:blipFill>
        <p:spPr>
          <a:xfrm>
            <a:off x="-756406" y="-997226"/>
            <a:ext cx="18193966" cy="5541916"/>
          </a:xfrm>
          <a:prstGeom prst="rect">
            <a:avLst/>
          </a:prstGeom>
        </p:spPr>
      </p:pic>
      <p:sp>
        <p:nvSpPr>
          <p:cNvPr id="18" name="CaixaDeTexto 17">
            <a:extLst>
              <a:ext uri="{FF2B5EF4-FFF2-40B4-BE49-F238E27FC236}">
                <a16:creationId xmlns:a16="http://schemas.microsoft.com/office/drawing/2014/main" id="{7CC46D2F-12A0-3E45-BC70-DF7055C699BE}"/>
              </a:ext>
            </a:extLst>
          </p:cNvPr>
          <p:cNvSpPr txBox="1"/>
          <p:nvPr/>
        </p:nvSpPr>
        <p:spPr>
          <a:xfrm>
            <a:off x="664752" y="3621360"/>
            <a:ext cx="66735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prstClr val="white"/>
                </a:solidFill>
                <a:effectLst/>
                <a:uLnTx/>
                <a:uFillTx/>
                <a:latin typeface="Open Sans Condensed" panose="020B0306030504020204" pitchFamily="34" charset="0"/>
                <a:ea typeface="Open Sans Condensed" panose="020B0306030504020204" pitchFamily="34" charset="0"/>
                <a:cs typeface="Open Sans Condensed" panose="020B0306030504020204" pitchFamily="34" charset="0"/>
              </a:rPr>
              <a:t>DÍZIMO</a:t>
            </a:r>
            <a:endParaRPr kumimoji="0" lang="pt-BR" sz="4200" b="1" i="0" u="none" strike="noStrike" kern="1200" cap="none" spc="0" normalizeH="0" baseline="0" noProof="0" dirty="0">
              <a:ln>
                <a:noFill/>
              </a:ln>
              <a:solidFill>
                <a:prstClr val="white"/>
              </a:solidFill>
              <a:effectLst/>
              <a:uLnTx/>
              <a:uFillTx/>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19" name="CaixaDeTexto 18">
            <a:extLst>
              <a:ext uri="{FF2B5EF4-FFF2-40B4-BE49-F238E27FC236}">
                <a16:creationId xmlns:a16="http://schemas.microsoft.com/office/drawing/2014/main" id="{6E65B4A4-82C6-6B4C-A1BE-C467A499326F}"/>
              </a:ext>
            </a:extLst>
          </p:cNvPr>
          <p:cNvSpPr txBox="1"/>
          <p:nvPr/>
        </p:nvSpPr>
        <p:spPr>
          <a:xfrm>
            <a:off x="701328" y="4534183"/>
            <a:ext cx="75478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1" u="none" strike="noStrike" kern="1200" cap="none" spc="0" normalizeH="0" baseline="0" noProof="0" dirty="0">
                <a:ln>
                  <a:noFill/>
                </a:ln>
                <a:solidFill>
                  <a:srgbClr val="E97132">
                    <a:lumMod val="75000"/>
                  </a:srgbClr>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Em lealdade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0" i="1" u="none" strike="noStrike" kern="1200" cap="none" spc="0" normalizeH="0" baseline="0" noProof="0" dirty="0">
                <a:ln>
                  <a:noFill/>
                </a:ln>
                <a:solidFill>
                  <a:srgbClr val="E97132">
                    <a:lumMod val="75000"/>
                  </a:srgbClr>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ao fornecedor</a:t>
            </a:r>
          </a:p>
        </p:txBody>
      </p:sp>
    </p:spTree>
    <p:extLst>
      <p:ext uri="{BB962C8B-B14F-4D97-AF65-F5344CB8AC3E}">
        <p14:creationId xmlns:p14="http://schemas.microsoft.com/office/powerpoint/2010/main" val="1090678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2000"/>
                                        <p:tgtEl>
                                          <p:spTgt spid="21"/>
                                        </p:tgtEl>
                                      </p:cBhvr>
                                    </p:animEffect>
                                  </p:childTnLst>
                                </p:cTn>
                              </p:par>
                              <p:par>
                                <p:cTn id="8" presetID="22" presetClass="entr" presetSubtype="2" fill="hold" grpId="0" nodeType="withEffect">
                                  <p:stCondLst>
                                    <p:cond delay="100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1500"/>
                                        <p:tgtEl>
                                          <p:spTgt spid="18"/>
                                        </p:tgtEl>
                                      </p:cBhvr>
                                    </p:animEffect>
                                  </p:childTnLst>
                                </p:cTn>
                              </p:par>
                            </p:childTnLst>
                          </p:cTn>
                        </p:par>
                        <p:par>
                          <p:cTn id="11" fill="hold">
                            <p:stCondLst>
                              <p:cond delay="250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544012" y="6140901"/>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111698"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5" name="CaixaDeTexto 14">
            <a:extLst>
              <a:ext uri="{FF2B5EF4-FFF2-40B4-BE49-F238E27FC236}">
                <a16:creationId xmlns:a16="http://schemas.microsoft.com/office/drawing/2014/main" id="{B1FA9F45-AA26-8242-A98F-58EDD06231DE}"/>
              </a:ext>
            </a:extLst>
          </p:cNvPr>
          <p:cNvSpPr txBox="1"/>
          <p:nvPr/>
        </p:nvSpPr>
        <p:spPr>
          <a:xfrm>
            <a:off x="193444" y="1549897"/>
            <a:ext cx="11805112" cy="3785652"/>
          </a:xfrm>
          <a:prstGeom prst="rect">
            <a:avLst/>
          </a:prstGeom>
          <a:noFill/>
        </p:spPr>
        <p:txBody>
          <a:bodyPr wrap="square" rtlCol="0">
            <a:spAutoFit/>
          </a:bodyPr>
          <a:lstStyle/>
          <a:p>
            <a:pPr algn="just"/>
            <a:r>
              <a:rPr lang="pt-BR" sz="24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Provê Espaço Equilibrado para a Oferta do Projeto: </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Os membros da igreja são sempre livres para decidirem como designar suas ofertas e o COP também reconhece o valor dos ministérios de apoio e da oferta de sacrifício. Assim, sob o COP, os membros podem ser incentivados a trazerem ofertas voluntárias (esporádicas, de sacrifício, dirigidas a um projeto, não regulares, não prometidas), mas apenas em acréscimo e além da “Promessa”, a oferta regular. Assim sendo, o Concílio de Início do Ano de 2002 votou que quaisquer “apelos diretos a doadores adventistas do sétimo dia seriam feitos para incluir em seus materiais de doação uma afirmação da responsabilidade anterior do doador de adorar a Deus através do dízimo e do apoio regular à igreja por meio das ofertas sistemáticas”.</a:t>
            </a: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 texto também acrescenta que “essa afirmação incluirá uma declaração como: ‘Contribuições ao apelo devem ser em acréscimo e além da devolução regular do dízimo e das ofertas sistemáticas, através de sua igreja local’”.</a:t>
            </a:r>
          </a:p>
        </p:txBody>
      </p:sp>
      <p:sp>
        <p:nvSpPr>
          <p:cNvPr id="12" name="Retângulo 11">
            <a:extLst>
              <a:ext uri="{FF2B5EF4-FFF2-40B4-BE49-F238E27FC236}">
                <a16:creationId xmlns:a16="http://schemas.microsoft.com/office/drawing/2014/main" id="{7C6F923A-A167-C244-A832-FC7E664DB57C}"/>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a:extLst>
              <a:ext uri="{FF2B5EF4-FFF2-40B4-BE49-F238E27FC236}">
                <a16:creationId xmlns:a16="http://schemas.microsoft.com/office/drawing/2014/main" id="{7F3D1BFA-98EB-3C48-A93D-51832EEDD92F}"/>
              </a:ext>
            </a:extLst>
          </p:cNvPr>
          <p:cNvSpPr txBox="1"/>
          <p:nvPr/>
        </p:nvSpPr>
        <p:spPr>
          <a:xfrm>
            <a:off x="0" y="162256"/>
            <a:ext cx="7684168" cy="830997"/>
          </a:xfrm>
          <a:prstGeom prst="rect">
            <a:avLst/>
          </a:prstGeom>
          <a:noFill/>
        </p:spPr>
        <p:txBody>
          <a:bodyPr wrap="square" rtlCol="0">
            <a:spAutoFit/>
          </a:bodyPr>
          <a:lstStyle/>
          <a:p>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COMBINADAS</a:t>
            </a:r>
            <a:r>
              <a:rPr lang="pt-BR" sz="4800" b="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PARA CRESCER</a:t>
            </a:r>
            <a:endPar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7" name="CaixaDeTexto 16">
            <a:extLst>
              <a:ext uri="{FF2B5EF4-FFF2-40B4-BE49-F238E27FC236}">
                <a16:creationId xmlns:a16="http://schemas.microsoft.com/office/drawing/2014/main" id="{08AD763B-DAC6-6643-8475-C9762E366882}"/>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Motivos para o “Novo” Plano de Ofertas</a:t>
            </a:r>
          </a:p>
        </p:txBody>
      </p:sp>
    </p:spTree>
    <p:extLst>
      <p:ext uri="{BB962C8B-B14F-4D97-AF65-F5344CB8AC3E}">
        <p14:creationId xmlns:p14="http://schemas.microsoft.com/office/powerpoint/2010/main" val="174892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3"/>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3715473" y="6140350"/>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1064871"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575"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7" name="Imagem 6">
            <a:extLst>
              <a:ext uri="{FF2B5EF4-FFF2-40B4-BE49-F238E27FC236}">
                <a16:creationId xmlns:a16="http://schemas.microsoft.com/office/drawing/2014/main" id="{A7420B2B-1257-6542-B609-76E93289294C}"/>
              </a:ext>
            </a:extLst>
          </p:cNvPr>
          <p:cNvPicPr>
            <a:picLocks noChangeAspect="1"/>
          </p:cNvPicPr>
          <p:nvPr/>
        </p:nvPicPr>
        <p:blipFill>
          <a:blip r:embed="rId4"/>
          <a:stretch>
            <a:fillRect/>
          </a:stretch>
        </p:blipFill>
        <p:spPr>
          <a:xfrm>
            <a:off x="11445134" y="6237512"/>
            <a:ext cx="556367" cy="556367"/>
          </a:xfrm>
          <a:prstGeom prst="rect">
            <a:avLst/>
          </a:prstGeom>
        </p:spPr>
      </p:pic>
      <p:sp>
        <p:nvSpPr>
          <p:cNvPr id="14" name="Retângulo 13">
            <a:extLst>
              <a:ext uri="{FF2B5EF4-FFF2-40B4-BE49-F238E27FC236}">
                <a16:creationId xmlns:a16="http://schemas.microsoft.com/office/drawing/2014/main" id="{9DE96D91-B12B-8C49-9743-F1E51404EE07}"/>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B12F974D-962A-294C-8594-40BC2F176DFA}"/>
              </a:ext>
            </a:extLst>
          </p:cNvPr>
          <p:cNvSpPr txBox="1"/>
          <p:nvPr/>
        </p:nvSpPr>
        <p:spPr>
          <a:xfrm>
            <a:off x="158949" y="1622048"/>
            <a:ext cx="8037865" cy="4893647"/>
          </a:xfrm>
          <a:prstGeom prst="rect">
            <a:avLst/>
          </a:prstGeom>
          <a:noFill/>
        </p:spPr>
        <p:txBody>
          <a:bodyPr wrap="square" rtlCol="0">
            <a:spAutoFit/>
          </a:bodyPr>
          <a:lstStyle/>
          <a:p>
            <a:pPr algn="just"/>
            <a:r>
              <a:rPr lang="pt-BR" sz="24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Enfatiza a Oferta Altruísta: </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 COP incentiva os membros da igreja a evitarem a oferta egoísta que pode ser cultivada quando “Eu dou somente para o que me agrada; prefiro dar para o que conheço ou para o que me beneficiará de alguma forma”. Afinal de contas, se Satanás, por fim, não me puder impedir de ofertar, ele tentará me tornar egoísta mesmo quando dou a oferta. </a:t>
            </a:r>
          </a:p>
          <a:p>
            <a:pPr algn="just"/>
            <a:r>
              <a:rPr lang="pt-BR" sz="24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Equipara as Ofertas Regulares e o Dízimo em Importância: </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Esse plano incentiva os membros a adotarem uma perspectiva bíblica sobre as ofertas regulares e sistemáticas, considerando-as tão restritas quanto o dízimo (Ml 3:8-10), ofertar ao receber qualquer renda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Pv</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3:9), como uma porcentagem votada da renda (1Co 16:2;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Dt</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16:17), e ser movida por princípio. Não apenas se desenvolve o caráter do membro, mas a cada investimento suas emoções serão postas nas realidades espirituais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Mt</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6:21).</a:t>
            </a: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3" name="Imagem 2">
            <a:extLst>
              <a:ext uri="{FF2B5EF4-FFF2-40B4-BE49-F238E27FC236}">
                <a16:creationId xmlns:a16="http://schemas.microsoft.com/office/drawing/2014/main" id="{83930B64-6A25-414F-8271-46263069EE90}"/>
              </a:ext>
            </a:extLst>
          </p:cNvPr>
          <p:cNvPicPr>
            <a:picLocks noChangeAspect="1"/>
          </p:cNvPicPr>
          <p:nvPr/>
        </p:nvPicPr>
        <p:blipFill rotWithShape="1">
          <a:blip r:embed="rId5"/>
          <a:srcRect l="6245" t="12082" r="22764"/>
          <a:stretch/>
        </p:blipFill>
        <p:spPr>
          <a:xfrm>
            <a:off x="8355763" y="1351802"/>
            <a:ext cx="4100046" cy="451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aixaDeTexto 12">
            <a:extLst>
              <a:ext uri="{FF2B5EF4-FFF2-40B4-BE49-F238E27FC236}">
                <a16:creationId xmlns:a16="http://schemas.microsoft.com/office/drawing/2014/main" id="{316E544D-11DE-0745-BA47-B1A8B693E6DC}"/>
              </a:ext>
            </a:extLst>
          </p:cNvPr>
          <p:cNvSpPr txBox="1"/>
          <p:nvPr/>
        </p:nvSpPr>
        <p:spPr>
          <a:xfrm>
            <a:off x="0" y="162256"/>
            <a:ext cx="7684168" cy="830997"/>
          </a:xfrm>
          <a:prstGeom prst="rect">
            <a:avLst/>
          </a:prstGeom>
          <a:noFill/>
        </p:spPr>
        <p:txBody>
          <a:bodyPr wrap="square" rtlCol="0">
            <a:spAutoFit/>
          </a:bodyPr>
          <a:lstStyle/>
          <a:p>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COMBINADAS</a:t>
            </a:r>
            <a:r>
              <a:rPr lang="pt-BR" sz="4800" b="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PARA CRESCER</a:t>
            </a:r>
            <a:endPar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7" name="CaixaDeTexto 16">
            <a:extLst>
              <a:ext uri="{FF2B5EF4-FFF2-40B4-BE49-F238E27FC236}">
                <a16:creationId xmlns:a16="http://schemas.microsoft.com/office/drawing/2014/main" id="{03037C01-DFA9-B844-A76D-203360DBDC6C}"/>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Motivos para o “Novo” Plano de Ofertas</a:t>
            </a:r>
          </a:p>
        </p:txBody>
      </p:sp>
      <p:sp>
        <p:nvSpPr>
          <p:cNvPr id="18" name="CaixaDeTexto 17">
            <a:extLst>
              <a:ext uri="{FF2B5EF4-FFF2-40B4-BE49-F238E27FC236}">
                <a16:creationId xmlns:a16="http://schemas.microsoft.com/office/drawing/2014/main" id="{7DF53BA7-5A4C-6743-8BEF-01A90B973EA5}"/>
              </a:ext>
            </a:extLst>
          </p:cNvPr>
          <p:cNvSpPr txBox="1"/>
          <p:nvPr/>
        </p:nvSpPr>
        <p:spPr>
          <a:xfrm>
            <a:off x="158949" y="1233297"/>
            <a:ext cx="9297755" cy="477054"/>
          </a:xfrm>
          <a:prstGeom prst="rect">
            <a:avLst/>
          </a:prstGeom>
          <a:noFill/>
        </p:spPr>
        <p:txBody>
          <a:bodyPr wrap="square" rtlCol="0">
            <a:spAutoFit/>
          </a:bodyPr>
          <a:lstStyle/>
          <a:p>
            <a:r>
              <a:rPr lang="pt-BR" sz="2500" b="1" dirty="0">
                <a:solidFill>
                  <a:srgbClr val="009E8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Individual</a:t>
            </a:r>
          </a:p>
        </p:txBody>
      </p:sp>
    </p:spTree>
    <p:extLst>
      <p:ext uri="{BB962C8B-B14F-4D97-AF65-F5344CB8AC3E}">
        <p14:creationId xmlns:p14="http://schemas.microsoft.com/office/powerpoint/2010/main" val="2942912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544012" y="6140901"/>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111698"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5" name="CaixaDeTexto 14">
            <a:extLst>
              <a:ext uri="{FF2B5EF4-FFF2-40B4-BE49-F238E27FC236}">
                <a16:creationId xmlns:a16="http://schemas.microsoft.com/office/drawing/2014/main" id="{B1FA9F45-AA26-8242-A98F-58EDD06231DE}"/>
              </a:ext>
            </a:extLst>
          </p:cNvPr>
          <p:cNvSpPr txBox="1"/>
          <p:nvPr/>
        </p:nvSpPr>
        <p:spPr>
          <a:xfrm>
            <a:off x="107717" y="1391260"/>
            <a:ext cx="11998556" cy="3785652"/>
          </a:xfrm>
          <a:prstGeom prst="rect">
            <a:avLst/>
          </a:prstGeom>
          <a:noFill/>
        </p:spPr>
        <p:txBody>
          <a:bodyPr wrap="square" rtlCol="0">
            <a:spAutoFit/>
          </a:bodyPr>
          <a:lstStyle/>
          <a:p>
            <a:pPr algn="just"/>
            <a:r>
              <a:rPr lang="pt-BR" sz="24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Provê Ampla Inclusão Missionária: </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 unidade e o amor pela missão aumentam quando os adoradores investem seus tesouros na missão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Mt</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6:21). Dá satisfação saber que pequenas porções de cada oferta serão distribuídas de forma equitativa para satisfazer todas as necessidades dos esforços missionários da igreja, desde a igreja na parte mais remota do mundo!</a:t>
            </a:r>
            <a:endParaRPr lang="pt-BR" sz="24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r>
              <a:rPr lang="pt-BR" sz="24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Desenvolve Doadores Maduros: </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Adorar a Deus regularmente, quando Suas bênçãos são recebidas, agora</a:t>
            </a: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é o foco de toda iniciativa de ofertas. Não mais se baseia em apelos, à existência de projetos relevantes, a bons sentimentos ou à simpatia. Como disse Ellen G. White, “Os seguidores de Cristo não devem esperar por</a:t>
            </a: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apelos missionários emocionantes para despertá-los à ação. Se espiritualmente despertos, ouviriam na renda de cada semana, seja muito ou pouca, a voz de Deus e da consciência com autoridade exigindo os dízimos e ofertas devidas ao Senhor”.</a:t>
            </a:r>
          </a:p>
        </p:txBody>
      </p:sp>
      <p:sp>
        <p:nvSpPr>
          <p:cNvPr id="12" name="Retângulo 11">
            <a:extLst>
              <a:ext uri="{FF2B5EF4-FFF2-40B4-BE49-F238E27FC236}">
                <a16:creationId xmlns:a16="http://schemas.microsoft.com/office/drawing/2014/main" id="{7C6F923A-A167-C244-A832-FC7E664DB57C}"/>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a:extLst>
              <a:ext uri="{FF2B5EF4-FFF2-40B4-BE49-F238E27FC236}">
                <a16:creationId xmlns:a16="http://schemas.microsoft.com/office/drawing/2014/main" id="{D1207FEB-F05D-8943-AFB9-62CF13B392CC}"/>
              </a:ext>
            </a:extLst>
          </p:cNvPr>
          <p:cNvSpPr txBox="1"/>
          <p:nvPr/>
        </p:nvSpPr>
        <p:spPr>
          <a:xfrm>
            <a:off x="0" y="162256"/>
            <a:ext cx="7684168" cy="830997"/>
          </a:xfrm>
          <a:prstGeom prst="rect">
            <a:avLst/>
          </a:prstGeom>
          <a:noFill/>
        </p:spPr>
        <p:txBody>
          <a:bodyPr wrap="square" rtlCol="0">
            <a:spAutoFit/>
          </a:bodyPr>
          <a:lstStyle/>
          <a:p>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COMBINADAS</a:t>
            </a:r>
            <a:r>
              <a:rPr lang="pt-BR" sz="4800" b="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PARA CRESCER</a:t>
            </a:r>
            <a:endPar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7" name="CaixaDeTexto 16">
            <a:extLst>
              <a:ext uri="{FF2B5EF4-FFF2-40B4-BE49-F238E27FC236}">
                <a16:creationId xmlns:a16="http://schemas.microsoft.com/office/drawing/2014/main" id="{2E446340-CC36-114A-B028-10F417947FD1}"/>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Motivos para o “Novo” Plano de Ofertas</a:t>
            </a:r>
          </a:p>
        </p:txBody>
      </p:sp>
    </p:spTree>
    <p:extLst>
      <p:ext uri="{BB962C8B-B14F-4D97-AF65-F5344CB8AC3E}">
        <p14:creationId xmlns:p14="http://schemas.microsoft.com/office/powerpoint/2010/main" val="2580421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3"/>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3715473" y="6140350"/>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1064871"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575"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7" name="Imagem 6">
            <a:extLst>
              <a:ext uri="{FF2B5EF4-FFF2-40B4-BE49-F238E27FC236}">
                <a16:creationId xmlns:a16="http://schemas.microsoft.com/office/drawing/2014/main" id="{A7420B2B-1257-6542-B609-76E93289294C}"/>
              </a:ext>
            </a:extLst>
          </p:cNvPr>
          <p:cNvPicPr>
            <a:picLocks noChangeAspect="1"/>
          </p:cNvPicPr>
          <p:nvPr/>
        </p:nvPicPr>
        <p:blipFill>
          <a:blip r:embed="rId4"/>
          <a:stretch>
            <a:fillRect/>
          </a:stretch>
        </p:blipFill>
        <p:spPr>
          <a:xfrm>
            <a:off x="11445134" y="6237512"/>
            <a:ext cx="556367" cy="556367"/>
          </a:xfrm>
          <a:prstGeom prst="rect">
            <a:avLst/>
          </a:prstGeom>
        </p:spPr>
      </p:pic>
      <p:sp>
        <p:nvSpPr>
          <p:cNvPr id="14" name="Retângulo 13">
            <a:extLst>
              <a:ext uri="{FF2B5EF4-FFF2-40B4-BE49-F238E27FC236}">
                <a16:creationId xmlns:a16="http://schemas.microsoft.com/office/drawing/2014/main" id="{9DE96D91-B12B-8C49-9743-F1E51404EE07}"/>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B12F974D-962A-294C-8594-40BC2F176DFA}"/>
              </a:ext>
            </a:extLst>
          </p:cNvPr>
          <p:cNvSpPr txBox="1"/>
          <p:nvPr/>
        </p:nvSpPr>
        <p:spPr>
          <a:xfrm>
            <a:off x="4748982" y="1563118"/>
            <a:ext cx="7167709" cy="4154984"/>
          </a:xfrm>
          <a:prstGeom prst="rect">
            <a:avLst/>
          </a:prstGeom>
          <a:noFill/>
        </p:spPr>
        <p:txBody>
          <a:bodyPr wrap="square" rtlCol="0">
            <a:spAutoFit/>
          </a:bodyPr>
          <a:lstStyle/>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 mensageira de Deus também acrescenta que: “Deus traçou um plano pelo qual todos podem dar segundo Ele os tenha feito prosperar, e farão disso um hábito sem esperar por apelos especiais. [...] Enquanto todos não observarem o plano de doação sistemática, deixarão de atingir a regra apostólica”.</a:t>
            </a: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Conforme resumido por um tesoureiro de divisão, enquanto promove a implementação do COP em seu campo, a igreja pensou nesse plano “não porque trará mais fundos, embora isso possa acontecer, mas porque é a coisa certa a ser feita!</a:t>
            </a: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3" name="Imagem 2">
            <a:extLst>
              <a:ext uri="{FF2B5EF4-FFF2-40B4-BE49-F238E27FC236}">
                <a16:creationId xmlns:a16="http://schemas.microsoft.com/office/drawing/2014/main" id="{0F89A1EE-C807-7A4C-9DE1-FB2668D9653D}"/>
              </a:ext>
            </a:extLst>
          </p:cNvPr>
          <p:cNvPicPr>
            <a:picLocks noChangeAspect="1"/>
          </p:cNvPicPr>
          <p:nvPr/>
        </p:nvPicPr>
        <p:blipFill rotWithShape="1">
          <a:blip r:embed="rId5"/>
          <a:srcRect l="6862" t="2759" r="33874"/>
          <a:stretch/>
        </p:blipFill>
        <p:spPr>
          <a:xfrm>
            <a:off x="-181005" y="1450843"/>
            <a:ext cx="4581812" cy="4231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aixaDeTexto 12">
            <a:extLst>
              <a:ext uri="{FF2B5EF4-FFF2-40B4-BE49-F238E27FC236}">
                <a16:creationId xmlns:a16="http://schemas.microsoft.com/office/drawing/2014/main" id="{D0F07FC0-4C05-1141-B043-72E0A10D74C1}"/>
              </a:ext>
            </a:extLst>
          </p:cNvPr>
          <p:cNvSpPr txBox="1"/>
          <p:nvPr/>
        </p:nvSpPr>
        <p:spPr>
          <a:xfrm>
            <a:off x="0" y="162256"/>
            <a:ext cx="7684168" cy="830997"/>
          </a:xfrm>
          <a:prstGeom prst="rect">
            <a:avLst/>
          </a:prstGeom>
          <a:noFill/>
        </p:spPr>
        <p:txBody>
          <a:bodyPr wrap="square" rtlCol="0">
            <a:spAutoFit/>
          </a:bodyPr>
          <a:lstStyle/>
          <a:p>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COMBINADAS</a:t>
            </a:r>
            <a:r>
              <a:rPr lang="pt-BR" sz="4800" b="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PARA CRESCER</a:t>
            </a:r>
            <a:endPar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7" name="CaixaDeTexto 16">
            <a:extLst>
              <a:ext uri="{FF2B5EF4-FFF2-40B4-BE49-F238E27FC236}">
                <a16:creationId xmlns:a16="http://schemas.microsoft.com/office/drawing/2014/main" id="{F1F952EE-5B4B-9E41-8C47-C68CC56611DB}"/>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Motivos para o “Novo” Plano de Ofertas</a:t>
            </a:r>
          </a:p>
        </p:txBody>
      </p:sp>
    </p:spTree>
    <p:extLst>
      <p:ext uri="{BB962C8B-B14F-4D97-AF65-F5344CB8AC3E}">
        <p14:creationId xmlns:p14="http://schemas.microsoft.com/office/powerpoint/2010/main" val="4159670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27779"/>
            <a:ext cx="12192000" cy="6885779"/>
          </a:xfrm>
          <a:prstGeom prst="rect">
            <a:avLst/>
          </a:prstGeom>
        </p:spPr>
      </p:pic>
      <p:grpSp>
        <p:nvGrpSpPr>
          <p:cNvPr id="13" name="Agrupar 12">
            <a:extLst>
              <a:ext uri="{FF2B5EF4-FFF2-40B4-BE49-F238E27FC236}">
                <a16:creationId xmlns:a16="http://schemas.microsoft.com/office/drawing/2014/main" id="{EDD6B602-B889-1F4B-A444-AB02DBF36A60}"/>
              </a:ext>
            </a:extLst>
          </p:cNvPr>
          <p:cNvGrpSpPr/>
          <p:nvPr/>
        </p:nvGrpSpPr>
        <p:grpSpPr>
          <a:xfrm rot="16200000">
            <a:off x="-360947" y="3429000"/>
            <a:ext cx="4331371" cy="1"/>
            <a:chOff x="6304545" y="6140901"/>
            <a:chExt cx="4331371" cy="1"/>
          </a:xfrm>
        </p:grpSpPr>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rot="5400000" flipV="1">
              <a:off x="7390841" y="5054605"/>
              <a:ext cx="1" cy="2172593"/>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1436883"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9897979" y="6140901"/>
              <a:ext cx="737937"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grp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6" name="CaixaDeTexto 15">
            <a:extLst>
              <a:ext uri="{FF2B5EF4-FFF2-40B4-BE49-F238E27FC236}">
                <a16:creationId xmlns:a16="http://schemas.microsoft.com/office/drawing/2014/main" id="{FC8F482E-99CD-6B4F-AF04-E5FC1CD7DA1A}"/>
              </a:ext>
            </a:extLst>
          </p:cNvPr>
          <p:cNvSpPr txBox="1"/>
          <p:nvPr/>
        </p:nvSpPr>
        <p:spPr>
          <a:xfrm>
            <a:off x="2069436" y="1123739"/>
            <a:ext cx="7364845" cy="2554545"/>
          </a:xfrm>
          <a:prstGeom prst="rect">
            <a:avLst/>
          </a:prstGeom>
          <a:noFill/>
        </p:spPr>
        <p:txBody>
          <a:bodyPr wrap="square" rtlCol="0">
            <a:spAutoFit/>
          </a:bodyPr>
          <a:lstStyle/>
          <a:p>
            <a:r>
              <a:rPr lang="pt-BR" sz="80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COMBINADAS</a:t>
            </a:r>
            <a:endParaRPr lang="pt-BR" sz="80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r>
              <a:rPr lang="pt-BR" sz="80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PARA CRESCER</a:t>
            </a:r>
            <a:endParaRPr lang="pt-BR" sz="80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7" name="CaixaDeTexto 16">
            <a:extLst>
              <a:ext uri="{FF2B5EF4-FFF2-40B4-BE49-F238E27FC236}">
                <a16:creationId xmlns:a16="http://schemas.microsoft.com/office/drawing/2014/main" id="{590807CA-B011-A747-8797-CCE0AEE57D31}"/>
              </a:ext>
            </a:extLst>
          </p:cNvPr>
          <p:cNvSpPr txBox="1"/>
          <p:nvPr/>
        </p:nvSpPr>
        <p:spPr>
          <a:xfrm>
            <a:off x="2069437" y="3690473"/>
            <a:ext cx="7547809" cy="646331"/>
          </a:xfrm>
          <a:prstGeom prst="rect">
            <a:avLst/>
          </a:prstGeom>
          <a:noFill/>
        </p:spPr>
        <p:txBody>
          <a:bodyPr wrap="square" rtlCol="0">
            <a:spAutoFit/>
          </a:bodyPr>
          <a:lstStyle/>
          <a:p>
            <a:r>
              <a:rPr lang="pt-BR" sz="36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Motivos para o “Novo” Plano de Ofertas</a:t>
            </a:r>
          </a:p>
        </p:txBody>
      </p:sp>
      <p:sp>
        <p:nvSpPr>
          <p:cNvPr id="19" name="CaixaDeTexto 18">
            <a:extLst>
              <a:ext uri="{FF2B5EF4-FFF2-40B4-BE49-F238E27FC236}">
                <a16:creationId xmlns:a16="http://schemas.microsoft.com/office/drawing/2014/main" id="{FE835594-EF1A-684F-B373-2603FF526CC4}"/>
              </a:ext>
            </a:extLst>
          </p:cNvPr>
          <p:cNvSpPr txBox="1"/>
          <p:nvPr/>
        </p:nvSpPr>
        <p:spPr>
          <a:xfrm>
            <a:off x="2069437" y="4708049"/>
            <a:ext cx="3271817" cy="830997"/>
          </a:xfrm>
          <a:prstGeom prst="rect">
            <a:avLst/>
          </a:prstGeom>
          <a:noFill/>
        </p:spPr>
        <p:txBody>
          <a:bodyPr wrap="square" rtlCol="0">
            <a:spAutoFit/>
          </a:bodyPr>
          <a:lstStyle/>
          <a:p>
            <a:r>
              <a:rPr lang="pt-BR" sz="24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MARCOS F. BOMFIM</a:t>
            </a:r>
            <a:br>
              <a:rPr lang="pt-BR" sz="24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4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Tree>
    <p:extLst>
      <p:ext uri="{BB962C8B-B14F-4D97-AF65-F5344CB8AC3E}">
        <p14:creationId xmlns:p14="http://schemas.microsoft.com/office/powerpoint/2010/main" val="1359827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3"/>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3715473" y="6140350"/>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1064871"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575"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7" name="Imagem 6">
            <a:extLst>
              <a:ext uri="{FF2B5EF4-FFF2-40B4-BE49-F238E27FC236}">
                <a16:creationId xmlns:a16="http://schemas.microsoft.com/office/drawing/2014/main" id="{A7420B2B-1257-6542-B609-76E93289294C}"/>
              </a:ext>
            </a:extLst>
          </p:cNvPr>
          <p:cNvPicPr>
            <a:picLocks noChangeAspect="1"/>
          </p:cNvPicPr>
          <p:nvPr/>
        </p:nvPicPr>
        <p:blipFill>
          <a:blip r:embed="rId4"/>
          <a:stretch>
            <a:fillRect/>
          </a:stretch>
        </p:blipFill>
        <p:spPr>
          <a:xfrm>
            <a:off x="11445134" y="6237512"/>
            <a:ext cx="556367" cy="556367"/>
          </a:xfrm>
          <a:prstGeom prst="rect">
            <a:avLst/>
          </a:prstGeom>
        </p:spPr>
      </p:pic>
      <p:sp>
        <p:nvSpPr>
          <p:cNvPr id="13" name="CaixaDeTexto 12">
            <a:extLst>
              <a:ext uri="{FF2B5EF4-FFF2-40B4-BE49-F238E27FC236}">
                <a16:creationId xmlns:a16="http://schemas.microsoft.com/office/drawing/2014/main" id="{7A900BA3-08F0-C541-883B-A1CD550DEC45}"/>
              </a:ext>
            </a:extLst>
          </p:cNvPr>
          <p:cNvSpPr txBox="1"/>
          <p:nvPr/>
        </p:nvSpPr>
        <p:spPr>
          <a:xfrm>
            <a:off x="315979" y="1396046"/>
            <a:ext cx="11442058" cy="4154984"/>
          </a:xfrm>
          <a:prstGeom prst="rect">
            <a:avLst/>
          </a:prstGeom>
          <a:noFill/>
        </p:spPr>
        <p:txBody>
          <a:bodyPr wrap="square" rtlCol="0">
            <a:spAutoFit/>
          </a:bodyPr>
          <a:lstStyle/>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Por que o Plano de Ofertas Combinadas (COP, sigla em inglês) foi votado em 2002 como o “sistema de ofertas recomendado e promovido pela Associação Geral” da Igreja Adventista do Sétimo Dia? Que tipo de crescimento os adoradores e as instituições da igreja podem esperar da adoção desse “conceito de um sistema simplificado de ofertas”? O que ele é: Como o nome diz, o COP “combina” todas as ofertas não designadas em um único fundo. Deste, os recursos são distribuídos satisfazendo, de forma equitativa, todas as despesas de fundos de não dízimos da igreja, em todos os níveis e em todas as regiões geográficas. Como um sistema bem integrado de motivação, coleta e distribuição das ofertas, o COP reconhece que os dízimos e as ofertas regulares e sistemáticas (agora chamadas de “Promessa”) são a expressão mais básica e inicial do culto, e supõe-se devem ser trazidas à casa do tesouro. Esse plano já é seguido por nove divisões mundiais, representando mais de 90% dos membros adventistas mundiais. O plano tem por objetivo prover crescimento e desenvolvimento à igreja em, pelo menos, três aspectos: teológico, institucional e individual.</a:t>
            </a:r>
          </a:p>
        </p:txBody>
      </p:sp>
      <p:sp>
        <p:nvSpPr>
          <p:cNvPr id="14" name="Retângulo 13">
            <a:extLst>
              <a:ext uri="{FF2B5EF4-FFF2-40B4-BE49-F238E27FC236}">
                <a16:creationId xmlns:a16="http://schemas.microsoft.com/office/drawing/2014/main" id="{9DE96D91-B12B-8C49-9743-F1E51404EE07}"/>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a:extLst>
              <a:ext uri="{FF2B5EF4-FFF2-40B4-BE49-F238E27FC236}">
                <a16:creationId xmlns:a16="http://schemas.microsoft.com/office/drawing/2014/main" id="{111815CD-FF00-1D49-870F-0F484AEC4F2F}"/>
              </a:ext>
            </a:extLst>
          </p:cNvPr>
          <p:cNvSpPr txBox="1"/>
          <p:nvPr/>
        </p:nvSpPr>
        <p:spPr>
          <a:xfrm>
            <a:off x="0" y="162256"/>
            <a:ext cx="7684168" cy="830997"/>
          </a:xfrm>
          <a:prstGeom prst="rect">
            <a:avLst/>
          </a:prstGeom>
          <a:noFill/>
        </p:spPr>
        <p:txBody>
          <a:bodyPr wrap="square" rtlCol="0">
            <a:spAutoFit/>
          </a:bodyPr>
          <a:lstStyle/>
          <a:p>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COMBINADAS</a:t>
            </a:r>
            <a:r>
              <a:rPr lang="pt-BR" sz="4800" b="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PARA CRESCER</a:t>
            </a:r>
            <a:endPar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6" name="CaixaDeTexto 15">
            <a:extLst>
              <a:ext uri="{FF2B5EF4-FFF2-40B4-BE49-F238E27FC236}">
                <a16:creationId xmlns:a16="http://schemas.microsoft.com/office/drawing/2014/main" id="{3AAE3680-849C-274C-8497-96DE765FF42D}"/>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Motivos para o “Novo” Plano de Ofertas</a:t>
            </a:r>
          </a:p>
        </p:txBody>
      </p:sp>
    </p:spTree>
    <p:extLst>
      <p:ext uri="{BB962C8B-B14F-4D97-AF65-F5344CB8AC3E}">
        <p14:creationId xmlns:p14="http://schemas.microsoft.com/office/powerpoint/2010/main" val="121258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544012" y="6140901"/>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111698"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5" name="CaixaDeTexto 14">
            <a:extLst>
              <a:ext uri="{FF2B5EF4-FFF2-40B4-BE49-F238E27FC236}">
                <a16:creationId xmlns:a16="http://schemas.microsoft.com/office/drawing/2014/main" id="{B1FA9F45-AA26-8242-A98F-58EDD06231DE}"/>
              </a:ext>
            </a:extLst>
          </p:cNvPr>
          <p:cNvSpPr txBox="1"/>
          <p:nvPr/>
        </p:nvSpPr>
        <p:spPr>
          <a:xfrm>
            <a:off x="186186" y="1814104"/>
            <a:ext cx="7917084" cy="3785652"/>
          </a:xfrm>
          <a:prstGeom prst="rect">
            <a:avLst/>
          </a:prstGeom>
          <a:noFill/>
        </p:spPr>
        <p:txBody>
          <a:bodyPr wrap="square" rtlCol="0">
            <a:spAutoFit/>
          </a:bodyPr>
          <a:lstStyle/>
          <a:p>
            <a:pPr algn="just"/>
            <a:r>
              <a:rPr lang="pt-BR" sz="24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Reconhece Deus como o Foco da Oferta: </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Em vez de focar nas necessidades materiais da igreja ou em projetos missionários, ministérios ou instituições específicos, o COP enfatiza a necessidade espiritual humana de adorar a Deus. Assim sendo, as ofertas serão prometidas como uma expressão de adoração a Deus em resposta às Suas bênçãos”, e dadas de forma tão regular quanto as Suas bênçãos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Pv</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3:9-10).</a:t>
            </a:r>
          </a:p>
          <a:p>
            <a:pPr algn="just"/>
            <a:r>
              <a:rPr lang="pt-BR" sz="24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Distribuição Sugestiva com Base na Tríplice Estratégia Missionária: </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Todas as ofertas recolhidas e não designadas são distribuídas seguindo a tríplice Estratégia Missionária descrita em Atos 1:8 que igualmente provê para as necessidades locais, regionais e internacionais.</a:t>
            </a:r>
          </a:p>
        </p:txBody>
      </p:sp>
      <p:sp>
        <p:nvSpPr>
          <p:cNvPr id="12" name="Retângulo 11">
            <a:extLst>
              <a:ext uri="{FF2B5EF4-FFF2-40B4-BE49-F238E27FC236}">
                <a16:creationId xmlns:a16="http://schemas.microsoft.com/office/drawing/2014/main" id="{7C6F923A-A167-C244-A832-FC7E664DB57C}"/>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37062096-C249-DC42-830C-7044A857B4C1}"/>
              </a:ext>
            </a:extLst>
          </p:cNvPr>
          <p:cNvSpPr txBox="1"/>
          <p:nvPr/>
        </p:nvSpPr>
        <p:spPr>
          <a:xfrm>
            <a:off x="161475" y="1373071"/>
            <a:ext cx="9297755" cy="477054"/>
          </a:xfrm>
          <a:prstGeom prst="rect">
            <a:avLst/>
          </a:prstGeom>
          <a:noFill/>
        </p:spPr>
        <p:txBody>
          <a:bodyPr wrap="square" rtlCol="0">
            <a:spAutoFit/>
          </a:bodyPr>
          <a:lstStyle/>
          <a:p>
            <a:r>
              <a:rPr lang="pt-BR" sz="2500" b="1" dirty="0">
                <a:solidFill>
                  <a:srgbClr val="009E8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Teológico</a:t>
            </a:r>
          </a:p>
        </p:txBody>
      </p:sp>
      <p:pic>
        <p:nvPicPr>
          <p:cNvPr id="7" name="Imagem 6">
            <a:extLst>
              <a:ext uri="{FF2B5EF4-FFF2-40B4-BE49-F238E27FC236}">
                <a16:creationId xmlns:a16="http://schemas.microsoft.com/office/drawing/2014/main" id="{EA2AC9B2-5144-784C-9A38-F3DCF61854F9}"/>
              </a:ext>
            </a:extLst>
          </p:cNvPr>
          <p:cNvPicPr>
            <a:picLocks noChangeAspect="1"/>
          </p:cNvPicPr>
          <p:nvPr/>
        </p:nvPicPr>
        <p:blipFill rotWithShape="1">
          <a:blip r:embed="rId6"/>
          <a:srcRect l="13418" r="27806"/>
          <a:stretch/>
        </p:blipFill>
        <p:spPr>
          <a:xfrm>
            <a:off x="8289456" y="1299842"/>
            <a:ext cx="4107986" cy="4669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CaixaDeTexto 15">
            <a:extLst>
              <a:ext uri="{FF2B5EF4-FFF2-40B4-BE49-F238E27FC236}">
                <a16:creationId xmlns:a16="http://schemas.microsoft.com/office/drawing/2014/main" id="{63B592F8-2248-3C43-89C7-2ACD2074063A}"/>
              </a:ext>
            </a:extLst>
          </p:cNvPr>
          <p:cNvSpPr txBox="1"/>
          <p:nvPr/>
        </p:nvSpPr>
        <p:spPr>
          <a:xfrm>
            <a:off x="0" y="162256"/>
            <a:ext cx="7684168" cy="830997"/>
          </a:xfrm>
          <a:prstGeom prst="rect">
            <a:avLst/>
          </a:prstGeom>
          <a:noFill/>
        </p:spPr>
        <p:txBody>
          <a:bodyPr wrap="square" rtlCol="0">
            <a:spAutoFit/>
          </a:bodyPr>
          <a:lstStyle/>
          <a:p>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COMBINADAS</a:t>
            </a:r>
            <a:r>
              <a:rPr lang="pt-BR" sz="4800" b="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PARA CRESCER</a:t>
            </a:r>
            <a:endPar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8" name="CaixaDeTexto 17">
            <a:extLst>
              <a:ext uri="{FF2B5EF4-FFF2-40B4-BE49-F238E27FC236}">
                <a16:creationId xmlns:a16="http://schemas.microsoft.com/office/drawing/2014/main" id="{8CFD0069-1B4B-614A-B155-BAEFFFC33BCB}"/>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Motivos para o “Novo” Plano de Ofertas</a:t>
            </a:r>
          </a:p>
        </p:txBody>
      </p:sp>
    </p:spTree>
    <p:extLst>
      <p:ext uri="{BB962C8B-B14F-4D97-AF65-F5344CB8AC3E}">
        <p14:creationId xmlns:p14="http://schemas.microsoft.com/office/powerpoint/2010/main" val="3438459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3"/>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3715473" y="6140350"/>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1064871"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575"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7" name="Imagem 6">
            <a:extLst>
              <a:ext uri="{FF2B5EF4-FFF2-40B4-BE49-F238E27FC236}">
                <a16:creationId xmlns:a16="http://schemas.microsoft.com/office/drawing/2014/main" id="{A7420B2B-1257-6542-B609-76E93289294C}"/>
              </a:ext>
            </a:extLst>
          </p:cNvPr>
          <p:cNvPicPr>
            <a:picLocks noChangeAspect="1"/>
          </p:cNvPicPr>
          <p:nvPr/>
        </p:nvPicPr>
        <p:blipFill>
          <a:blip r:embed="rId4"/>
          <a:stretch>
            <a:fillRect/>
          </a:stretch>
        </p:blipFill>
        <p:spPr>
          <a:xfrm>
            <a:off x="11445134" y="6237512"/>
            <a:ext cx="556367" cy="556367"/>
          </a:xfrm>
          <a:prstGeom prst="rect">
            <a:avLst/>
          </a:prstGeom>
        </p:spPr>
      </p:pic>
      <p:sp>
        <p:nvSpPr>
          <p:cNvPr id="13" name="CaixaDeTexto 12">
            <a:extLst>
              <a:ext uri="{FF2B5EF4-FFF2-40B4-BE49-F238E27FC236}">
                <a16:creationId xmlns:a16="http://schemas.microsoft.com/office/drawing/2014/main" id="{7A900BA3-08F0-C541-883B-A1CD550DEC45}"/>
              </a:ext>
            </a:extLst>
          </p:cNvPr>
          <p:cNvSpPr txBox="1"/>
          <p:nvPr/>
        </p:nvSpPr>
        <p:spPr>
          <a:xfrm>
            <a:off x="315979" y="1528778"/>
            <a:ext cx="11442058" cy="4524315"/>
          </a:xfrm>
          <a:prstGeom prst="rect">
            <a:avLst/>
          </a:prstGeom>
          <a:noFill/>
        </p:spPr>
        <p:txBody>
          <a:bodyPr wrap="square" rtlCol="0">
            <a:spAutoFit/>
          </a:bodyPr>
          <a:lstStyle/>
          <a:p>
            <a:pPr algn="just"/>
            <a:r>
              <a:rPr lang="pt-BR" sz="24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Segue o Princípio do “Corpo”: </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 COP está alinhado com o conceito bíblico da igreja como um “corpo” que pressupõe que cada parte deve, igual e constantemente, receber sua partilha de nutrição.</a:t>
            </a:r>
          </a:p>
          <a:p>
            <a:pPr algn="just"/>
            <a:r>
              <a:rPr lang="pt-BR" sz="24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Enfatiza a “Promessa” (Oferta Regular e Sistemática): </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“Promessa é o nome adotado para fins educativos a</a:t>
            </a: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fim de identificar a oferta regular e sistemática, porque foi previamente “prometida” ou “destinada” pelo adorador (2Co 9:7) como uma proporção ou porcentagem (1Co 16:1,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Dt</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16:17) de qualquer renda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Pv</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3:9). Ela é considerada como tão restritiva quanto o dízimo (Ml 3:8-10), e é oferecida pelo adorador imediatamente após ou antes de qualquer outra despesa ou oferta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Pv</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3:9;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Mt</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6:33).</a:t>
            </a:r>
          </a:p>
          <a:p>
            <a:r>
              <a:rPr lang="pt-BR" sz="24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Assemelha-se ao Princípio da Casa do Tesouro: </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Não há como deixar de ver que o COP se assemelha ao dízimo, provendo um sistema equitativo de distribuição, comparado ao princípio dízimo e da casa do tesouro. Esse é um fato lógico, visto que os dízimos e as ofertas regulares/sistemáticas estão sob o mesmo sistema bíblico e o Antigo Testamento aplica o princípio da casa do tesouro a ambos.</a:t>
            </a:r>
            <a:b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4" name="Retângulo 13">
            <a:extLst>
              <a:ext uri="{FF2B5EF4-FFF2-40B4-BE49-F238E27FC236}">
                <a16:creationId xmlns:a16="http://schemas.microsoft.com/office/drawing/2014/main" id="{9DE96D91-B12B-8C49-9743-F1E51404EE07}"/>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B914C594-EB5F-B94A-99F1-0661D353855D}"/>
              </a:ext>
            </a:extLst>
          </p:cNvPr>
          <p:cNvSpPr txBox="1"/>
          <p:nvPr/>
        </p:nvSpPr>
        <p:spPr>
          <a:xfrm>
            <a:off x="0" y="162256"/>
            <a:ext cx="7684168" cy="830997"/>
          </a:xfrm>
          <a:prstGeom prst="rect">
            <a:avLst/>
          </a:prstGeom>
          <a:noFill/>
        </p:spPr>
        <p:txBody>
          <a:bodyPr wrap="square" rtlCol="0">
            <a:spAutoFit/>
          </a:bodyPr>
          <a:lstStyle/>
          <a:p>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COMBINADAS</a:t>
            </a:r>
            <a:r>
              <a:rPr lang="pt-BR" sz="4800" b="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PARA CRESCER</a:t>
            </a:r>
            <a:endPar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7" name="CaixaDeTexto 16">
            <a:extLst>
              <a:ext uri="{FF2B5EF4-FFF2-40B4-BE49-F238E27FC236}">
                <a16:creationId xmlns:a16="http://schemas.microsoft.com/office/drawing/2014/main" id="{E553AF60-4271-FD4F-8EF6-3224D3E0D7F2}"/>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Motivos para o “Novo” Plano de Ofertas</a:t>
            </a:r>
          </a:p>
        </p:txBody>
      </p:sp>
    </p:spTree>
    <p:extLst>
      <p:ext uri="{BB962C8B-B14F-4D97-AF65-F5344CB8AC3E}">
        <p14:creationId xmlns:p14="http://schemas.microsoft.com/office/powerpoint/2010/main" val="3465459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544012" y="6140901"/>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111698"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5" name="CaixaDeTexto 14">
            <a:extLst>
              <a:ext uri="{FF2B5EF4-FFF2-40B4-BE49-F238E27FC236}">
                <a16:creationId xmlns:a16="http://schemas.microsoft.com/office/drawing/2014/main" id="{B1FA9F45-AA26-8242-A98F-58EDD06231DE}"/>
              </a:ext>
            </a:extLst>
          </p:cNvPr>
          <p:cNvSpPr txBox="1"/>
          <p:nvPr/>
        </p:nvSpPr>
        <p:spPr>
          <a:xfrm>
            <a:off x="4153499" y="1991080"/>
            <a:ext cx="7917084" cy="3416320"/>
          </a:xfrm>
          <a:prstGeom prst="rect">
            <a:avLst/>
          </a:prstGeom>
          <a:noFill/>
        </p:spPr>
        <p:txBody>
          <a:bodyPr wrap="square" rtlCol="0">
            <a:spAutoFit/>
          </a:bodyPr>
          <a:lstStyle/>
          <a:p>
            <a:pPr algn="just"/>
            <a:r>
              <a:rPr lang="pt-BR" sz="24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Permite Ensino e Promoção Mais Espirituais: </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Ofertar “como uma expressão de adoração” e o conceito de “Promessa” são o foco educativo. Em vez de confundir os membros ao constantemente promover dezenas de diferentes projetos, destinos e ministérios, as ações educativas para as ofertas focarão mais em Deus do que nos projetos; mais na devida motivação do que no destino das ofertas. A adoração substitui a arrecadação de fundos e os adoradores substituem os doadores. Em vez de ofertar para ajudar algo ou alguém, os doadores, adoradores dão em reconhecimento de que já foram ajudados!</a:t>
            </a:r>
          </a:p>
        </p:txBody>
      </p:sp>
      <p:sp>
        <p:nvSpPr>
          <p:cNvPr id="12" name="Retângulo 11">
            <a:extLst>
              <a:ext uri="{FF2B5EF4-FFF2-40B4-BE49-F238E27FC236}">
                <a16:creationId xmlns:a16="http://schemas.microsoft.com/office/drawing/2014/main" id="{7C6F923A-A167-C244-A832-FC7E664DB57C}"/>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37062096-C249-DC42-830C-7044A857B4C1}"/>
              </a:ext>
            </a:extLst>
          </p:cNvPr>
          <p:cNvSpPr txBox="1"/>
          <p:nvPr/>
        </p:nvSpPr>
        <p:spPr>
          <a:xfrm>
            <a:off x="4128788" y="1491055"/>
            <a:ext cx="9297755" cy="477054"/>
          </a:xfrm>
          <a:prstGeom prst="rect">
            <a:avLst/>
          </a:prstGeom>
          <a:noFill/>
        </p:spPr>
        <p:txBody>
          <a:bodyPr wrap="square" rtlCol="0">
            <a:spAutoFit/>
          </a:bodyPr>
          <a:lstStyle/>
          <a:p>
            <a:r>
              <a:rPr lang="pt-BR" sz="2500" b="1" dirty="0">
                <a:solidFill>
                  <a:srgbClr val="009E8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Institucional</a:t>
            </a:r>
          </a:p>
        </p:txBody>
      </p:sp>
      <p:pic>
        <p:nvPicPr>
          <p:cNvPr id="3" name="Imagem 2">
            <a:extLst>
              <a:ext uri="{FF2B5EF4-FFF2-40B4-BE49-F238E27FC236}">
                <a16:creationId xmlns:a16="http://schemas.microsoft.com/office/drawing/2014/main" id="{9693F4C3-8822-E64D-8377-57D951AAE9CD}"/>
              </a:ext>
            </a:extLst>
          </p:cNvPr>
          <p:cNvPicPr>
            <a:picLocks noChangeAspect="1"/>
          </p:cNvPicPr>
          <p:nvPr/>
        </p:nvPicPr>
        <p:blipFill rotWithShape="1">
          <a:blip r:embed="rId6"/>
          <a:srcRect l="23326" r="22501"/>
          <a:stretch/>
        </p:blipFill>
        <p:spPr>
          <a:xfrm>
            <a:off x="-66915" y="1526728"/>
            <a:ext cx="4074286" cy="4153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CaixaDeTexto 15">
            <a:extLst>
              <a:ext uri="{FF2B5EF4-FFF2-40B4-BE49-F238E27FC236}">
                <a16:creationId xmlns:a16="http://schemas.microsoft.com/office/drawing/2014/main" id="{89D6A5F6-F93B-CB48-9592-E3D7F6916A1E}"/>
              </a:ext>
            </a:extLst>
          </p:cNvPr>
          <p:cNvSpPr txBox="1"/>
          <p:nvPr/>
        </p:nvSpPr>
        <p:spPr>
          <a:xfrm>
            <a:off x="0" y="162256"/>
            <a:ext cx="7684168" cy="830997"/>
          </a:xfrm>
          <a:prstGeom prst="rect">
            <a:avLst/>
          </a:prstGeom>
          <a:noFill/>
        </p:spPr>
        <p:txBody>
          <a:bodyPr wrap="square" rtlCol="0">
            <a:spAutoFit/>
          </a:bodyPr>
          <a:lstStyle/>
          <a:p>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COMBINADAS</a:t>
            </a:r>
            <a:r>
              <a:rPr lang="pt-BR" sz="4800" b="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PARA CRESCER</a:t>
            </a:r>
            <a:endPar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8" name="CaixaDeTexto 17">
            <a:extLst>
              <a:ext uri="{FF2B5EF4-FFF2-40B4-BE49-F238E27FC236}">
                <a16:creationId xmlns:a16="http://schemas.microsoft.com/office/drawing/2014/main" id="{CEE707DF-64BA-D644-BBA8-07E53105217D}"/>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Motivos para o “Novo” Plano de Ofertas</a:t>
            </a:r>
          </a:p>
        </p:txBody>
      </p:sp>
    </p:spTree>
    <p:extLst>
      <p:ext uri="{BB962C8B-B14F-4D97-AF65-F5344CB8AC3E}">
        <p14:creationId xmlns:p14="http://schemas.microsoft.com/office/powerpoint/2010/main" val="1138725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3"/>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3715473" y="6140350"/>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1064871"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575"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7" name="Imagem 6">
            <a:extLst>
              <a:ext uri="{FF2B5EF4-FFF2-40B4-BE49-F238E27FC236}">
                <a16:creationId xmlns:a16="http://schemas.microsoft.com/office/drawing/2014/main" id="{A7420B2B-1257-6542-B609-76E93289294C}"/>
              </a:ext>
            </a:extLst>
          </p:cNvPr>
          <p:cNvPicPr>
            <a:picLocks noChangeAspect="1"/>
          </p:cNvPicPr>
          <p:nvPr/>
        </p:nvPicPr>
        <p:blipFill>
          <a:blip r:embed="rId4"/>
          <a:stretch>
            <a:fillRect/>
          </a:stretch>
        </p:blipFill>
        <p:spPr>
          <a:xfrm>
            <a:off x="11445134" y="6237512"/>
            <a:ext cx="556367" cy="556367"/>
          </a:xfrm>
          <a:prstGeom prst="rect">
            <a:avLst/>
          </a:prstGeom>
        </p:spPr>
      </p:pic>
      <p:sp>
        <p:nvSpPr>
          <p:cNvPr id="14" name="Retângulo 13">
            <a:extLst>
              <a:ext uri="{FF2B5EF4-FFF2-40B4-BE49-F238E27FC236}">
                <a16:creationId xmlns:a16="http://schemas.microsoft.com/office/drawing/2014/main" id="{9DE96D91-B12B-8C49-9743-F1E51404EE07}"/>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B12F974D-962A-294C-8594-40BC2F176DFA}"/>
              </a:ext>
            </a:extLst>
          </p:cNvPr>
          <p:cNvSpPr txBox="1"/>
          <p:nvPr/>
        </p:nvSpPr>
        <p:spPr>
          <a:xfrm>
            <a:off x="176135" y="1518874"/>
            <a:ext cx="7917084" cy="4154984"/>
          </a:xfrm>
          <a:prstGeom prst="rect">
            <a:avLst/>
          </a:prstGeom>
          <a:noFill/>
        </p:spPr>
        <p:txBody>
          <a:bodyPr wrap="square" rtlCol="0">
            <a:spAutoFit/>
          </a:bodyPr>
          <a:lstStyle/>
          <a:p>
            <a:pPr algn="just"/>
            <a:r>
              <a:rPr lang="pt-BR" sz="24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Provê Crescimento Equitativo: </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Quando esse plano é implementado, o amplo espectro dos esforços missionários autorizados pela igreja, com ênfase especial na igreja local, automaticamente receberá sua parcela votada. Ainda, o campo local, a união e divisão, regularmente, terão mais fundos de não dízimo para investir em novos projetos missionários estratégicos repercutindo no nível missionário da igreja local. De acordo com o General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Conference</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Working</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Policy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referente ao COP, “a igreja local receberá, no mínimo, 50% e, no máximo, 60% das Ofertas Combinadas no orçamento da igreja local”; o campo local, união e divisão receberão, no mínimo, 20% e, no máximo, 30%; e o Orçamento Missionário Mundial receberá 20%.</a:t>
            </a: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3" name="Imagem 2">
            <a:extLst>
              <a:ext uri="{FF2B5EF4-FFF2-40B4-BE49-F238E27FC236}">
                <a16:creationId xmlns:a16="http://schemas.microsoft.com/office/drawing/2014/main" id="{F51F7096-C488-A148-9130-4D77E753F58A}"/>
              </a:ext>
            </a:extLst>
          </p:cNvPr>
          <p:cNvPicPr>
            <a:picLocks noChangeAspect="1"/>
          </p:cNvPicPr>
          <p:nvPr/>
        </p:nvPicPr>
        <p:blipFill rotWithShape="1">
          <a:blip r:embed="rId5"/>
          <a:srcRect l="9307" r="40371" b="7330"/>
          <a:stretch/>
        </p:blipFill>
        <p:spPr>
          <a:xfrm>
            <a:off x="8612807" y="1501016"/>
            <a:ext cx="3590768" cy="4132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aixaDeTexto 12">
            <a:extLst>
              <a:ext uri="{FF2B5EF4-FFF2-40B4-BE49-F238E27FC236}">
                <a16:creationId xmlns:a16="http://schemas.microsoft.com/office/drawing/2014/main" id="{E9872212-1532-F048-9E61-2CCCDEC12E0B}"/>
              </a:ext>
            </a:extLst>
          </p:cNvPr>
          <p:cNvSpPr txBox="1"/>
          <p:nvPr/>
        </p:nvSpPr>
        <p:spPr>
          <a:xfrm>
            <a:off x="0" y="162256"/>
            <a:ext cx="7684168" cy="830997"/>
          </a:xfrm>
          <a:prstGeom prst="rect">
            <a:avLst/>
          </a:prstGeom>
          <a:noFill/>
        </p:spPr>
        <p:txBody>
          <a:bodyPr wrap="square" rtlCol="0">
            <a:spAutoFit/>
          </a:bodyPr>
          <a:lstStyle/>
          <a:p>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COMBINADAS</a:t>
            </a:r>
            <a:r>
              <a:rPr lang="pt-BR" sz="4800" b="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PARA CRESCER</a:t>
            </a:r>
            <a:endPar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7" name="CaixaDeTexto 16">
            <a:extLst>
              <a:ext uri="{FF2B5EF4-FFF2-40B4-BE49-F238E27FC236}">
                <a16:creationId xmlns:a16="http://schemas.microsoft.com/office/drawing/2014/main" id="{956BE42D-C3E5-BD44-BE81-046FBC98FDB4}"/>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Motivos para o “Novo” Plano de Ofertas</a:t>
            </a:r>
          </a:p>
        </p:txBody>
      </p:sp>
    </p:spTree>
    <p:extLst>
      <p:ext uri="{BB962C8B-B14F-4D97-AF65-F5344CB8AC3E}">
        <p14:creationId xmlns:p14="http://schemas.microsoft.com/office/powerpoint/2010/main" val="2750777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544012" y="6140901"/>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111698"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5" name="CaixaDeTexto 14">
            <a:extLst>
              <a:ext uri="{FF2B5EF4-FFF2-40B4-BE49-F238E27FC236}">
                <a16:creationId xmlns:a16="http://schemas.microsoft.com/office/drawing/2014/main" id="{B1FA9F45-AA26-8242-A98F-58EDD06231DE}"/>
              </a:ext>
            </a:extLst>
          </p:cNvPr>
          <p:cNvSpPr txBox="1"/>
          <p:nvPr/>
        </p:nvSpPr>
        <p:spPr>
          <a:xfrm>
            <a:off x="193444" y="1446661"/>
            <a:ext cx="11805112" cy="4154984"/>
          </a:xfrm>
          <a:prstGeom prst="rect">
            <a:avLst/>
          </a:prstGeom>
          <a:noFill/>
        </p:spPr>
        <p:txBody>
          <a:bodyPr wrap="square" rtlCol="0">
            <a:spAutoFit/>
          </a:bodyPr>
          <a:lstStyle/>
          <a:p>
            <a:pPr algn="just"/>
            <a:r>
              <a:rPr lang="pt-BR" sz="24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Promove Unidade de Propósito e Eficiência: </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Ao todos ofertarem para o mesmo “recipiente”, como ocorre com</a:t>
            </a: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 dízimo, promovemos a unidade, tornamo-nos mais fortes e vamos mais longe na resposta à nossa comissão missionária. Afinal de contas, como ocorre no lar, a unidade de pensamento e ação não pode prosperar se não houver uma unidade correspondente de recursos financeiros.</a:t>
            </a:r>
          </a:p>
          <a:p>
            <a:pPr algn="just"/>
            <a:endParaRPr lang="pt-BR" sz="24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r>
              <a:rPr lang="pt-BR" sz="24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Evita o </a:t>
            </a:r>
            <a:r>
              <a:rPr lang="pt-BR" sz="2400" b="1" dirty="0" err="1">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Congregacionalismo</a:t>
            </a:r>
            <a:r>
              <a:rPr lang="pt-BR" sz="24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e o Egoísmo Institucional: </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Trata-se de uma oferta altruísta e abrangente e de</a:t>
            </a: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um sistema de distribuição que ajuda a prevenir o egoísmo institucional. Por outro lado, uma competição selvagem pelos fundos da base de ofertas adventistas, gerará uma reação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congregacionalista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em todas as partes. Irá se tornar uma versão da luta das espécies pela sobrevivência do mais apto, um conceito nada cristão. Ao desviar os recursos da igreja local, o motivo para sua existência, um ministério está atirando no próprio pé. Da mesma forma uma igreja pode desenvolver o egoísmo corporativo, caso incentive os membros a conservarem os fundos “aqui”.</a:t>
            </a:r>
          </a:p>
        </p:txBody>
      </p:sp>
      <p:sp>
        <p:nvSpPr>
          <p:cNvPr id="12" name="Retângulo 11">
            <a:extLst>
              <a:ext uri="{FF2B5EF4-FFF2-40B4-BE49-F238E27FC236}">
                <a16:creationId xmlns:a16="http://schemas.microsoft.com/office/drawing/2014/main" id="{7C6F923A-A167-C244-A832-FC7E664DB57C}"/>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a:extLst>
              <a:ext uri="{FF2B5EF4-FFF2-40B4-BE49-F238E27FC236}">
                <a16:creationId xmlns:a16="http://schemas.microsoft.com/office/drawing/2014/main" id="{6D9DBE56-B004-E640-8C98-E7980719723E}"/>
              </a:ext>
            </a:extLst>
          </p:cNvPr>
          <p:cNvSpPr txBox="1"/>
          <p:nvPr/>
        </p:nvSpPr>
        <p:spPr>
          <a:xfrm>
            <a:off x="0" y="162256"/>
            <a:ext cx="7684168" cy="830997"/>
          </a:xfrm>
          <a:prstGeom prst="rect">
            <a:avLst/>
          </a:prstGeom>
          <a:noFill/>
        </p:spPr>
        <p:txBody>
          <a:bodyPr wrap="square" rtlCol="0">
            <a:spAutoFit/>
          </a:bodyPr>
          <a:lstStyle/>
          <a:p>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COMBINADAS</a:t>
            </a:r>
            <a:r>
              <a:rPr lang="pt-BR" sz="4800" b="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PARA CRESCER</a:t>
            </a:r>
            <a:endPar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7" name="CaixaDeTexto 16">
            <a:extLst>
              <a:ext uri="{FF2B5EF4-FFF2-40B4-BE49-F238E27FC236}">
                <a16:creationId xmlns:a16="http://schemas.microsoft.com/office/drawing/2014/main" id="{1942B879-CBBD-4B4D-BA1A-7C67270A110A}"/>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Motivos para o “Novo” Plano de Ofertas</a:t>
            </a:r>
          </a:p>
        </p:txBody>
      </p:sp>
    </p:spTree>
    <p:extLst>
      <p:ext uri="{BB962C8B-B14F-4D97-AF65-F5344CB8AC3E}">
        <p14:creationId xmlns:p14="http://schemas.microsoft.com/office/powerpoint/2010/main" val="2559092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3"/>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3715473" y="6140350"/>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1064871"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575"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7" name="Imagem 6">
            <a:extLst>
              <a:ext uri="{FF2B5EF4-FFF2-40B4-BE49-F238E27FC236}">
                <a16:creationId xmlns:a16="http://schemas.microsoft.com/office/drawing/2014/main" id="{A7420B2B-1257-6542-B609-76E93289294C}"/>
              </a:ext>
            </a:extLst>
          </p:cNvPr>
          <p:cNvPicPr>
            <a:picLocks noChangeAspect="1"/>
          </p:cNvPicPr>
          <p:nvPr/>
        </p:nvPicPr>
        <p:blipFill>
          <a:blip r:embed="rId4"/>
          <a:stretch>
            <a:fillRect/>
          </a:stretch>
        </p:blipFill>
        <p:spPr>
          <a:xfrm>
            <a:off x="11445134" y="6237512"/>
            <a:ext cx="556367" cy="556367"/>
          </a:xfrm>
          <a:prstGeom prst="rect">
            <a:avLst/>
          </a:prstGeom>
        </p:spPr>
      </p:pic>
      <p:sp>
        <p:nvSpPr>
          <p:cNvPr id="14" name="Retângulo 13">
            <a:extLst>
              <a:ext uri="{FF2B5EF4-FFF2-40B4-BE49-F238E27FC236}">
                <a16:creationId xmlns:a16="http://schemas.microsoft.com/office/drawing/2014/main" id="{9DE96D91-B12B-8C49-9743-F1E51404EE07}"/>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B12F974D-962A-294C-8594-40BC2F176DFA}"/>
              </a:ext>
            </a:extLst>
          </p:cNvPr>
          <p:cNvSpPr txBox="1"/>
          <p:nvPr/>
        </p:nvSpPr>
        <p:spPr>
          <a:xfrm>
            <a:off x="4514849" y="1474630"/>
            <a:ext cx="7524602" cy="4893647"/>
          </a:xfrm>
          <a:prstGeom prst="rect">
            <a:avLst/>
          </a:prstGeom>
          <a:noFill/>
        </p:spPr>
        <p:txBody>
          <a:bodyPr wrap="square" rtlCol="0">
            <a:spAutoFit/>
          </a:bodyPr>
          <a:lstStyle/>
          <a:p>
            <a:pPr algn="just"/>
            <a:r>
              <a:rPr lang="pt-BR" sz="24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Segue-se o Princípio da “Influência Reflexa”: </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 distribuição das ofertas, conforme o COB, também obedece ao princípio da “Influência Reflexa” que estabelece que quanto mais é investido no sucesso das missões estrangeiras (“lá”), mais o trabalho irá se desenvolver localmente (“aqui”). A bênção prometida pela generosidade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Pv</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11:24-26) também se estende às instituições! </a:t>
            </a:r>
          </a:p>
          <a:p>
            <a:pPr algn="just"/>
            <a:r>
              <a:rPr lang="pt-BR" sz="24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Provê Forte Foco no Apoio à Igreja Local: </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Visto que é na igreja local onde novos membros são gerados e nutridos, a maior porcentagem de todas as ofertas regulares ou não designadas (no mínimo, 50% e, no máximo, 60%), recolhida em qualquer momento, permanecerá aí, provendo apoio financeiro para a entidade mais importante da estrutura administrativa adventista do sétimo dia.</a:t>
            </a: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5" name="Imagem 4">
            <a:extLst>
              <a:ext uri="{FF2B5EF4-FFF2-40B4-BE49-F238E27FC236}">
                <a16:creationId xmlns:a16="http://schemas.microsoft.com/office/drawing/2014/main" id="{B629AF31-2727-9F4A-A28A-A517C311851E}"/>
              </a:ext>
            </a:extLst>
          </p:cNvPr>
          <p:cNvPicPr>
            <a:picLocks noChangeAspect="1"/>
          </p:cNvPicPr>
          <p:nvPr/>
        </p:nvPicPr>
        <p:blipFill rotWithShape="1">
          <a:blip r:embed="rId5"/>
          <a:srcRect l="7128" r="26242" b="13312"/>
          <a:stretch/>
        </p:blipFill>
        <p:spPr>
          <a:xfrm>
            <a:off x="-678358" y="1502780"/>
            <a:ext cx="5008421" cy="4341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aixaDeTexto 12">
            <a:extLst>
              <a:ext uri="{FF2B5EF4-FFF2-40B4-BE49-F238E27FC236}">
                <a16:creationId xmlns:a16="http://schemas.microsoft.com/office/drawing/2014/main" id="{B31F4F43-7C97-9046-AD1E-17AC6F409D7C}"/>
              </a:ext>
            </a:extLst>
          </p:cNvPr>
          <p:cNvSpPr txBox="1"/>
          <p:nvPr/>
        </p:nvSpPr>
        <p:spPr>
          <a:xfrm>
            <a:off x="0" y="162256"/>
            <a:ext cx="7684168" cy="830997"/>
          </a:xfrm>
          <a:prstGeom prst="rect">
            <a:avLst/>
          </a:prstGeom>
          <a:noFill/>
        </p:spPr>
        <p:txBody>
          <a:bodyPr wrap="square" rtlCol="0">
            <a:spAutoFit/>
          </a:bodyPr>
          <a:lstStyle/>
          <a:p>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COMBINADAS</a:t>
            </a:r>
            <a:r>
              <a:rPr lang="pt-BR" sz="4800" b="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PARA CRESCER</a:t>
            </a:r>
            <a:endPar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7" name="CaixaDeTexto 16">
            <a:extLst>
              <a:ext uri="{FF2B5EF4-FFF2-40B4-BE49-F238E27FC236}">
                <a16:creationId xmlns:a16="http://schemas.microsoft.com/office/drawing/2014/main" id="{39181DAA-89DF-0E43-923E-36367239A15F}"/>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Motivos para o “Novo” Plano de Ofertas</a:t>
            </a:r>
          </a:p>
        </p:txBody>
      </p:sp>
    </p:spTree>
    <p:extLst>
      <p:ext uri="{BB962C8B-B14F-4D97-AF65-F5344CB8AC3E}">
        <p14:creationId xmlns:p14="http://schemas.microsoft.com/office/powerpoint/2010/main" val="4266878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Ordenn_x00fa_merico xmlns="4d66254c-b8c0-4e16-9669-44d49c614d61">0</Ordenn_x00fa_merico>
    <SharedWithUsers xmlns="cc85661e-698c-471d-81cd-239229bffddc">
      <UserInfo>
        <DisplayName/>
        <AccountId xsi:nil="true"/>
        <AccountType/>
      </UserInfo>
    </SharedWithUsers>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20" ma:contentTypeDescription="Crie um novo documento." ma:contentTypeScope="" ma:versionID="39454ebdb89c9a330035c6ce0280c35a">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f95035f1b22a77fd3110073cb4745e89"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Ordenn_x00fa_meric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Ordenn_x00fa_merico" ma:index="25" nillable="true" ma:displayName="Orden númerico" ma:default="0" ma:format="Dropdown" ma:internalName="Ordenn_x00fa_merico"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117de4b-53e5-4cd7-9971-ff986aecaefa}"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3059C0-07A5-41A3-A3BB-C0B2B37B24DA}">
  <ds:schemaRefs>
    <ds:schemaRef ds:uri="http://schemas.microsoft.com/sharepoint/v3/contenttype/forms"/>
  </ds:schemaRefs>
</ds:datastoreItem>
</file>

<file path=customXml/itemProps2.xml><?xml version="1.0" encoding="utf-8"?>
<ds:datastoreItem xmlns:ds="http://schemas.openxmlformats.org/officeDocument/2006/customXml" ds:itemID="{812A1B74-284A-46B5-90F2-9BDA9C061F96}">
  <ds:schemaRefs>
    <ds:schemaRef ds:uri="http://schemas.microsoft.com/office/2006/metadata/properties"/>
    <ds:schemaRef ds:uri="http://schemas.microsoft.com/office/infopath/2007/PartnerControls"/>
    <ds:schemaRef ds:uri="4d66254c-b8c0-4e16-9669-44d49c614d61"/>
    <ds:schemaRef ds:uri="cc85661e-698c-471d-81cd-239229bffddc"/>
  </ds:schemaRefs>
</ds:datastoreItem>
</file>

<file path=customXml/itemProps3.xml><?xml version="1.0" encoding="utf-8"?>
<ds:datastoreItem xmlns:ds="http://schemas.openxmlformats.org/officeDocument/2006/customXml" ds:itemID="{3C499DB4-5DF5-49E2-918F-3931B1BB42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6254c-b8c0-4e16-9669-44d49c614d61"/>
    <ds:schemaRef ds:uri="cc85661e-698c-471d-81cd-239229bff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TotalTime>
  <Words>1884</Words>
  <Application>Microsoft Office PowerPoint</Application>
  <PresentationFormat>Widescreen</PresentationFormat>
  <Paragraphs>66</Paragraphs>
  <Slides>13</Slides>
  <Notes>6</Notes>
  <HiddenSlides>0</HiddenSlides>
  <MMClips>0</MMClips>
  <ScaleCrop>false</ScaleCrop>
  <HeadingPairs>
    <vt:vector size="4" baseType="variant">
      <vt:variant>
        <vt:lpstr>Tema</vt:lpstr>
      </vt:variant>
      <vt:variant>
        <vt:i4>1</vt:i4>
      </vt:variant>
      <vt:variant>
        <vt:lpstr>Títulos de slides</vt:lpstr>
      </vt:variant>
      <vt:variant>
        <vt:i4>13</vt:i4>
      </vt:variant>
    </vt:vector>
  </HeadingPairs>
  <TitlesOfParts>
    <vt:vector size="14"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EA - Josiane De Almeida Gonçales</dc:creator>
  <cp:lastModifiedBy>DSA - Daiana Belén Escobar</cp:lastModifiedBy>
  <cp:revision>4</cp:revision>
  <dcterms:created xsi:type="dcterms:W3CDTF">2025-01-17T18:28:53Z</dcterms:created>
  <dcterms:modified xsi:type="dcterms:W3CDTF">2025-08-01T13:58:44Z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1384700.00000000</vt:lpwstr>
  </property>
  <property fmtid="{D5CDD505-2E9C-101B-9397-08002B2CF9AE}" pid="3" name="ContentTypeId">
    <vt:lpwstr>0x010100624F9E3DF7FBAB4A9A6D824FE11CA10C</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