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4"/>
  </p:notesMasterIdLst>
  <p:sldIdLst>
    <p:sldId id="317" r:id="rId5"/>
    <p:sldId id="360" r:id="rId6"/>
    <p:sldId id="361" r:id="rId7"/>
    <p:sldId id="362" r:id="rId8"/>
    <p:sldId id="363" r:id="rId9"/>
    <p:sldId id="365" r:id="rId10"/>
    <p:sldId id="366" r:id="rId11"/>
    <p:sldId id="367" r:id="rId12"/>
    <p:sldId id="368" r:id="rId13"/>
  </p:sldIdLst>
  <p:sldSz cx="12192000" cy="6858000"/>
  <p:notesSz cx="6858000" cy="9144000"/>
  <p:embeddedFontLst>
    <p:embeddedFont>
      <p:font typeface="Open Sans Condensed" panose="020B0604020202020204" charset="0"/>
      <p:bold r:id="rId15"/>
    </p:embeddedFont>
    <p:embeddedFont>
      <p:font typeface="Open Sans Condensed Light" panose="020B0306030504020204" charset="0"/>
      <p:regular r:id="rId16"/>
      <p:italic r:id="rId17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49" d="100"/>
          <a:sy n="49" d="100"/>
        </p:scale>
        <p:origin x="54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E4FE5-4190-49A3-BF5A-DD8468EA1C5B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24535-609D-4836-A7D5-8F165F06F8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1352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BC94-40F8-4E46-9041-0944D46077F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236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BC94-40F8-4E46-9041-0944D46077F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196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BC94-40F8-4E46-9041-0944D46077F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8016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BC94-40F8-4E46-9041-0944D46077F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928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0BC94-40F8-4E46-9041-0944D46077F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1874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B8509-1E9B-A2E6-82EA-F901658323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3B70D06-BE44-1C01-43E5-4A41EAABA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675AA6-576B-D80C-7429-371AED24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7DEE54-5F3B-40FA-3EDC-7C233C2E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A32500-A9AE-9FBC-91F4-71B3EC051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6157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851D19-1316-7D0A-47B7-5A2E14F48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71F1F9F-2A3F-62D9-59B0-313056DD1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8816E24-CBA6-6DE8-A8DA-FDE9FC226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77E42E-C029-20FA-6192-4CE69D3D0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D6343C-2E57-0E6F-A070-0EFA0880F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9344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0D8507B-0B47-70B0-F52D-8ABED4A04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98A1408-9CC9-DC26-CD9B-41454EAF0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CCC022-CCF1-C98B-E8B8-9F81814F2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6243B3-A359-DEF7-73B1-BA661E698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F6424A7-DD81-BEA5-0FCC-442BA8C90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6027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2B80FA-D6B2-0312-4E7B-9E636BD7D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0537F-6DE0-5699-6E6A-CD940CAAF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81D652-DA84-CD85-8A18-E956B139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2F925E-007E-9E7F-C838-B20A25A7A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98ECEB-D065-002F-A673-41418D8E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757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C179C6-DC57-715F-3D97-B90F580AD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53669BC-9B04-BBF4-0D95-7BBC7C0F5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3B142B-F3DC-7945-2118-0162DD39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4EE4E7-85B7-7D83-69E7-E46169FE3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5DE76A6-4680-3CF3-5BB8-91996241F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7419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8973A1-FBE2-8E8F-ACA4-F128DC5EC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C8ABCB-801C-A0C2-E66F-9ABADCB19A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4B3D8DD-C42A-F378-8D2E-1DD685A03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D22FF11-86FD-40BC-ED8E-080E8A9F2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C8B7CD-4A73-41B5-1863-B144C1085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FB335C9-4FE8-38A8-447F-C00C9CF68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2887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E3798-241C-DF26-8563-1F415AA1F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5BAFD98-BFA9-7D13-7A10-4F6BE2058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C181106-EB68-5B78-A52A-D2756B7AF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5D6E289-3DED-2EED-DF4D-0EEAA4C6E1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40CFAE6-1A15-ACA4-96D1-1E070EF09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CD8F317-496A-30EE-5BC8-03D9375BC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35C0205-4B8D-F50E-6653-9AC43D36A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511E1D3-ED06-1561-253D-8FA70174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2311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95AFC0-0940-155A-07EF-8C3E001C8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FDF2B36-792B-9D98-57DE-D16462D95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590221D-09C5-0DC6-8330-DE6C01A5D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3F7C0F9-995D-FEA3-942F-E77E95714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4689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F49F288-A275-B82A-11FC-029131DEE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E94CC4B-71CB-7425-C43C-E2BB1F864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0372826-3947-355E-9DF4-5D068D0E8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367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EB3E06-DF18-99F3-0C6A-1D32ECC50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E478710-27A6-BAEB-339F-163CA6E1F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5EBD2F-1155-C82C-25C3-80B26644E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2FF237-C122-7B03-135C-5EDF8DB4D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4D151F-22B0-799B-1B91-479327C88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DDFF0B4-B957-9D5E-2653-21B736594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9207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89D517-7ABF-2C20-ABB8-7E959D078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313AF1D-CFCE-1624-743C-4B8A8FEC1B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FBEA1CD-B2B0-5D6C-FFFB-CB93A8BEE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3E45E0D-9E2D-A10A-2A8C-52065DDF4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7C583BA-3337-7D81-5F36-940127F5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FAE7956-615B-F51E-F076-20394197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195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C01FDA6-1777-7C6B-6E3B-033B8C639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7A1C9D5-D466-146F-C579-ACD09FC0C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BF8167-049E-33E2-0871-16A168C7BB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DCD2A4-3101-4722-821A-EEAF50047852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3B3CEB-B58D-F4A3-A560-DBDF9E05C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ED1507-04E2-50F3-4CBA-A3EAE8C8F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816342-9E01-4F22-8210-10355639D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577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tiff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7FE6B0AC-739C-8F44-A28A-ECC6A314A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3" b="1536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143B25CD-FF3A-F24F-B214-6C7534328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6406" y="-997226"/>
            <a:ext cx="18193966" cy="5541916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7CC46D2F-12A0-3E45-BC70-DF7055C699BE}"/>
              </a:ext>
            </a:extLst>
          </p:cNvPr>
          <p:cNvSpPr txBox="1"/>
          <p:nvPr/>
        </p:nvSpPr>
        <p:spPr>
          <a:xfrm>
            <a:off x="664752" y="3621360"/>
            <a:ext cx="6673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Condensed" panose="020B0306030504020204" pitchFamily="34" charset="0"/>
                <a:ea typeface="Open Sans Condensed" panose="020B0306030504020204" pitchFamily="34" charset="0"/>
                <a:cs typeface="Open Sans Condensed" panose="020B0306030504020204" pitchFamily="34" charset="0"/>
              </a:rPr>
              <a:t>DÍZIMO</a:t>
            </a:r>
            <a:endParaRPr kumimoji="0" lang="pt-BR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Condensed" panose="020B0306030504020204" pitchFamily="34" charset="0"/>
              <a:ea typeface="Open Sans Condensed" panose="020B0306030504020204" pitchFamily="34" charset="0"/>
              <a:cs typeface="Open Sans Condensed" panose="020B0306030504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E65B4A4-82C6-6B4C-A1BE-C467A499326F}"/>
              </a:ext>
            </a:extLst>
          </p:cNvPr>
          <p:cNvSpPr txBox="1"/>
          <p:nvPr/>
        </p:nvSpPr>
        <p:spPr>
          <a:xfrm>
            <a:off x="701328" y="4534183"/>
            <a:ext cx="7547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1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Em lealdade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1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ao fornecedor</a:t>
            </a:r>
          </a:p>
        </p:txBody>
      </p:sp>
    </p:spTree>
    <p:extLst>
      <p:ext uri="{BB962C8B-B14F-4D97-AF65-F5344CB8AC3E}">
        <p14:creationId xmlns:p14="http://schemas.microsoft.com/office/powerpoint/2010/main" val="1090678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DD6B602-B889-1F4B-A444-AB02DBF36A60}"/>
              </a:ext>
            </a:extLst>
          </p:cNvPr>
          <p:cNvGrpSpPr/>
          <p:nvPr/>
        </p:nvGrpSpPr>
        <p:grpSpPr>
          <a:xfrm rot="16200000">
            <a:off x="-360947" y="3429000"/>
            <a:ext cx="4331371" cy="1"/>
            <a:chOff x="6304545" y="6140901"/>
            <a:chExt cx="4331371" cy="1"/>
          </a:xfrm>
        </p:grpSpPr>
        <p:cxnSp>
          <p:nvCxnSpPr>
            <p:cNvPr id="4" name="Conector Reto 3">
              <a:extLst>
                <a:ext uri="{FF2B5EF4-FFF2-40B4-BE49-F238E27FC236}">
                  <a16:creationId xmlns:a16="http://schemas.microsoft.com/office/drawing/2014/main" id="{9FFDEDEE-4C61-134B-94FE-D5496DF2416C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7390841" y="5054605"/>
              <a:ext cx="1" cy="2172593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8D157D62-C563-2446-A2B5-F05A49819846}"/>
                </a:ext>
              </a:extLst>
            </p:cNvPr>
            <p:cNvCxnSpPr>
              <a:cxnSpLocks/>
            </p:cNvCxnSpPr>
            <p:nvPr/>
          </p:nvCxnSpPr>
          <p:spPr>
            <a:xfrm>
              <a:off x="8461096" y="6140901"/>
              <a:ext cx="1436883" cy="0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94CED984-1B5E-6A41-8F54-33099751123F}"/>
                </a:ext>
              </a:extLst>
            </p:cNvPr>
            <p:cNvCxnSpPr>
              <a:cxnSpLocks/>
            </p:cNvCxnSpPr>
            <p:nvPr/>
          </p:nvCxnSpPr>
          <p:spPr>
            <a:xfrm>
              <a:off x="9897979" y="6140901"/>
              <a:ext cx="737937" cy="0"/>
            </a:xfrm>
            <a:prstGeom prst="line">
              <a:avLst/>
            </a:prstGeom>
            <a:ln w="57150">
              <a:solidFill>
                <a:srgbClr val="11BE9C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20" name="Imagem 19">
            <a:extLst>
              <a:ext uri="{FF2B5EF4-FFF2-40B4-BE49-F238E27FC236}">
                <a16:creationId xmlns:a16="http://schemas.microsoft.com/office/drawing/2014/main" id="{9A15E1C4-F70D-824F-8EB8-1606A29BF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FC8F482E-99CD-6B4F-AF04-E5FC1CD7DA1A}"/>
              </a:ext>
            </a:extLst>
          </p:cNvPr>
          <p:cNvSpPr txBox="1"/>
          <p:nvPr/>
        </p:nvSpPr>
        <p:spPr>
          <a:xfrm>
            <a:off x="2069436" y="1123739"/>
            <a:ext cx="73648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DÊ TUDO DE</a:t>
            </a:r>
            <a:br>
              <a:rPr lang="pt-BR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pt-BR" sz="80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UMA VEZ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90807CA-B011-A747-8797-CCE0AEE57D31}"/>
              </a:ext>
            </a:extLst>
          </p:cNvPr>
          <p:cNvSpPr txBox="1"/>
          <p:nvPr/>
        </p:nvSpPr>
        <p:spPr>
          <a:xfrm>
            <a:off x="2069437" y="3690473"/>
            <a:ext cx="7547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... e receba tudo de volta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E835594-EF1A-684F-B373-2603FF526CC4}"/>
              </a:ext>
            </a:extLst>
          </p:cNvPr>
          <p:cNvSpPr txBox="1"/>
          <p:nvPr/>
        </p:nvSpPr>
        <p:spPr>
          <a:xfrm>
            <a:off x="2069437" y="4708049"/>
            <a:ext cx="3271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DENNIS R. CARLSON</a:t>
            </a:r>
          </a:p>
        </p:txBody>
      </p:sp>
    </p:spTree>
    <p:extLst>
      <p:ext uri="{BB962C8B-B14F-4D97-AF65-F5344CB8AC3E}">
        <p14:creationId xmlns:p14="http://schemas.microsoft.com/office/powerpoint/2010/main" val="3714518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544012" y="6140901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8461096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11111698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9A15E1C4-F70D-824F-8EB8-1606A29BF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8241927-701B-EF45-9A03-86CEB97DB0BB}"/>
              </a:ext>
            </a:extLst>
          </p:cNvPr>
          <p:cNvSpPr txBox="1"/>
          <p:nvPr/>
        </p:nvSpPr>
        <p:spPr>
          <a:xfrm>
            <a:off x="0" y="162256"/>
            <a:ext cx="7684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DÊ TUDO DE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UMA VEZ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5D36EBA-6E91-7A4B-8F66-A1EDB7859A61}"/>
              </a:ext>
            </a:extLst>
          </p:cNvPr>
          <p:cNvSpPr txBox="1"/>
          <p:nvPr/>
        </p:nvSpPr>
        <p:spPr>
          <a:xfrm>
            <a:off x="1227222" y="828582"/>
            <a:ext cx="567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... e receba tudo de volta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1FA9F45-AA26-8242-A98F-58EDD06231DE}"/>
              </a:ext>
            </a:extLst>
          </p:cNvPr>
          <p:cNvSpPr txBox="1"/>
          <p:nvPr/>
        </p:nvSpPr>
        <p:spPr>
          <a:xfrm>
            <a:off x="95250" y="1421868"/>
            <a:ext cx="120015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Os pais cristãos, adventistas do sétimo dia, buscam transmitir sua fé em Deus e os valores da vida aos filhos. Tudo o que possuímos na terra é temporário e, por fim, irá desaparecer; por outro lado, nossa fé e valores criam caráter sólido em nossos filhos, o qual é eterno. A revista Forbes dá apoio a esse foco paterno de transmissão de “valores e lições de vida” com fatos de uma pesquisa.  “Quando perguntados: ‘O que é mais importante transmitir à próxima geração?’ a resposta nº 1 dada por 74% dos respondentes foi: ‘Valores e lições de vida’” A resposta: “‘bens financeiros ou imóveis’ veio em último lugar. No intervalo, houve: ‘instruções e desejos a serem cumpridos’ e ‘posses pessoais de valor emocional’”.</a:t>
            </a:r>
            <a:b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Chris Heilmann, chefe executivo fiduciário do U.S. Trust, apoia a transmissão de valores como elemento-chave de nosso legado: “Atuei nesse setor por 41 anos, trabalhando com famílias; e, da minha experiência, se pessoas saudáveis são confrontadas com a escolha de poder dar seu dinheiro ou seus valores, mas não ambos, elas desejam dar seus valores”.2 Transmitir nossa fé e nossos valores é o ativo mais importante que podemos deixar para nossos filhos e netos.</a:t>
            </a:r>
          </a:p>
          <a:p>
            <a:b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C152916-8870-DB4A-9B0E-E56814288365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785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3715473" y="6140350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1064871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-11575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A7420B2B-1257-6542-B609-76E932892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D2C3706C-99F7-2A46-9A84-118AE1FEE974}"/>
              </a:ext>
            </a:extLst>
          </p:cNvPr>
          <p:cNvSpPr txBox="1"/>
          <p:nvPr/>
        </p:nvSpPr>
        <p:spPr>
          <a:xfrm>
            <a:off x="4151088" y="1855317"/>
            <a:ext cx="78649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Ellen White, a mensageira de Deus, escreveu estas palavras sobre nosso legado material: “Deveis lembrar-vos sempre de que o atual sistema egoísta de dispor dos bens não é conforme o plano de Deus, mas simplesmente invenção humana. Os cristãos devem ser reformadores […]”. Como podemos compreender corretamente essas palavras?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Ellen White está destacando que a forma normalmente aceita de planejamento não tem origem divina. O que há na forma tradicional que não está alinhada quanto a como o cristão adventista do sétimo dia deveria “dispor dos bens”? Estaria ela sugerindo uma alternativa?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C45A5D8-48A1-CC48-8090-3D1E455C9C40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6E4D90B-4A4C-F64B-AEC6-08ACF36F83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43" r="5028"/>
          <a:stretch/>
        </p:blipFill>
        <p:spPr>
          <a:xfrm>
            <a:off x="-79691" y="1544303"/>
            <a:ext cx="4091733" cy="4049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086CB747-F2D9-C84B-9466-7A81BE2C337D}"/>
              </a:ext>
            </a:extLst>
          </p:cNvPr>
          <p:cNvSpPr txBox="1"/>
          <p:nvPr/>
        </p:nvSpPr>
        <p:spPr>
          <a:xfrm>
            <a:off x="4181926" y="1315015"/>
            <a:ext cx="92977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>
                <a:solidFill>
                  <a:srgbClr val="009E86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Mudança da Tradição para a Forma de Deus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B092731-696C-DC47-8064-2153DB13BB32}"/>
              </a:ext>
            </a:extLst>
          </p:cNvPr>
          <p:cNvSpPr txBox="1"/>
          <p:nvPr/>
        </p:nvSpPr>
        <p:spPr>
          <a:xfrm>
            <a:off x="0" y="162256"/>
            <a:ext cx="7684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DÊ TUDO DE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UMA VEZ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4144238-1DB2-BD46-B787-C8650C2E3E73}"/>
              </a:ext>
            </a:extLst>
          </p:cNvPr>
          <p:cNvSpPr txBox="1"/>
          <p:nvPr/>
        </p:nvSpPr>
        <p:spPr>
          <a:xfrm>
            <a:off x="1227222" y="828582"/>
            <a:ext cx="567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... e receba tudo de volta</a:t>
            </a:r>
          </a:p>
        </p:txBody>
      </p:sp>
    </p:spTree>
    <p:extLst>
      <p:ext uri="{BB962C8B-B14F-4D97-AF65-F5344CB8AC3E}">
        <p14:creationId xmlns:p14="http://schemas.microsoft.com/office/powerpoint/2010/main" val="3718461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544012" y="6140901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8461096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11111698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9A15E1C4-F70D-824F-8EB8-1606A29BF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1FA9F45-AA26-8242-A98F-58EDD06231DE}"/>
              </a:ext>
            </a:extLst>
          </p:cNvPr>
          <p:cNvSpPr txBox="1"/>
          <p:nvPr/>
        </p:nvSpPr>
        <p:spPr>
          <a:xfrm>
            <a:off x="182334" y="1292145"/>
            <a:ext cx="1190625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“Deus deseja que Seus seguidores disponham pessoalmente de seus bens [propriedades], enquanto isto lhes seja possível. Dirá alguém: ‘Temos porventura de renunciar a tudo que consideramos nossa propriedade?’ Pode isto não nos ser exigido ainda, mas devemos estar prontos a fazê-lo por amor de Cristo. Devemos reconhecer que nossas propriedades são totalmente Suas, e usá-las liberalmente quando o progresso da obra o exigir”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Lutei com essas declarações, pensando como compreender o que Deus está tentando transmitir através de Ellen White. Porém, tenho de reconhecer que suas palavras ecoam o que o apóstolo Paulo escreveu: “Quanto a mim, minha vida já foi derramada como oferta para Deus. O tempo de minha morte se aproxima. Lutei o bom combate, terminei a corrida e permaneci fiel” (2Tm 4:6, 7, NVT). Os adventistas do sétimo dia deveriam ser reformadores com respeito às orientações em seus planos de espólio. Recentemente, li um livro escrito por David Green, CEO e fundador da cadeia varejista Hobby Lobby que me elucidou a respeito da implicação e aplicação de fazer as coisas da forma de Deus. O título me chamou a atenção: Dê Tudo de Uma Vez; e Receba Tudo de Volta, foi ainda mais intrigante.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b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C152916-8870-DB4A-9B0E-E56814288365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F9B381C-D30B-BF4F-85EA-99E45B9ABE1D}"/>
              </a:ext>
            </a:extLst>
          </p:cNvPr>
          <p:cNvSpPr txBox="1"/>
          <p:nvPr/>
        </p:nvSpPr>
        <p:spPr>
          <a:xfrm>
            <a:off x="0" y="162256"/>
            <a:ext cx="7684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DÊ TUDO DE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UMA VEZ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00EFF39-F588-8544-A58D-506F837D311A}"/>
              </a:ext>
            </a:extLst>
          </p:cNvPr>
          <p:cNvSpPr txBox="1"/>
          <p:nvPr/>
        </p:nvSpPr>
        <p:spPr>
          <a:xfrm>
            <a:off x="1227222" y="828582"/>
            <a:ext cx="567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... e receba tudo de volta</a:t>
            </a:r>
          </a:p>
        </p:txBody>
      </p:sp>
    </p:spTree>
    <p:extLst>
      <p:ext uri="{BB962C8B-B14F-4D97-AF65-F5344CB8AC3E}">
        <p14:creationId xmlns:p14="http://schemas.microsoft.com/office/powerpoint/2010/main" val="3770752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3715473" y="6140350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1064871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-11575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A7420B2B-1257-6542-B609-76E932892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7C45A5D8-48A1-CC48-8090-3D1E455C9C40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5F9935E-44D1-4A44-8F36-787D1BF0AA28}"/>
              </a:ext>
            </a:extLst>
          </p:cNvPr>
          <p:cNvSpPr txBox="1"/>
          <p:nvPr/>
        </p:nvSpPr>
        <p:spPr>
          <a:xfrm>
            <a:off x="145147" y="1843951"/>
            <a:ext cx="860515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As lojas Hobby Lobby são uma cadeia nacional de artigos de artes e ofício localizada nos Estados Unidos. David e sua esposa, Barbara, iniciaram a empresa em 1970, com um empréstimo de US$ 600. Hoje, há mais de 800 lojas em 47 estados, com mais de 32 mil empregados, e um valor líquido de US$ 7.1 bilhões.</a:t>
            </a:r>
          </a:p>
          <a:p>
            <a:pPr algn="just"/>
            <a:r>
              <a:rPr lang="pt-BR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Hobby Lobby é agora um dos maiores varejistas de artes e ofício de propriedade particular nos Estados Unidos.</a:t>
            </a:r>
          </a:p>
          <a:p>
            <a:pPr algn="just"/>
            <a:r>
              <a:rPr lang="pt-BR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Os membros da família Green são cristãos comprometidos que buscam honrar a Deus em tudo o que fazem em sua vida pessoal e em seus negócios. Sua dedicação a Deus levou-os à Suprema Corte dos EUA em um caso relacionado à sua recusa de distribuir medicação abortiva aos empregados. A família escolheu arriscar perder a empresa a comprometer sua fé e princípios cristãos. Essa decisão foi tomada unanimemente por todos os membros da família: pais, filhos e netos foram incluídos.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27B4A23-3DE8-7C41-913F-DC81A7D0DC96}"/>
              </a:ext>
            </a:extLst>
          </p:cNvPr>
          <p:cNvSpPr txBox="1"/>
          <p:nvPr/>
        </p:nvSpPr>
        <p:spPr>
          <a:xfrm>
            <a:off x="161475" y="1344495"/>
            <a:ext cx="92977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>
                <a:solidFill>
                  <a:srgbClr val="009E86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Um Exemplo Vivo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EE65243-428D-5E4E-8A30-3D58CEE7F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8511" y="1582062"/>
            <a:ext cx="3552048" cy="4218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732FABB3-0FF6-BA44-8E26-1C84D8F86AE7}"/>
              </a:ext>
            </a:extLst>
          </p:cNvPr>
          <p:cNvSpPr txBox="1"/>
          <p:nvPr/>
        </p:nvSpPr>
        <p:spPr>
          <a:xfrm>
            <a:off x="0" y="162256"/>
            <a:ext cx="7684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DÊ TUDO DE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UMA VEZ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35DBECA-6C41-4E4D-8D7B-356E863A4EF4}"/>
              </a:ext>
            </a:extLst>
          </p:cNvPr>
          <p:cNvSpPr txBox="1"/>
          <p:nvPr/>
        </p:nvSpPr>
        <p:spPr>
          <a:xfrm>
            <a:off x="1227222" y="828582"/>
            <a:ext cx="567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... e receba tudo de volta</a:t>
            </a:r>
          </a:p>
        </p:txBody>
      </p:sp>
    </p:spTree>
    <p:extLst>
      <p:ext uri="{BB962C8B-B14F-4D97-AF65-F5344CB8AC3E}">
        <p14:creationId xmlns:p14="http://schemas.microsoft.com/office/powerpoint/2010/main" val="1002570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544012" y="6140901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8461096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11111698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9A15E1C4-F70D-824F-8EB8-1606A29BF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9C152916-8870-DB4A-9B0E-E56814288365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7D3A53E-56D5-0D49-A53A-C00F81C85C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060" t="3492" r="20297"/>
          <a:stretch/>
        </p:blipFill>
        <p:spPr>
          <a:xfrm>
            <a:off x="-87090" y="1514018"/>
            <a:ext cx="4673604" cy="4253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AEAB04D-E753-A348-BBAF-8C697D92C645}"/>
              </a:ext>
            </a:extLst>
          </p:cNvPr>
          <p:cNvSpPr txBox="1"/>
          <p:nvPr/>
        </p:nvSpPr>
        <p:spPr>
          <a:xfrm>
            <a:off x="4834781" y="1891001"/>
            <a:ext cx="71667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 família foi bem sucedida na implementação das instruções bíblicas: “O homem bom deixa sua herança para os filhos de seus filhos, mas toda a riqueza dos ímpios é acumulada para ser distribuída aos justos” (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Pv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13:22, KJA). David e Barbara Green receberam sua fé e valores dos pais. Eles tiveram sucesso ao transmiti-los aos filhos que, por sua vez, os transmitiram à próxima geração. David Green chama a essas várias gerações de G-1, G-2 e G-3 e agora está nascendo a geração G-4.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1C544D6-2A8A-BC44-B2D0-BD330910AB57}"/>
              </a:ext>
            </a:extLst>
          </p:cNvPr>
          <p:cNvSpPr txBox="1"/>
          <p:nvPr/>
        </p:nvSpPr>
        <p:spPr>
          <a:xfrm>
            <a:off x="0" y="162256"/>
            <a:ext cx="7684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DÊ TUDO DE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UMA VEZ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704D5A6-A692-9F4E-B31F-BB3D0DB0C2B5}"/>
              </a:ext>
            </a:extLst>
          </p:cNvPr>
          <p:cNvSpPr txBox="1"/>
          <p:nvPr/>
        </p:nvSpPr>
        <p:spPr>
          <a:xfrm>
            <a:off x="1227222" y="828582"/>
            <a:ext cx="567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... e receba tudo de volta</a:t>
            </a:r>
          </a:p>
        </p:txBody>
      </p:sp>
    </p:spTree>
    <p:extLst>
      <p:ext uri="{BB962C8B-B14F-4D97-AF65-F5344CB8AC3E}">
        <p14:creationId xmlns:p14="http://schemas.microsoft.com/office/powerpoint/2010/main" val="3355751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3715473" y="6140350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1064871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-11575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A7420B2B-1257-6542-B609-76E932892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7C45A5D8-48A1-CC48-8090-3D1E455C9C40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5F9935E-44D1-4A44-8F36-787D1BF0AA28}"/>
              </a:ext>
            </a:extLst>
          </p:cNvPr>
          <p:cNvSpPr txBox="1"/>
          <p:nvPr/>
        </p:nvSpPr>
        <p:spPr>
          <a:xfrm>
            <a:off x="250725" y="1411016"/>
            <a:ext cx="116475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No início de sua vida, os 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Greens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criaram um plano de espólio convencional, preparado por um advogado, de acordo com as tradições legais normais. Depois de um tempo, David Green se sentiu mal com a forma como esse plano funcionaria. Ele e a Barbara (G-1) apresentaram essa questão em oração, buscando a sabedoria de Deus quanto a como deveriam criar um plano que desse toda a glória e honra a Deus. Então, quando os filhos (G-2) cresceram e começaram a assumir posições-chave nos negócios, eles reuniram a família (formado por G-1, G-2 e G-3) para discutir seu plano de espólio. O resultado foi que a família, conjunta e unanimemente, decidiu fazer exatamente o que o título do livro diz: distribuir tudo do empreendimento. Eles criaram um fundo caritativo que, legalmente, seria o dono de todos os ativos.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Todos os membros da família podem trabalhar nessa empresa se estiverem dispostos a serem mordomos fiéis e a trabalharem arduamente para contribuir para seu sucesso. Até mesmo David Green que iniciou a empresa e</a:t>
            </a: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agora somente recebe salário visto que não mais é dono dela. Os membros da família controlam o fundo caritativo.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B1F9BAE-D13B-4B45-A56C-8A1C104DD2C1}"/>
              </a:ext>
            </a:extLst>
          </p:cNvPr>
          <p:cNvSpPr txBox="1"/>
          <p:nvPr/>
        </p:nvSpPr>
        <p:spPr>
          <a:xfrm>
            <a:off x="0" y="162256"/>
            <a:ext cx="7684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DÊ TUDO DE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UMA VEZ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C0FDA03-9272-AA44-A2CC-A72B460A5993}"/>
              </a:ext>
            </a:extLst>
          </p:cNvPr>
          <p:cNvSpPr txBox="1"/>
          <p:nvPr/>
        </p:nvSpPr>
        <p:spPr>
          <a:xfrm>
            <a:off x="1227222" y="828582"/>
            <a:ext cx="567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... e receba tudo de volta</a:t>
            </a:r>
          </a:p>
        </p:txBody>
      </p:sp>
    </p:spTree>
    <p:extLst>
      <p:ext uri="{BB962C8B-B14F-4D97-AF65-F5344CB8AC3E}">
        <p14:creationId xmlns:p14="http://schemas.microsoft.com/office/powerpoint/2010/main" val="2393630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C98B8-198E-A34E-95E7-3FD1A1E7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BE3C14-B8DD-324B-A1E4-264751F27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19"/>
          <a:stretch/>
        </p:blipFill>
        <p:spPr>
          <a:xfrm>
            <a:off x="0" y="-27779"/>
            <a:ext cx="12192000" cy="6885779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FFDEDEE-4C61-134B-94FE-D5496DF2416C}"/>
              </a:ext>
            </a:extLst>
          </p:cNvPr>
          <p:cNvCxnSpPr>
            <a:cxnSpLocks/>
          </p:cNvCxnSpPr>
          <p:nvPr/>
        </p:nvCxnSpPr>
        <p:spPr>
          <a:xfrm>
            <a:off x="544012" y="6140901"/>
            <a:ext cx="7917084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D157D62-C563-2446-A2B5-F05A49819846}"/>
              </a:ext>
            </a:extLst>
          </p:cNvPr>
          <p:cNvCxnSpPr>
            <a:cxnSpLocks/>
          </p:cNvCxnSpPr>
          <p:nvPr/>
        </p:nvCxnSpPr>
        <p:spPr>
          <a:xfrm>
            <a:off x="8461096" y="6140901"/>
            <a:ext cx="265060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4CED984-1B5E-6A41-8F54-33099751123F}"/>
              </a:ext>
            </a:extLst>
          </p:cNvPr>
          <p:cNvCxnSpPr>
            <a:cxnSpLocks/>
          </p:cNvCxnSpPr>
          <p:nvPr/>
        </p:nvCxnSpPr>
        <p:spPr>
          <a:xfrm>
            <a:off x="11111698" y="6140901"/>
            <a:ext cx="1076446" cy="0"/>
          </a:xfrm>
          <a:prstGeom prst="line">
            <a:avLst/>
          </a:prstGeom>
          <a:ln w="57150">
            <a:solidFill>
              <a:srgbClr val="11BE9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9A15E1C4-F70D-824F-8EB8-1606A29BF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5134" y="6237512"/>
            <a:ext cx="556367" cy="55636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1FA9F45-AA26-8242-A98F-58EDD06231DE}"/>
              </a:ext>
            </a:extLst>
          </p:cNvPr>
          <p:cNvSpPr txBox="1"/>
          <p:nvPr/>
        </p:nvSpPr>
        <p:spPr>
          <a:xfrm>
            <a:off x="235977" y="1485603"/>
            <a:ext cx="1153193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No futuro, se parecer melhor que a empresa seja vendida, a família não receberá nada, pois todos os rendimentos serão usados para apoiar vários ministérios caritativos que têm por missão focar na Escritura e apresentar Jesus Cristo. Essa é uma aplicação inspiradora do compromisso total dos crentes: “Os servos de Deus têm de usar todos os recursos para aumentar o Seu reino” Então, você pode dizer que eles deram tudo... e têm recebido de volta com abundância. Isso explica sua vida excepcionalmente generosa. A Hobby Lobby dá 50% de seus lucros, a cada ano, para um lista de entidades caritativas cristãs.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O interessante é que essa ideia surgiu com os filhos de David e Barbara (G-2) que desafiaram os pais a darem a Deus. Eles foram os principais doadores por trás da criação do Museu da Bíblia, em Washington, D.C.8 Deus irá guiá-lo assim como guiou a família Green, se você diligentemente buscar Sua sabedoria quanto aos planos que</a:t>
            </a: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você faz para sua família.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B809021-51DB-514D-B732-AEEA74ADB667}"/>
              </a:ext>
            </a:extLst>
          </p:cNvPr>
          <p:cNvSpPr/>
          <p:nvPr/>
        </p:nvSpPr>
        <p:spPr>
          <a:xfrm>
            <a:off x="0" y="1007143"/>
            <a:ext cx="1071562" cy="200025"/>
          </a:xfrm>
          <a:prstGeom prst="rect">
            <a:avLst/>
          </a:prstGeom>
          <a:solidFill>
            <a:srgbClr val="C58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CA8FA6A-0819-AE46-883D-54ECA46B8834}"/>
              </a:ext>
            </a:extLst>
          </p:cNvPr>
          <p:cNvSpPr txBox="1"/>
          <p:nvPr/>
        </p:nvSpPr>
        <p:spPr>
          <a:xfrm>
            <a:off x="0" y="162256"/>
            <a:ext cx="7684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DÊ TUDO DE </a:t>
            </a:r>
            <a:r>
              <a:rPr lang="pt-BR" sz="4800" b="1" dirty="0">
                <a:solidFill>
                  <a:schemeClr val="accent1">
                    <a:lumMod val="7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UMA VEZ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714E1BF-EF85-7045-BB99-A7A60DA9BEDD}"/>
              </a:ext>
            </a:extLst>
          </p:cNvPr>
          <p:cNvSpPr txBox="1"/>
          <p:nvPr/>
        </p:nvSpPr>
        <p:spPr>
          <a:xfrm>
            <a:off x="1227222" y="828582"/>
            <a:ext cx="567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... e receba tudo de volta</a:t>
            </a:r>
          </a:p>
        </p:txBody>
      </p:sp>
    </p:spTree>
    <p:extLst>
      <p:ext uri="{BB962C8B-B14F-4D97-AF65-F5344CB8AC3E}">
        <p14:creationId xmlns:p14="http://schemas.microsoft.com/office/powerpoint/2010/main" val="369522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SharedWithUsers xmlns="cc85661e-698c-471d-81cd-239229bffddc">
      <UserInfo>
        <DisplayName/>
        <AccountId xsi:nil="true"/>
        <AccountType/>
      </UserInfo>
    </SharedWithUsers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6A7E5F-707D-4987-AA97-8C8F6D8FE1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A85AC9-D17E-4C92-B49E-A0002ECDD130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3.xml><?xml version="1.0" encoding="utf-8"?>
<ds:datastoreItem xmlns:ds="http://schemas.openxmlformats.org/officeDocument/2006/customXml" ds:itemID="{69F8E4C2-F225-426E-B177-9CBAEB05DE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1371</Words>
  <Application>Microsoft Office PowerPoint</Application>
  <PresentationFormat>Widescreen</PresentationFormat>
  <Paragraphs>50</Paragraphs>
  <Slides>9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0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EA - Josiane De Almeida Gonçales</dc:creator>
  <cp:lastModifiedBy>DSA - Daiana Belén Escobar</cp:lastModifiedBy>
  <cp:revision>5</cp:revision>
  <dcterms:created xsi:type="dcterms:W3CDTF">2025-01-17T18:28:53Z</dcterms:created>
  <dcterms:modified xsi:type="dcterms:W3CDTF">2025-08-01T13:58:21Z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1384600.00000000</vt:lpwstr>
  </property>
  <property fmtid="{D5CDD505-2E9C-101B-9397-08002B2CF9AE}" pid="3" name="ContentTypeId">
    <vt:lpwstr>0x010100624F9E3DF7FBAB4A9A6D824FE11CA10C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MediaServiceImageTags">
    <vt:lpwstr/>
  </property>
</Properties>
</file>