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317" r:id="rId5"/>
    <p:sldId id="347" r:id="rId6"/>
    <p:sldId id="348" r:id="rId7"/>
    <p:sldId id="349" r:id="rId8"/>
    <p:sldId id="350" r:id="rId9"/>
    <p:sldId id="351" r:id="rId10"/>
    <p:sldId id="352" r:id="rId11"/>
    <p:sldId id="354" r:id="rId12"/>
    <p:sldId id="355" r:id="rId13"/>
    <p:sldId id="356" r:id="rId14"/>
    <p:sldId id="357" r:id="rId15"/>
    <p:sldId id="265" r:id="rId16"/>
    <p:sldId id="358" r:id="rId17"/>
    <p:sldId id="359" r:id="rId18"/>
  </p:sldIdLst>
  <p:sldSz cx="12192000" cy="6858000"/>
  <p:notesSz cx="6858000" cy="9144000"/>
  <p:embeddedFontLst>
    <p:embeddedFont>
      <p:font typeface="Open Sans Condensed" panose="020B0604020202020204" charset="0"/>
      <p:bold r:id="rId20"/>
    </p:embeddedFont>
    <p:embeddedFont>
      <p:font typeface="Open Sans Condensed Light" panose="020B0306030504020204" charset="0"/>
      <p:regular r:id="rId21"/>
      <p:italic r:id="rId2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E4FE5-4190-49A3-BF5A-DD8468EA1C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24535-609D-4836-A7D5-8F165F06F8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35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02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44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756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862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543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882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95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B8509-1E9B-A2E6-82EA-F90165832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B70D06-BE44-1C01-43E5-4A41EAABA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675AA6-576B-D80C-7429-371AED2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7DEE54-5F3B-40FA-3EDC-7C233C2E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32500-A9AE-9FBC-91F4-71B3EC05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15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51D19-1316-7D0A-47B7-5A2E14F4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1F1F9F-2A3F-62D9-59B0-313056DD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816E24-CBA6-6DE8-A8DA-FDE9FC22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7E42E-C029-20FA-6192-4CE69D3D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6343C-2E57-0E6F-A070-0EFA0880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34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0D8507B-0B47-70B0-F52D-8ABED4A04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8A1408-9CC9-DC26-CD9B-41454EAF0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CCC022-CCF1-C98B-E8B8-9F81814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6243B3-A359-DEF7-73B1-BA661E69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6424A7-DD81-BEA5-0FCC-442BA8C9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02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B80FA-D6B2-0312-4E7B-9E636BD7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0537F-6DE0-5699-6E6A-CD940CAAF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81D652-DA84-CD85-8A18-E956B139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2F925E-007E-9E7F-C838-B20A25A7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98ECEB-D065-002F-A673-41418D8E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57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179C6-DC57-715F-3D97-B90F580A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3669BC-9B04-BBF4-0D95-7BBC7C0F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3B142B-F3DC-7945-2118-0162DD39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4EE4E7-85B7-7D83-69E7-E46169FE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DE76A6-4680-3CF3-5BB8-91996241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41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973A1-FBE2-8E8F-ACA4-F128DC5E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C8ABCB-801C-A0C2-E66F-9ABADCB19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B3D8DD-C42A-F378-8D2E-1DD685A0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22FF11-86FD-40BC-ED8E-080E8A9F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C8B7CD-4A73-41B5-1863-B144C108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B335C9-4FE8-38A8-447F-C00C9CF6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88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E3798-241C-DF26-8563-1F415AA1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BAFD98-BFA9-7D13-7A10-4F6BE205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81106-EB68-5B78-A52A-D2756B7AF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D6E289-3DED-2EED-DF4D-0EEAA4C6E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0CFAE6-1A15-ACA4-96D1-1E070EF09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CD8F317-496A-30EE-5BC8-03D9375B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5C0205-4B8D-F50E-6653-9AC43D36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511E1D3-ED06-1561-253D-8FA70174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31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5AFC0-0940-155A-07EF-8C3E001C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DF2B36-792B-9D98-57DE-D16462D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90221D-09C5-0DC6-8330-DE6C01A5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F7C0F9-995D-FEA3-942F-E77E9571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68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F49F288-A275-B82A-11FC-029131DE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94CC4B-71CB-7425-C43C-E2BB1F86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372826-3947-355E-9DF4-5D068D0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67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B3E06-DF18-99F3-0C6A-1D32ECC5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478710-27A6-BAEB-339F-163CA6E1F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5EBD2F-1155-C82C-25C3-80B26644E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2FF237-C122-7B03-135C-5EDF8DB4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4D151F-22B0-799B-1B91-479327C8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DFF0B4-B957-9D5E-2653-21B73659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0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9D517-7ABF-2C20-ABB8-7E959D07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313AF1D-CFCE-1624-743C-4B8A8FEC1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BEA1CD-B2B0-5D6C-FFFB-CB93A8BEE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E45E0D-9E2D-A10A-2A8C-52065DDF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C583BA-3337-7D81-5F36-940127F5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AE7956-615B-F51E-F076-20394197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9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C01FDA6-1777-7C6B-6E3B-033B8C63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A1C9D5-D466-146F-C579-ACD09FC0C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BF8167-049E-33E2-0871-16A168C7B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B3CEB-B58D-F4A3-A560-DBDF9E05C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ED1507-04E2-50F3-4CBA-A3EAE8C8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77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FE6B0AC-739C-8F44-A28A-ECC6A314A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" b="153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43B25CD-FF3A-F24F-B214-6C7534328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6406" y="-997226"/>
            <a:ext cx="18193966" cy="554191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C46D2F-12A0-3E45-BC70-DF7055C699BE}"/>
              </a:ext>
            </a:extLst>
          </p:cNvPr>
          <p:cNvSpPr txBox="1"/>
          <p:nvPr/>
        </p:nvSpPr>
        <p:spPr>
          <a:xfrm>
            <a:off x="664752" y="3621360"/>
            <a:ext cx="6673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Condensed" panose="020B0306030504020204" pitchFamily="34" charset="0"/>
                <a:ea typeface="Open Sans Condensed" panose="020B0306030504020204" pitchFamily="34" charset="0"/>
                <a:cs typeface="Open Sans Condensed" panose="020B0306030504020204" pitchFamily="34" charset="0"/>
              </a:rPr>
              <a:t>DÍZIMO</a:t>
            </a:r>
            <a:endParaRPr kumimoji="0" lang="pt-BR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Condensed" panose="020B0306030504020204" pitchFamily="34" charset="0"/>
              <a:ea typeface="Open Sans Condensed" panose="020B0306030504020204" pitchFamily="34" charset="0"/>
              <a:cs typeface="Open Sans Condensed" panose="020B0306030504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E65B4A4-82C6-6B4C-A1BE-C467A499326F}"/>
              </a:ext>
            </a:extLst>
          </p:cNvPr>
          <p:cNvSpPr txBox="1"/>
          <p:nvPr/>
        </p:nvSpPr>
        <p:spPr>
          <a:xfrm>
            <a:off x="701328" y="4534183"/>
            <a:ext cx="754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Em lealdade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ao fornecedor</a:t>
            </a:r>
          </a:p>
        </p:txBody>
      </p:sp>
    </p:spTree>
    <p:extLst>
      <p:ext uri="{BB962C8B-B14F-4D97-AF65-F5344CB8AC3E}">
        <p14:creationId xmlns:p14="http://schemas.microsoft.com/office/powerpoint/2010/main" val="109067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900BA3-08F0-C541-883B-A1CD550DEC45}"/>
              </a:ext>
            </a:extLst>
          </p:cNvPr>
          <p:cNvSpPr txBox="1"/>
          <p:nvPr/>
        </p:nvSpPr>
        <p:spPr>
          <a:xfrm>
            <a:off x="132443" y="1744381"/>
            <a:ext cx="67037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Os dias do profeta Malaquias eram tempos de apostasia e o livro de Malaquias é um apelo de Deus a Seu povo. Um trecho do primeiro capítulo descreve a nação rebelde: “O filho honra seu pai, e o servo, o seu  senhor. Se eu sou pai, onde está a honra que me é devida? Se eu sou senhor, onde está o temor que me devem?” (Ml 1:6). A questão principal era o deixar de reconhecer a Deus como Mestre e Senhor. Deus está pedindo sinais do verdadeiro reavivamento. 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2298D8D-2014-3B4C-BA43-801958910535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670D193-3F25-CD44-BA36-FF30ACB4FBEF}"/>
              </a:ext>
            </a:extLst>
          </p:cNvPr>
          <p:cNvSpPr txBox="1"/>
          <p:nvPr/>
        </p:nvSpPr>
        <p:spPr>
          <a:xfrm>
            <a:off x="0" y="162256"/>
            <a:ext cx="905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2DE1256-218C-8741-807D-5273F4BA55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39" t="8200" r="-1356"/>
          <a:stretch/>
        </p:blipFill>
        <p:spPr>
          <a:xfrm>
            <a:off x="7265824" y="1090414"/>
            <a:ext cx="5245489" cy="4738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501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149345" y="1475008"/>
            <a:ext cx="118521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capítulo 3 de Malaquias apresenta o apelo de Deus a Seu povo. É um chamado para que voltem para Ele: “‘Desde a época de vossos antepassados vos desviastes das minhas leis e não as obedecestes. Agora, pois, voltai para mim, e Eu me tornarei para vós outros!’ Afirma o SENHOR dos Exércitos. ‘Todavia, me indagais: ‘Mas, de que devemos nos arrepender?’” (Ml 3:7, KJA). Depois de ouvir a Deus, o povo fez uma pergunta pertinente: “Como podemos mostrar que voltamos para Deus?” Antes de prover a resposta, Ele lembra ao povo de como eles se afastaram Dele: “‘Pode um ser humano roubar algo de Deus? No entanto estais me roubando! E ainda ousam questionar: ‘Como é que te roubamos?’ Ora, nos dízimos e nas ofertas! Estais debaixo de grande maldição, porquanto me roubais; a nação toda está me roubando” (Ml 3:8, 9). Eles estavam roubando a Deus da honra que Lhe era devida.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Ele finda o diálogo com um apelo: “‘Trazei, portanto, todos os dízimos ao depósito do Templo, a fim de haja alimento em minha Casa, e provai-me nisto’, assegura o SENHOR dos Exércitos, ‘e comprovai com vossos próprios olhos se não abrirei as comportas do céu, e se não derramarei sobre vós tantas bênçãos, que nem conseguireis guardá-las todas’” (Ml 10).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F216EB-E4AC-FF4F-89D0-08024BFA344C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</p:spTree>
    <p:extLst>
      <p:ext uri="{BB962C8B-B14F-4D97-AF65-F5344CB8AC3E}">
        <p14:creationId xmlns:p14="http://schemas.microsoft.com/office/powerpoint/2010/main" val="92572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C3706C-99F7-2A46-9A84-118AE1FEE974}"/>
              </a:ext>
            </a:extLst>
          </p:cNvPr>
          <p:cNvSpPr txBox="1"/>
          <p:nvPr/>
        </p:nvSpPr>
        <p:spPr>
          <a:xfrm>
            <a:off x="4136574" y="1289264"/>
            <a:ext cx="78649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Ellen White, a mensageira do Senhor, também associa o senhorio com o dízimo e ofertas: “Pede que O reconheçamos como o Doador de todas as coisas; e, por essa razão, diz: De todas as vossas posses reserva a décima parte para Mim, além das dádivas e ofertas, que devem ser trazidas à casa do Meu tesouro” (Conselhos Sobre Mordomia, p. 39).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Ela também escreve: “Os dízimos e ofertas trazidos a Deus são um reconhecimento do direito que Deus tem sobre nós pela criação, bem como o reconhecimento desse mesmo direito que a Ele assiste pela nossa redenção. Pelo fato de que tudo que temos e somos provêm de Cristo, tais ofertas devem reverter de nós para Ele. Devem lembrar-nos sempre o direito que a Deus confere a nossa redenção, o maior de todos os direitos, e que inclui todos os demais” (Testemunhos para a Igreja, v. 6, p. 479).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C45A5D8-48A1-CC48-8090-3D1E455C9C40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2552E63-8C74-284F-B30F-DB77CABF2E5F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FDC3354-332C-EF41-BD70-F9DFAD505B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90" r="25275"/>
          <a:stretch/>
        </p:blipFill>
        <p:spPr>
          <a:xfrm>
            <a:off x="-80210" y="1433382"/>
            <a:ext cx="3893918" cy="4261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3068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149345" y="1753720"/>
            <a:ext cx="11852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sinal do senhorio pertinente aos recursos materiais tem três componentes distintos: dízimo, donativos e ofertas. O dízimo diz respeito a 10% de nossa renda. Os donativos são doações especiais. As ofertas são dadas de forma sistemática e proporcional, como uma porcentagem, de acordo com as bênçãos recebidas. A oferta foi estabelecida por Deus a fim de que O honrássemos como Senhor.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Quando guardamos o sábado, lembramo-nos e reconhecemos de que não apenas o sétimo dia pertence a Deus, mas também todos os dias da semana e todos os dias de minha vida. Ele é o Senhor. Quando devolvemos o dízimo e trazemos nossas doações e ofertas, somos lembrados e reconhecemos que não apenas uma parte de nossa renda pertence a Ele, mas todos os nossos pertences e o mundo material. Ele é o Senhor.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F216EB-E4AC-FF4F-89D0-08024BFA344C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</p:spTree>
    <p:extLst>
      <p:ext uri="{BB962C8B-B14F-4D97-AF65-F5344CB8AC3E}">
        <p14:creationId xmlns:p14="http://schemas.microsoft.com/office/powerpoint/2010/main" val="448151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03E29D4E-13B0-5F48-9EAE-3EE0FBC8F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900BA3-08F0-C541-883B-A1CD550DEC45}"/>
              </a:ext>
            </a:extLst>
          </p:cNvPr>
          <p:cNvSpPr txBox="1"/>
          <p:nvPr/>
        </p:nvSpPr>
        <p:spPr>
          <a:xfrm>
            <a:off x="132443" y="1744381"/>
            <a:ext cx="69360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João Batista, o pregador do reavivamento espiritual, veio antes do início do ministério de Jesus. Hoje, estamos muito perto de Sua segunda vinda. Um reavivamento espiritual é necessário para Seus filhos. Não permitamos que nada seja senhor de nossa vida em lugar do verdadeiro Senhor. Antes, use tudo para reconhecer Seu senhorio. Já não é tempo de devolvermos nosso dízimo fielmente e de darmos ofertas na proporção das bênçãos recebidas?</a:t>
            </a:r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670D193-3F25-CD44-BA36-FF30ACB4FBEF}"/>
              </a:ext>
            </a:extLst>
          </p:cNvPr>
          <p:cNvSpPr txBox="1"/>
          <p:nvPr/>
        </p:nvSpPr>
        <p:spPr>
          <a:xfrm>
            <a:off x="0" y="162256"/>
            <a:ext cx="905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2298D8D-2014-3B4C-BA43-801958910535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21C4DA-0C77-5447-9D98-04B7616D8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05" t="17602" r="7005"/>
          <a:stretch/>
        </p:blipFill>
        <p:spPr>
          <a:xfrm>
            <a:off x="7663548" y="1206352"/>
            <a:ext cx="4833251" cy="4379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4769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DD6B602-B889-1F4B-A444-AB02DBF36A60}"/>
              </a:ext>
            </a:extLst>
          </p:cNvPr>
          <p:cNvGrpSpPr/>
          <p:nvPr/>
        </p:nvGrpSpPr>
        <p:grpSpPr>
          <a:xfrm rot="16200000">
            <a:off x="-74193" y="3142246"/>
            <a:ext cx="3757864" cy="1"/>
            <a:chOff x="6878052" y="6140901"/>
            <a:chExt cx="3757864" cy="1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9FFDEDEE-4C61-134B-94FE-D5496DF2416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677594" y="5341359"/>
              <a:ext cx="1" cy="1599086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8D157D62-C563-2446-A2B5-F05A49819846}"/>
                </a:ext>
              </a:extLst>
            </p:cNvPr>
            <p:cNvCxnSpPr>
              <a:cxnSpLocks/>
            </p:cNvCxnSpPr>
            <p:nvPr/>
          </p:nvCxnSpPr>
          <p:spPr>
            <a:xfrm>
              <a:off x="8461096" y="6140901"/>
              <a:ext cx="1436883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94CED984-1B5E-6A41-8F54-33099751123F}"/>
                </a:ext>
              </a:extLst>
            </p:cNvPr>
            <p:cNvCxnSpPr>
              <a:cxnSpLocks/>
            </p:cNvCxnSpPr>
            <p:nvPr/>
          </p:nvCxnSpPr>
          <p:spPr>
            <a:xfrm>
              <a:off x="9897979" y="6140901"/>
              <a:ext cx="737937" cy="0"/>
            </a:xfrm>
            <a:prstGeom prst="line">
              <a:avLst/>
            </a:prstGeom>
            <a:ln w="57150">
              <a:solidFill>
                <a:srgbClr val="11BE9C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8F482E-99CD-6B4F-AF04-E5FC1CD7DA1A}"/>
              </a:ext>
            </a:extLst>
          </p:cNvPr>
          <p:cNvSpPr txBox="1"/>
          <p:nvPr/>
        </p:nvSpPr>
        <p:spPr>
          <a:xfrm>
            <a:off x="2085477" y="1632283"/>
            <a:ext cx="96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</a:t>
            </a:r>
          </a:p>
          <a:p>
            <a:r>
              <a:rPr lang="pt-BR" sz="80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F4BAECB-A811-4E4B-A504-E43221C1FD83}"/>
              </a:ext>
            </a:extLst>
          </p:cNvPr>
          <p:cNvSpPr txBox="1"/>
          <p:nvPr/>
        </p:nvSpPr>
        <p:spPr>
          <a:xfrm>
            <a:off x="2085478" y="4221636"/>
            <a:ext cx="256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ANIEL BARBE</a:t>
            </a:r>
          </a:p>
        </p:txBody>
      </p:sp>
    </p:spTree>
    <p:extLst>
      <p:ext uri="{BB962C8B-B14F-4D97-AF65-F5344CB8AC3E}">
        <p14:creationId xmlns:p14="http://schemas.microsoft.com/office/powerpoint/2010/main" val="2904475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4803315" y="1933324"/>
            <a:ext cx="70726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João Batista foi um pregador do reavivamento espiritual. Lemos em Lucas 3:3 (NVI): “Ele percorreu toda a região próxima ao Jordão, pregando um batismo de arrependimento para o perdão dos pecados”. Certo dia, algumas pessoas, tocadas pelo que ouviram, vieram a ele para ser batizadas. Ele as recebeu com estas palavras: “Raça de víboras! Quem lhes deu a ideia de fugir da ira que se aproxima? Deem frutos que mostrem o arrependimento”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Lc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3:7, 8, NVI). Seus ouvintes foram desafiados a mostrarem sinais de arrependimento.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F216EB-E4AC-FF4F-89D0-08024BFA344C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957FAC-C3A7-274E-836D-554BBA504B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10" r="35833"/>
          <a:stretch/>
        </p:blipFill>
        <p:spPr>
          <a:xfrm>
            <a:off x="-144229" y="1369646"/>
            <a:ext cx="4803315" cy="4543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10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853D45-A3E9-E84E-9039-08F3003B0D75}"/>
              </a:ext>
            </a:extLst>
          </p:cNvPr>
          <p:cNvSpPr txBox="1"/>
          <p:nvPr/>
        </p:nvSpPr>
        <p:spPr>
          <a:xfrm>
            <a:off x="857380" y="1250032"/>
            <a:ext cx="1108696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Lucas 3:10-14 dá uma ideia a respeito do que João Batista queria dizer por sinais de arrependimento: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 multidão foi exortada a repartir suas vestes e alimentos com os necessitados.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Os cobradores de impostos foram exortados a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nãocobrarem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além do que fora estipulado.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Os soldados foram exortados a não praticarem a extorsão, a não acusarem falsamente e a estarem satisfeitos com o que tinham.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Essa não é uma lista exaustiva dos sinais do reavivamento espiritual, mas é interessante notar que todos os exemplos dados por Lucas dizem respeito aos recursos. No próximo texto, veremos que o reavivamento espiritual está associado ao reconhecimento do senhorio de Deus e ele se manifesta na administração de nossos recursos materiais.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1E25EB6-9AE6-7E46-98C0-B82A0FA6AFAF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B5B8FD-6666-9F4C-81FB-2C6870BDDD7B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93A01D9-5518-B74F-86D1-0362F6669B01}"/>
              </a:ext>
            </a:extLst>
          </p:cNvPr>
          <p:cNvGrpSpPr/>
          <p:nvPr/>
        </p:nvGrpSpPr>
        <p:grpSpPr>
          <a:xfrm>
            <a:off x="381198" y="1976622"/>
            <a:ext cx="555848" cy="461665"/>
            <a:chOff x="7671520" y="1534076"/>
            <a:chExt cx="555848" cy="46166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EEF71C2-6CDF-CA46-B996-4667A6398025}"/>
                </a:ext>
              </a:extLst>
            </p:cNvPr>
            <p:cNvSpPr/>
            <p:nvPr/>
          </p:nvSpPr>
          <p:spPr>
            <a:xfrm>
              <a:off x="7671520" y="1562105"/>
              <a:ext cx="402358" cy="402358"/>
            </a:xfrm>
            <a:prstGeom prst="ellipse">
              <a:avLst/>
            </a:prstGeom>
            <a:solidFill>
              <a:srgbClr val="009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909EAE9-AD15-1D48-8EE7-F59CEE3B8CEE}"/>
                </a:ext>
              </a:extLst>
            </p:cNvPr>
            <p:cNvSpPr txBox="1"/>
            <p:nvPr/>
          </p:nvSpPr>
          <p:spPr>
            <a:xfrm>
              <a:off x="7713435" y="1534076"/>
              <a:ext cx="513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1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AB5F8D9-6F5D-C84E-91F2-EF0B93822F5E}"/>
              </a:ext>
            </a:extLst>
          </p:cNvPr>
          <p:cNvGrpSpPr/>
          <p:nvPr/>
        </p:nvGrpSpPr>
        <p:grpSpPr>
          <a:xfrm>
            <a:off x="381199" y="2709098"/>
            <a:ext cx="555848" cy="461665"/>
            <a:chOff x="7671520" y="1534076"/>
            <a:chExt cx="555848" cy="46166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AF4650F-3506-8D43-9D23-2991972693E7}"/>
                </a:ext>
              </a:extLst>
            </p:cNvPr>
            <p:cNvSpPr/>
            <p:nvPr/>
          </p:nvSpPr>
          <p:spPr>
            <a:xfrm>
              <a:off x="7671520" y="1562105"/>
              <a:ext cx="402358" cy="402358"/>
            </a:xfrm>
            <a:prstGeom prst="ellipse">
              <a:avLst/>
            </a:prstGeom>
            <a:solidFill>
              <a:srgbClr val="009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0652ADC-5C33-2741-9E07-D79572BD2436}"/>
                </a:ext>
              </a:extLst>
            </p:cNvPr>
            <p:cNvSpPr txBox="1"/>
            <p:nvPr/>
          </p:nvSpPr>
          <p:spPr>
            <a:xfrm>
              <a:off x="7713435" y="1534076"/>
              <a:ext cx="513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2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2E865A2-EB42-0448-A618-4A51A815B06C}"/>
              </a:ext>
            </a:extLst>
          </p:cNvPr>
          <p:cNvGrpSpPr/>
          <p:nvPr/>
        </p:nvGrpSpPr>
        <p:grpSpPr>
          <a:xfrm>
            <a:off x="388457" y="3442066"/>
            <a:ext cx="555848" cy="461665"/>
            <a:chOff x="7671520" y="1534076"/>
            <a:chExt cx="555848" cy="46166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BBC3CD-CB7E-3A4B-A00C-D324CA017A45}"/>
                </a:ext>
              </a:extLst>
            </p:cNvPr>
            <p:cNvSpPr/>
            <p:nvPr/>
          </p:nvSpPr>
          <p:spPr>
            <a:xfrm>
              <a:off x="7671520" y="1562105"/>
              <a:ext cx="402358" cy="402358"/>
            </a:xfrm>
            <a:prstGeom prst="ellipse">
              <a:avLst/>
            </a:prstGeom>
            <a:solidFill>
              <a:srgbClr val="009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948C73F8-5366-E544-AC30-B3DA90EC40A2}"/>
                </a:ext>
              </a:extLst>
            </p:cNvPr>
            <p:cNvSpPr txBox="1"/>
            <p:nvPr/>
          </p:nvSpPr>
          <p:spPr>
            <a:xfrm>
              <a:off x="7713435" y="1534076"/>
              <a:ext cx="513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103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275771" y="1788184"/>
            <a:ext cx="116002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reavivamento é um convite para deixar os deuses estrangeiros e reconhecer a Deus como o único Senhor de nossa vida. Desde o princípio, foi essencial que os seres humanos manifestassem claramente sua filiação de Deus. Em Gênesis 3:5 (ARC), lemos sobre um trecho da proposta do maligno: “sereis como Deus”. Os seres humanos já são semelhantes a Deus. Foram criados à Sua imagem, compartilhando de honras, privilégios e responsabilidades. Qual era a essência da sugestão do maligno? Na verdade, ele estava fazendo as seguintes sugestões: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• Por que você não aspira a ser Deus?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• Por que não deixa de reconhecer a Deus como seu Senhor?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 prova em Gênesis 3 é a respeito do senhorio; e o fruto proibido era apenas um sinal. Em resposta, Adão e Eva agiram como os senhores da terra no lugar do verdadeiro Senhor. Nossos primeiros pais fracassaram na prova do senhorio, resultando em terríveis consequências.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5DDAF1-FFF9-644A-87E2-530106843CE1}"/>
              </a:ext>
            </a:extLst>
          </p:cNvPr>
          <p:cNvSpPr txBox="1"/>
          <p:nvPr/>
        </p:nvSpPr>
        <p:spPr>
          <a:xfrm>
            <a:off x="306611" y="1256959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Senhorio na Bíblia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F216EB-E4AC-FF4F-89D0-08024BFA344C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</p:spTree>
    <p:extLst>
      <p:ext uri="{BB962C8B-B14F-4D97-AF65-F5344CB8AC3E}">
        <p14:creationId xmlns:p14="http://schemas.microsoft.com/office/powerpoint/2010/main" val="2029041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900BA3-08F0-C541-883B-A1CD550DEC45}"/>
              </a:ext>
            </a:extLst>
          </p:cNvPr>
          <p:cNvSpPr txBox="1"/>
          <p:nvPr/>
        </p:nvSpPr>
        <p:spPr>
          <a:xfrm>
            <a:off x="132443" y="1367011"/>
            <a:ext cx="81987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Depois do Éden, o reconhecimento do senhorio de Deus continuou sendo essencial aos crentes de todas as gerações. Era o principal código de conduta do antigo Israel: “‘Ouça, ó Israel: O Senhor, o nosso Deus, é o único Senhor. Ame o Senhor, o seu Deus, de todo o seu coração, de toda a sua alma e de todas as suas forças’”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Dt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6:4, 5, NVI). 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apóstolo Paulo apresenta o senhorio como uma condição para a salvação: “Se você confessar com a sua boca que Jesus é Senhor e crer em seu coração que Deus o ressuscitou dentre os mortos, será salvo”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Rm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10:9, NVI). O reconhecimento de Jesus como Salvador e Senhor é igualmente essencial para a salvação.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2298D8D-2014-3B4C-BA43-801958910535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670D193-3F25-CD44-BA36-FF30ACB4FBEF}"/>
              </a:ext>
            </a:extLst>
          </p:cNvPr>
          <p:cNvSpPr txBox="1"/>
          <p:nvPr/>
        </p:nvSpPr>
        <p:spPr>
          <a:xfrm>
            <a:off x="0" y="162256"/>
            <a:ext cx="905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C3894CB-D0C0-8444-B587-15F03B051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55" t="12487" r="38317"/>
          <a:stretch/>
        </p:blipFill>
        <p:spPr>
          <a:xfrm>
            <a:off x="8552872" y="1046840"/>
            <a:ext cx="3775718" cy="483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496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304801" y="1497899"/>
            <a:ext cx="114986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Jesus, o Senhor, explica que o senhorio é muito mais do que uma confissão verbal: “Nem todo aquele que me diz: ‘Senhor, Senhor’, entrará no Reino dos céus, mas apenas aquele que faz a vontade de meu Pai que está nos céus”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Mt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7:21, NVI). O senhorio deve ser demonstrado por ações diretas concretas e tangíveis; de sinais diretos. De acordo com Atos 17:26, a existência da humanidade ocorre em duas dimensões: tempo e espaço. Como alguém que passa pelo reavivamento espiritual mostra que Deus é o Senhor nessas duas dimensões da vida?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 Bíblia provê um indício claro para que os seres humanos reconheçam o senhorio de Deus no tempo: “Santifiquem os meus sábados, para que eles sejam um sinal entre nós. Então vocês saberão que eu sou o Senhor, o seu Deus”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Ez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20:20, NVI). O sábado é um sinal do senhorio desde o princípio, juntamente com a árvore do conhecimento do bem e do mal. Nossos primeiros pais guardaram o sábado, mas falharam sobre o fruto proibido.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F216EB-E4AC-FF4F-89D0-08024BFA344C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</p:spTree>
    <p:extLst>
      <p:ext uri="{BB962C8B-B14F-4D97-AF65-F5344CB8AC3E}">
        <p14:creationId xmlns:p14="http://schemas.microsoft.com/office/powerpoint/2010/main" val="3559461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2298D8D-2014-3B4C-BA43-801958910535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670D193-3F25-CD44-BA36-FF30ACB4FBEF}"/>
              </a:ext>
            </a:extLst>
          </p:cNvPr>
          <p:cNvSpPr txBox="1"/>
          <p:nvPr/>
        </p:nvSpPr>
        <p:spPr>
          <a:xfrm>
            <a:off x="0" y="162256"/>
            <a:ext cx="905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4CAB0B-505E-3A43-9F12-F835ABDEF228}"/>
              </a:ext>
            </a:extLst>
          </p:cNvPr>
          <p:cNvSpPr txBox="1"/>
          <p:nvPr/>
        </p:nvSpPr>
        <p:spPr>
          <a:xfrm>
            <a:off x="4803315" y="1933324"/>
            <a:ext cx="7072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 questão do senhorio de Deus sobre o mundo material é crucial. Jesus informou a Seus discípulos que o dinheiro ou as posses materiais têm a capacidade de competir com Deus quanto ao senhorio. “Ninguém pode servir a dois senhores; pois odiará um e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amará o outro, ou se dedicará a um e desprezará o outro. Vocês não podem servir a Deus e ao Dinheiro”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Mt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6:24, NVI).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Como podemos mostrar que Deus é Senhor de nossos recursos?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1BFECD9-51AE-EF49-96BE-B109F4189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55" r="17525"/>
          <a:stretch/>
        </p:blipFill>
        <p:spPr>
          <a:xfrm>
            <a:off x="-398519" y="1509089"/>
            <a:ext cx="5072119" cy="423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0141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149345" y="1637600"/>
            <a:ext cx="118521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Frequentemente, Deus tem apelado a Seu povo quanto ao reavivamento espiritual. Toda vez que os israelitas eram chamados ao reavivamento, havia um processo recorrente. A Bíblia fala sobre a reforma que ocorreu durante os dias do rei Ezequias (2Cr 29-31). Os principais componentes do reavivamento de Ezequias foram: (1) O templo foi restaurado, (2) o culto foi restaurado, (3) a páscoa foi celebrada novamente, e (3) os levitas foram restaurados ao ministério. Podemos ler a respeito da resposta do povo ao chamado ao reavivamento: “Assim que se divulgou essa ordem, os israelitas deram com generosidade o melhor do trigo, do vinho, do óleo, do mel e de tudo o que os campos produziam. Trouxeram o dízimo de tudo. Era uma grande quantidade. Os habitantes de Israel e de Judá que viviam nas cidades de Judá também trouxeram o dízimo de todos os seus rebanhos e das coisas sagradas dedicadas ao Senhor, o seu Deus, ajuntando-os em muitas pilhas” (2Cr 31:5-6, NVI). Eles deram o dízimo e as ofertas. O mesmo processo é descrito no livro de Neemias (Ne 10:37, 38; 12:44; 13:5, 12). Durante esse período de reavivamento, Esdras leu o livro da lei. O culto corporativo foi o restaurado. As pessoas fizeram o compromisso de serem fiéis a Deus no dízimo e nas ofertas. Foram estabelecidas as casas do tesouro para o dízimo e para as ofertas.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39C35D5-A972-2E4B-8FDB-87BCF6591CD6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F216EB-E4AC-FF4F-89D0-08024BFA344C}"/>
              </a:ext>
            </a:extLst>
          </p:cNvPr>
          <p:cNvSpPr txBox="1"/>
          <p:nvPr/>
        </p:nvSpPr>
        <p:spPr>
          <a:xfrm>
            <a:off x="-1" y="162256"/>
            <a:ext cx="105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SINAIS DO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REAVIVAMIENTO ESPIRITUAL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D83112A-46B3-3649-AAFB-966BB7CB5EDF}"/>
              </a:ext>
            </a:extLst>
          </p:cNvPr>
          <p:cNvSpPr txBox="1"/>
          <p:nvPr/>
        </p:nvSpPr>
        <p:spPr>
          <a:xfrm>
            <a:off x="175985" y="1184389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Dízimo e Dar Ofertas como Sinais</a:t>
            </a:r>
          </a:p>
        </p:txBody>
      </p:sp>
    </p:spTree>
    <p:extLst>
      <p:ext uri="{BB962C8B-B14F-4D97-AF65-F5344CB8AC3E}">
        <p14:creationId xmlns:p14="http://schemas.microsoft.com/office/powerpoint/2010/main" val="1280483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D4858B72-27B8-4E2D-878B-F69690BDEB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C2DD1E-54A8-4BA1-A9D9-46422E127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E52996-64F4-4E52-A250-B17DE0F32D33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1978</Words>
  <Application>Microsoft Office PowerPoint</Application>
  <PresentationFormat>Widescreen</PresentationFormat>
  <Paragraphs>71</Paragraphs>
  <Slides>14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Josiane De Almeida Gonçales</dc:creator>
  <cp:lastModifiedBy>DSA - Daiana Belén Escobar</cp:lastModifiedBy>
  <cp:revision>6</cp:revision>
  <dcterms:created xsi:type="dcterms:W3CDTF">2025-01-17T18:28:53Z</dcterms:created>
  <dcterms:modified xsi:type="dcterms:W3CDTF">2025-08-01T13:55:42Z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1384800.00000000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