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4"/>
  </p:notesMasterIdLst>
  <p:sldIdLst>
    <p:sldId id="317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</p:sldIdLst>
  <p:sldSz cx="12192000" cy="6858000"/>
  <p:notesSz cx="6858000" cy="9144000"/>
  <p:embeddedFontLst>
    <p:embeddedFont>
      <p:font typeface="Open Sans Condensed" panose="020B0604020202020204" charset="0"/>
      <p:bold r:id="rId15"/>
    </p:embeddedFont>
    <p:embeddedFont>
      <p:font typeface="Open Sans Condensed Light" panose="020B0306030504020204" charset="0"/>
      <p:regular r:id="rId16"/>
      <p:italic r:id="rId17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54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E4FE5-4190-49A3-BF5A-DD8468EA1C5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24535-609D-4836-A7D5-8F165F06F8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135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7802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2134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4417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8662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4263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B8509-1E9B-A2E6-82EA-F90165832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B70D06-BE44-1C01-43E5-4A41EAABA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675AA6-576B-D80C-7429-371AED2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7DEE54-5F3B-40FA-3EDC-7C233C2E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A32500-A9AE-9FBC-91F4-71B3EC05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6157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851D19-1316-7D0A-47B7-5A2E14F48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71F1F9F-2A3F-62D9-59B0-313056DD1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816E24-CBA6-6DE8-A8DA-FDE9FC226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77E42E-C029-20FA-6192-4CE69D3D0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D6343C-2E57-0E6F-A070-0EFA0880F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344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0D8507B-0B47-70B0-F52D-8ABED4A04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98A1408-9CC9-DC26-CD9B-41454EAF0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CCC022-CCF1-C98B-E8B8-9F81814F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6243B3-A359-DEF7-73B1-BA661E698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6424A7-DD81-BEA5-0FCC-442BA8C9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602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2B80FA-D6B2-0312-4E7B-9E636BD7D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0537F-6DE0-5699-6E6A-CD940CAAF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81D652-DA84-CD85-8A18-E956B139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2F925E-007E-9E7F-C838-B20A25A7A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98ECEB-D065-002F-A673-41418D8E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757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C179C6-DC57-715F-3D97-B90F580AD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53669BC-9B04-BBF4-0D95-7BBC7C0F5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3B142B-F3DC-7945-2118-0162DD39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4EE4E7-85B7-7D83-69E7-E46169FE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DE76A6-4680-3CF3-5BB8-91996241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7419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8973A1-FBE2-8E8F-ACA4-F128DC5EC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C8ABCB-801C-A0C2-E66F-9ABADCB19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B3D8DD-C42A-F378-8D2E-1DD685A03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D22FF11-86FD-40BC-ED8E-080E8A9F2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C8B7CD-4A73-41B5-1863-B144C1085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FB335C9-4FE8-38A8-447F-C00C9CF68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288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E3798-241C-DF26-8563-1F415AA1F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BAFD98-BFA9-7D13-7A10-4F6BE2058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C181106-EB68-5B78-A52A-D2756B7AF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5D6E289-3DED-2EED-DF4D-0EEAA4C6E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40CFAE6-1A15-ACA4-96D1-1E070EF09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CD8F317-496A-30EE-5BC8-03D9375BC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35C0205-4B8D-F50E-6653-9AC43D36A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511E1D3-ED06-1561-253D-8FA70174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31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5AFC0-0940-155A-07EF-8C3E001C8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FDF2B36-792B-9D98-57DE-D16462D9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590221D-09C5-0DC6-8330-DE6C01A5D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3F7C0F9-995D-FEA3-942F-E77E95714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4689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F49F288-A275-B82A-11FC-029131DE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E94CC4B-71CB-7425-C43C-E2BB1F864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0372826-3947-355E-9DF4-5D068D0E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367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EB3E06-DF18-99F3-0C6A-1D32ECC5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478710-27A6-BAEB-339F-163CA6E1F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5EBD2F-1155-C82C-25C3-80B26644E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2FF237-C122-7B03-135C-5EDF8DB4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4D151F-22B0-799B-1B91-479327C88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DFF0B4-B957-9D5E-2653-21B736594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207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89D517-7ABF-2C20-ABB8-7E959D078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313AF1D-CFCE-1624-743C-4B8A8FEC1B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FBEA1CD-B2B0-5D6C-FFFB-CB93A8BEE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3E45E0D-9E2D-A10A-2A8C-52065DDF4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7C583BA-3337-7D81-5F36-940127F5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AE7956-615B-F51E-F076-20394197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195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C01FDA6-1777-7C6B-6E3B-033B8C639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A1C9D5-D466-146F-C579-ACD09FC0C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BF8167-049E-33E2-0871-16A168C7B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3B3CEB-B58D-F4A3-A560-DBDF9E05C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ED1507-04E2-50F3-4CBA-A3EAE8C8F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577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iff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f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FE6B0AC-739C-8F44-A28A-ECC6A314A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" b="1536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43B25CD-FF3A-F24F-B214-6C7534328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6406" y="-997226"/>
            <a:ext cx="18193966" cy="5541916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7CC46D2F-12A0-3E45-BC70-DF7055C699BE}"/>
              </a:ext>
            </a:extLst>
          </p:cNvPr>
          <p:cNvSpPr txBox="1"/>
          <p:nvPr/>
        </p:nvSpPr>
        <p:spPr>
          <a:xfrm>
            <a:off x="664752" y="3621360"/>
            <a:ext cx="6673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Condensed" panose="020B0306030504020204" pitchFamily="34" charset="0"/>
                <a:ea typeface="Open Sans Condensed" panose="020B0306030504020204" pitchFamily="34" charset="0"/>
                <a:cs typeface="Open Sans Condensed" panose="020B0306030504020204" pitchFamily="34" charset="0"/>
              </a:rPr>
              <a:t>DÍZIMO</a:t>
            </a:r>
            <a:endParaRPr kumimoji="0" lang="pt-BR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Condensed" panose="020B0306030504020204" pitchFamily="34" charset="0"/>
              <a:ea typeface="Open Sans Condensed" panose="020B0306030504020204" pitchFamily="34" charset="0"/>
              <a:cs typeface="Open Sans Condensed" panose="020B0306030504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E65B4A4-82C6-6B4C-A1BE-C467A499326F}"/>
              </a:ext>
            </a:extLst>
          </p:cNvPr>
          <p:cNvSpPr txBox="1"/>
          <p:nvPr/>
        </p:nvSpPr>
        <p:spPr>
          <a:xfrm>
            <a:off x="701328" y="4534183"/>
            <a:ext cx="7547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Em lealdade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ao fornecedor</a:t>
            </a:r>
          </a:p>
        </p:txBody>
      </p:sp>
    </p:spTree>
    <p:extLst>
      <p:ext uri="{BB962C8B-B14F-4D97-AF65-F5344CB8AC3E}">
        <p14:creationId xmlns:p14="http://schemas.microsoft.com/office/powerpoint/2010/main" val="1090678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DD6B602-B889-1F4B-A444-AB02DBF36A60}"/>
              </a:ext>
            </a:extLst>
          </p:cNvPr>
          <p:cNvGrpSpPr/>
          <p:nvPr/>
        </p:nvGrpSpPr>
        <p:grpSpPr>
          <a:xfrm rot="16200000">
            <a:off x="-74193" y="3142246"/>
            <a:ext cx="3757864" cy="1"/>
            <a:chOff x="6878052" y="6140901"/>
            <a:chExt cx="3757864" cy="1"/>
          </a:xfrm>
        </p:grpSpPr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id="{9FFDEDEE-4C61-134B-94FE-D5496DF2416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677594" y="5341359"/>
              <a:ext cx="1" cy="1599086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8D157D62-C563-2446-A2B5-F05A49819846}"/>
                </a:ext>
              </a:extLst>
            </p:cNvPr>
            <p:cNvCxnSpPr>
              <a:cxnSpLocks/>
            </p:cNvCxnSpPr>
            <p:nvPr/>
          </p:nvCxnSpPr>
          <p:spPr>
            <a:xfrm>
              <a:off x="8461096" y="6140901"/>
              <a:ext cx="1436883" cy="0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94CED984-1B5E-6A41-8F54-33099751123F}"/>
                </a:ext>
              </a:extLst>
            </p:cNvPr>
            <p:cNvCxnSpPr>
              <a:cxnSpLocks/>
            </p:cNvCxnSpPr>
            <p:nvPr/>
          </p:nvCxnSpPr>
          <p:spPr>
            <a:xfrm>
              <a:off x="9897979" y="6140901"/>
              <a:ext cx="737937" cy="0"/>
            </a:xfrm>
            <a:prstGeom prst="line">
              <a:avLst/>
            </a:prstGeom>
            <a:ln w="57150">
              <a:solidFill>
                <a:srgbClr val="11BE9C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F4BAECB-A811-4E4B-A504-E43221C1FD83}"/>
              </a:ext>
            </a:extLst>
          </p:cNvPr>
          <p:cNvSpPr txBox="1"/>
          <p:nvPr/>
        </p:nvSpPr>
        <p:spPr>
          <a:xfrm>
            <a:off x="2085478" y="4221636"/>
            <a:ext cx="2566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MURVIN CAMATCHEE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9E52D64-B0BF-8043-93CA-1C0F162C823B}"/>
              </a:ext>
            </a:extLst>
          </p:cNvPr>
          <p:cNvSpPr txBox="1"/>
          <p:nvPr/>
        </p:nvSpPr>
        <p:spPr>
          <a:xfrm>
            <a:off x="2069436" y="1588197"/>
            <a:ext cx="83178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 </a:t>
            </a:r>
            <a:r>
              <a:rPr lang="pt-BR" sz="80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CÍRCULO VIRTUOSO</a:t>
            </a:r>
          </a:p>
          <a:p>
            <a:r>
              <a:rPr lang="pt-B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DE BÊNÇÃOS</a:t>
            </a:r>
            <a:endParaRPr lang="pt-BR" sz="8000" b="1" dirty="0">
              <a:solidFill>
                <a:schemeClr val="accent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92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4383314" y="1357976"/>
            <a:ext cx="74926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Por que eu devo devolver o dízimo? Dizimar é relevante para os crentes? Isso é compatível com a mensagem cristã? Onde devo levar meu dízimo? Eu posso decidir o que quero fazer com meu dízimo? Essas são algumas das perguntas frequentemente feitas com relação ao dízimo. Nos dias do profeta Malaquias, o povo tinha passado para uma forma de passividade espiritual. Não havia um compromisso sincero e isso somado à desobediência ao Deus do pacto. Deus fez o seguinte apelo através de Seu servo: “Trazei todos os dízimos à casa do tesouro, para que haja mantimento na minha casa; e provai-me nisto, diz o SENHOR dos Exércitos, se eu não vos abrir as janelas do céu e não derramar sobre vós bênção sem medida” (Ml 3:10). Por que esse chamado de Deus?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39C35D5-A972-2E4B-8FDB-87BCF6591CD6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4DF8730-D78A-ED4E-A8C4-B30B0B45EB9E}"/>
              </a:ext>
            </a:extLst>
          </p:cNvPr>
          <p:cNvSpPr txBox="1"/>
          <p:nvPr/>
        </p:nvSpPr>
        <p:spPr>
          <a:xfrm>
            <a:off x="0" y="162256"/>
            <a:ext cx="8272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CÍRCULO VIRTUOSO </a:t>
            </a:r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DE BÊNÇÃOS</a:t>
            </a:r>
            <a:endParaRPr lang="pt-BR" sz="4800" b="1" dirty="0">
              <a:solidFill>
                <a:schemeClr val="accent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821B8BA-E5D9-2045-8BC1-71E2B86E6B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20" r="4332"/>
          <a:stretch/>
        </p:blipFill>
        <p:spPr>
          <a:xfrm>
            <a:off x="-165563" y="1400840"/>
            <a:ext cx="4232889" cy="4403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360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9"/>
          <a:stretch/>
        </p:blipFill>
        <p:spPr>
          <a:xfrm>
            <a:off x="0" y="-13890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DE7991B2-51A2-134F-B8E8-7743564C1D07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EB38A20-55CF-6B48-88F0-B671E2481913}"/>
              </a:ext>
            </a:extLst>
          </p:cNvPr>
          <p:cNvSpPr txBox="1"/>
          <p:nvPr/>
        </p:nvSpPr>
        <p:spPr>
          <a:xfrm>
            <a:off x="835670" y="1664533"/>
            <a:ext cx="11165831" cy="724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“Trazei todos os dízimos à casa do tesouro”.</a:t>
            </a: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Há dois componentes importantes que necessitam ser destacados com relação ao verbo “trazer”, usado na maioria das versões bíblicas:</a:t>
            </a: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Ele pode ser traduzido como “vir”.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Foi usado no imperativo, significando assim uma ordem. Contudo, quando vamos à língua original, notamos que esse imperativo é usado de uma forma que expressa uma ação causal, significando que há uma ação que está causando outra. Uma tradução livre seria: “Venha à casa do tesouro, com seus dízimos [...]”. Nesse caso, o dízimo seria a segunda ação que se segue à primeira, que é vir à casa do tesouro. A casa do tesouro se situava no complexo do templo; ela continha vários aposentos e servia como a tesouraria do templo. É fato que ninguém iria à casa do tesouro se o propósito inicial não fosse ir ao templo. </a:t>
            </a:r>
          </a:p>
          <a:p>
            <a:pPr algn="just"/>
            <a:b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pt-BR" sz="21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br>
              <a:rPr lang="pt-B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pt-BR" sz="21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br>
              <a:rPr lang="pt-B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pt-BR" sz="21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b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17229D5-5EB9-C545-895D-41315205516A}"/>
              </a:ext>
            </a:extLst>
          </p:cNvPr>
          <p:cNvGrpSpPr/>
          <p:nvPr/>
        </p:nvGrpSpPr>
        <p:grpSpPr>
          <a:xfrm>
            <a:off x="410228" y="2755860"/>
            <a:ext cx="555848" cy="461665"/>
            <a:chOff x="7671520" y="1534076"/>
            <a:chExt cx="555848" cy="46166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887349-913E-394C-8057-94A42732A640}"/>
                </a:ext>
              </a:extLst>
            </p:cNvPr>
            <p:cNvSpPr/>
            <p:nvPr/>
          </p:nvSpPr>
          <p:spPr>
            <a:xfrm>
              <a:off x="7671520" y="1562105"/>
              <a:ext cx="402358" cy="402358"/>
            </a:xfrm>
            <a:prstGeom prst="ellipse">
              <a:avLst/>
            </a:prstGeom>
            <a:solidFill>
              <a:srgbClr val="009E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37451A37-EDA5-C14C-8484-85454D34AB57}"/>
                </a:ext>
              </a:extLst>
            </p:cNvPr>
            <p:cNvSpPr txBox="1"/>
            <p:nvPr/>
          </p:nvSpPr>
          <p:spPr>
            <a:xfrm>
              <a:off x="7713435" y="1534076"/>
              <a:ext cx="513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1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0603A4F3-41CC-7C45-9FF5-0B97785ECF96}"/>
              </a:ext>
            </a:extLst>
          </p:cNvPr>
          <p:cNvGrpSpPr/>
          <p:nvPr/>
        </p:nvGrpSpPr>
        <p:grpSpPr>
          <a:xfrm>
            <a:off x="410228" y="3495066"/>
            <a:ext cx="555848" cy="461665"/>
            <a:chOff x="7671520" y="1534076"/>
            <a:chExt cx="555848" cy="461665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A7AF3F5-2AF8-3D44-91E1-98FBB3C98F1E}"/>
                </a:ext>
              </a:extLst>
            </p:cNvPr>
            <p:cNvSpPr/>
            <p:nvPr/>
          </p:nvSpPr>
          <p:spPr>
            <a:xfrm>
              <a:off x="7671520" y="1562105"/>
              <a:ext cx="402358" cy="402358"/>
            </a:xfrm>
            <a:prstGeom prst="ellipse">
              <a:avLst/>
            </a:prstGeom>
            <a:solidFill>
              <a:srgbClr val="009E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24526721-2324-5B47-A20C-0C7C2AD91B92}"/>
                </a:ext>
              </a:extLst>
            </p:cNvPr>
            <p:cNvSpPr txBox="1"/>
            <p:nvPr/>
          </p:nvSpPr>
          <p:spPr>
            <a:xfrm>
              <a:off x="7713435" y="1534076"/>
              <a:ext cx="513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2</a:t>
              </a: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86B01F2-BDE1-A44F-80FB-7C8C03D5CD12}"/>
              </a:ext>
            </a:extLst>
          </p:cNvPr>
          <p:cNvSpPr txBox="1"/>
          <p:nvPr/>
        </p:nvSpPr>
        <p:spPr>
          <a:xfrm>
            <a:off x="0" y="162256"/>
            <a:ext cx="8272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CÍRCULO VIRTUOSO </a:t>
            </a:r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DE BÊNÇÃOS</a:t>
            </a:r>
            <a:endParaRPr lang="pt-BR" sz="4800" b="1" dirty="0">
              <a:solidFill>
                <a:schemeClr val="accent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6155670-0303-7641-B18A-B8BAF066C7F5}"/>
              </a:ext>
            </a:extLst>
          </p:cNvPr>
          <p:cNvSpPr txBox="1"/>
          <p:nvPr/>
        </p:nvSpPr>
        <p:spPr>
          <a:xfrm>
            <a:off x="835670" y="1254955"/>
            <a:ext cx="92977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rgbClr val="009E86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 Ato de Adoração</a:t>
            </a:r>
          </a:p>
        </p:txBody>
      </p:sp>
    </p:spTree>
    <p:extLst>
      <p:ext uri="{BB962C8B-B14F-4D97-AF65-F5344CB8AC3E}">
        <p14:creationId xmlns:p14="http://schemas.microsoft.com/office/powerpoint/2010/main" val="966891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275771" y="1410820"/>
            <a:ext cx="116002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Por conseguinte, nossa tradução livre dessa frase pode ser ainda mudada como: “Venha ao templo com seus dízimos [...]”. Isso nos diz que esse apelo é primeiro e acima de tudo um chamado à adoração. Um apelo para que as pessoas devolvam a seu Criador (Ne 9:6), seu Provedor (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Mt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6:26), seu Médico (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Sl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6:2), seu Salvador (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Is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43:11). É voltar para Aquele que permanece fiel às Suas promessas e cujas bênçãos têm sido continuamente concedidas a eles. A mensagem transmitida pelo profeta Malaquias é para nos dizer que tudo com o que Deus nos abençoa deve nos levar à adoração que, consequentemente, será acompanhada do dízimo de todas as bênçãos materiais e financeiras. Esse mesmo princípio se encontra em Gênesis 28, quando Jacó fez seu voto: 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“Fez também Jacó um voto, dizendo: Se Deus for comigo, e me guardar nesta jornada que empreendo, e me der pão para comer e roupa que me vista, de maneira que eu volte em paz para a casa de meu pai, então, o SENHOR será o meu Deus; e a pedra, que erigi por coluna, será a Casa de Deus; e, de tudo quanto me concederes, certamente eu te darei o dízimo” (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Gn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28:20-22).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39C35D5-A972-2E4B-8FDB-87BCF6591CD6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DD61BE1-A212-E84E-B646-D260C3D80F75}"/>
              </a:ext>
            </a:extLst>
          </p:cNvPr>
          <p:cNvSpPr txBox="1"/>
          <p:nvPr/>
        </p:nvSpPr>
        <p:spPr>
          <a:xfrm>
            <a:off x="0" y="162256"/>
            <a:ext cx="8272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CÍRCULO VIRTUOSO </a:t>
            </a:r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DE BÊNÇÃOS</a:t>
            </a:r>
            <a:endParaRPr lang="pt-BR" sz="4800" b="1" dirty="0">
              <a:solidFill>
                <a:schemeClr val="accent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714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A900BA3-08F0-C541-883B-A1CD550DEC45}"/>
              </a:ext>
            </a:extLst>
          </p:cNvPr>
          <p:cNvSpPr txBox="1"/>
          <p:nvPr/>
        </p:nvSpPr>
        <p:spPr>
          <a:xfrm>
            <a:off x="190499" y="1425067"/>
            <a:ext cx="72408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Em seu voto, Jacó relacionou as bênçãos que Deus lhe prometera. Então, ao erigir uma coluna, simbolizando a casa de Deus, ele prometeu adorar seu Criador. Por fim, ele promete devolver o dízimo a seu Provedor.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Com base nessas duas passagens bíblicas, podemos concluir que o modelo natural que Deus deseja que sigamos quando se trata do dízimo é o descrito no seguinte esquema: A devolução do dízimo se torna relevante e significativa somente quando há o reconhecimento das bênçãos de Deus, bem como o compromisso de viver uma vida de adoração.</a:t>
            </a:r>
            <a:b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2298D8D-2014-3B4C-BA43-801958910535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993CF50-19CE-C140-B04C-F8D9102B8D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7293" r="55031"/>
          <a:stretch/>
        </p:blipFill>
        <p:spPr>
          <a:xfrm>
            <a:off x="8093822" y="941758"/>
            <a:ext cx="4319014" cy="494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C1F653E-0401-8849-A963-D0AB9FE0170E}"/>
              </a:ext>
            </a:extLst>
          </p:cNvPr>
          <p:cNvSpPr txBox="1"/>
          <p:nvPr/>
        </p:nvSpPr>
        <p:spPr>
          <a:xfrm>
            <a:off x="0" y="162256"/>
            <a:ext cx="8272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CÍRCULO VIRTUOSO </a:t>
            </a:r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DE BÊNÇÃOS</a:t>
            </a:r>
            <a:endParaRPr lang="pt-BR" sz="4800" b="1" dirty="0">
              <a:solidFill>
                <a:schemeClr val="accent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909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275771" y="1802698"/>
            <a:ext cx="1160024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“[...] para que haja mantimento na minha casa”. </a:t>
            </a: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Sendo que Deus é o Provedor, certamente Ele não necessita de nosso dízimo para assegurar que haja “alimento em</a:t>
            </a: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Sua casa”. Mas Seu desejo é que saibamos que Ele valoriza nossa resposta positiva a seu chamado. Ele assim age para nos dar a oportunidade de fazermos parceria com Ele. O Senhor deixa claro que Sua casa não pode ficar sem recursos. Isso implica que a falta de recursos seria um obstáculo para a concretização da missão. A fim de evitar essa situação, Deus concede a cada um de nós a incrível responsabilidade de nos certificarmos de que sempre haja recursos para a missão.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 reconhecimento das bênçãos de Deus a nós concedidas, o compromisso de viver uma vida de adoração e a devolução fiel de nosso dízimo são os estágios diferentes que necessitamos seguir consecutivamente se aceitamos ser participantes da missão de Deus.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39C35D5-A972-2E4B-8FDB-87BCF6591CD6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E5DDAF1-FFF9-644A-87E2-530106843CE1}"/>
              </a:ext>
            </a:extLst>
          </p:cNvPr>
          <p:cNvSpPr txBox="1"/>
          <p:nvPr/>
        </p:nvSpPr>
        <p:spPr>
          <a:xfrm>
            <a:off x="321125" y="1329529"/>
            <a:ext cx="92977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rgbClr val="009E86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 Missão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5819EE1-C571-4B48-A6B9-95EFC543855B}"/>
              </a:ext>
            </a:extLst>
          </p:cNvPr>
          <p:cNvSpPr txBox="1"/>
          <p:nvPr/>
        </p:nvSpPr>
        <p:spPr>
          <a:xfrm>
            <a:off x="0" y="162256"/>
            <a:ext cx="8272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CÍRCULO VIRTUOSO </a:t>
            </a:r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DE BÊNÇÃOS</a:t>
            </a:r>
            <a:endParaRPr lang="pt-BR" sz="4800" b="1" dirty="0">
              <a:solidFill>
                <a:schemeClr val="accent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624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A900BA3-08F0-C541-883B-A1CD550DEC45}"/>
              </a:ext>
            </a:extLst>
          </p:cNvPr>
          <p:cNvSpPr txBox="1"/>
          <p:nvPr/>
        </p:nvSpPr>
        <p:spPr>
          <a:xfrm>
            <a:off x="4482502" y="1795620"/>
            <a:ext cx="72408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Quando Deus diz: “Minha casa”, Ele está enfatizando o fato de que não apenas nosso dízimo será trazido a Ele, mas que também necessitamos confiar Nele quanto ao seu uso. Se estivermos plenamente convencidos de que Deus é o Único que nos pode abençoar, também necessitamos acreditar que Ele conduzirá Seus servos designados no que diz respeito ao uso desses recursos. Deus, mais de uma vez, reitera o fato de que esse chamado é para Seu povo para que novamente ponha seu foco Nele e em Sua missão.</a:t>
            </a:r>
            <a:b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2298D8D-2014-3B4C-BA43-801958910535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85FF98D-9420-1C4E-A486-A2196D34F8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90" r="13810"/>
          <a:stretch/>
        </p:blipFill>
        <p:spPr>
          <a:xfrm>
            <a:off x="-415001" y="1439178"/>
            <a:ext cx="4752360" cy="4041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79E15DB-9A34-BF42-9CDA-1B51540396B4}"/>
              </a:ext>
            </a:extLst>
          </p:cNvPr>
          <p:cNvSpPr txBox="1"/>
          <p:nvPr/>
        </p:nvSpPr>
        <p:spPr>
          <a:xfrm>
            <a:off x="0" y="162256"/>
            <a:ext cx="8272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CÍRCULO VIRTUOSO </a:t>
            </a:r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DE BÊNÇÃOS</a:t>
            </a:r>
            <a:endParaRPr lang="pt-BR" sz="4800" b="1" dirty="0">
              <a:solidFill>
                <a:schemeClr val="accent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974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275771" y="1802698"/>
            <a:ext cx="116002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“[...] e provai-me nisto, diz o SENHOR dos Exércitos, se eu não vos abrir as janelas do céu e não derramar sobre vós bênção sem medida” (Ml 3:10). Quando Deus diz: “provai-me nisto”, na verdade, Ele está dando a Seu povo a oportunidade de experimentar Sua fidelidade (1Co 1:9) e de provar Sua bondade (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Sl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34:8), sem violar nossa liberdade de escolha. Deus nos chama, mas a decisão pertence a nós. Na verdade, isso vai além de um simples chamado, visto que também é acompanhado de uma promessa. A resposta positiva a esse chamado tem a possibilidade de entrar em um círculo virtuoso, onde Deus nos promete que as bênçãos a nós concedidas não terão fim.</a:t>
            </a: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Esse é um círculo virtuoso porque é o reconhecimento das bênçãos que nos motivam a devolver o dízimo. Por outro lado, quando devolvemos nosso dízimo fielmente, Deus nos promete mais bênçãos. Quanto mais somos abençoados, mais damos; e quanto mais damos, mais somos abençoados.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39C35D5-A972-2E4B-8FDB-87BCF6591CD6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E5DDAF1-FFF9-644A-87E2-530106843CE1}"/>
              </a:ext>
            </a:extLst>
          </p:cNvPr>
          <p:cNvSpPr txBox="1"/>
          <p:nvPr/>
        </p:nvSpPr>
        <p:spPr>
          <a:xfrm>
            <a:off x="321125" y="1329529"/>
            <a:ext cx="92977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rgbClr val="009E86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 Círculo Virtuoso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C98C3A7-B56D-FA49-816F-99F64F83C119}"/>
              </a:ext>
            </a:extLst>
          </p:cNvPr>
          <p:cNvSpPr txBox="1"/>
          <p:nvPr/>
        </p:nvSpPr>
        <p:spPr>
          <a:xfrm>
            <a:off x="0" y="162256"/>
            <a:ext cx="8272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CÍRCULO VIRTUOSO </a:t>
            </a:r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DE BÊNÇÃOS</a:t>
            </a:r>
            <a:endParaRPr lang="pt-BR" sz="4800" b="1" dirty="0">
              <a:solidFill>
                <a:schemeClr val="accent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562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SharedWithUsers xmlns="cc85661e-698c-471d-81cd-239229bffddc">
      <UserInfo>
        <DisplayName/>
        <AccountId xsi:nil="true"/>
        <AccountType/>
      </UserInfo>
    </SharedWithUsers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1C0D72-3B60-45F6-8716-C4E721B199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71AFAF-BC22-4D0C-B279-520A4FEB02DC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2EB46591-CD15-49DB-B837-5499AE58A1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1174</Words>
  <Application>Microsoft Office PowerPoint</Application>
  <PresentationFormat>Widescreen</PresentationFormat>
  <Paragraphs>48</Paragraphs>
  <Slides>9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Josiane De Almeida Gonçales</dc:creator>
  <cp:lastModifiedBy>DSA - Daiana Belén Escobar</cp:lastModifiedBy>
  <cp:revision>8</cp:revision>
  <dcterms:created xsi:type="dcterms:W3CDTF">2025-01-17T18:28:53Z</dcterms:created>
  <dcterms:modified xsi:type="dcterms:W3CDTF">2025-08-01T13:54:56Z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1384400.00000000</vt:lpwstr>
  </property>
  <property fmtid="{D5CDD505-2E9C-101B-9397-08002B2CF9AE}" pid="3" name="ContentTypeId">
    <vt:lpwstr>0x010100624F9E3DF7FBAB4A9A6D824FE11CA10C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