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317" r:id="rId5"/>
    <p:sldId id="261" r:id="rId6"/>
    <p:sldId id="262" r:id="rId7"/>
    <p:sldId id="318" r:id="rId8"/>
    <p:sldId id="319" r:id="rId9"/>
    <p:sldId id="320" r:id="rId10"/>
    <p:sldId id="321" r:id="rId11"/>
    <p:sldId id="322" r:id="rId12"/>
    <p:sldId id="324" r:id="rId13"/>
    <p:sldId id="323" r:id="rId14"/>
    <p:sldId id="263" r:id="rId15"/>
    <p:sldId id="264" r:id="rId16"/>
    <p:sldId id="325" r:id="rId17"/>
    <p:sldId id="326" r:id="rId18"/>
    <p:sldId id="327" r:id="rId19"/>
    <p:sldId id="328" r:id="rId20"/>
  </p:sldIdLst>
  <p:sldSz cx="12192000" cy="6858000"/>
  <p:notesSz cx="6858000" cy="9144000"/>
  <p:embeddedFontLst>
    <p:embeddedFont>
      <p:font typeface="Open Sans Condensed" panose="020B0604020202020204" charset="0"/>
      <p:bold r:id="rId22"/>
    </p:embeddedFont>
    <p:embeddedFont>
      <p:font typeface="Open Sans Condensed Light" panose="020B0306030504020204" charset="0"/>
      <p:regular r:id="rId23"/>
      <p:italic r:id="rId24"/>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varScale="1">
        <p:scale>
          <a:sx n="57" d="100"/>
          <a:sy n="57" d="100"/>
        </p:scale>
        <p:origin x="78" y="10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E4FE5-4190-49A3-BF5A-DD8468EA1C5B}" type="datetimeFigureOut">
              <a:rPr lang="pt-BR" smtClean="0"/>
              <a:t>01/08/2025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24535-609D-4836-A7D5-8F165F06F8EA}" type="slidenum">
              <a:rPr lang="pt-BR" smtClean="0"/>
              <a:t>‹nº›</a:t>
            </a:fld>
            <a:endParaRPr lang="pt-BR"/>
          </a:p>
        </p:txBody>
      </p:sp>
    </p:spTree>
    <p:extLst>
      <p:ext uri="{BB962C8B-B14F-4D97-AF65-F5344CB8AC3E}">
        <p14:creationId xmlns:p14="http://schemas.microsoft.com/office/powerpoint/2010/main" val="3281352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2</a:t>
            </a:fld>
            <a:endParaRPr lang="pt-BR"/>
          </a:p>
        </p:txBody>
      </p:sp>
    </p:spTree>
    <p:extLst>
      <p:ext uri="{BB962C8B-B14F-4D97-AF65-F5344CB8AC3E}">
        <p14:creationId xmlns:p14="http://schemas.microsoft.com/office/powerpoint/2010/main" val="1519253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16</a:t>
            </a:fld>
            <a:endParaRPr lang="pt-BR"/>
          </a:p>
        </p:txBody>
      </p:sp>
    </p:spTree>
    <p:extLst>
      <p:ext uri="{BB962C8B-B14F-4D97-AF65-F5344CB8AC3E}">
        <p14:creationId xmlns:p14="http://schemas.microsoft.com/office/powerpoint/2010/main" val="96854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3</a:t>
            </a:fld>
            <a:endParaRPr lang="pt-BR"/>
          </a:p>
        </p:txBody>
      </p:sp>
    </p:spTree>
    <p:extLst>
      <p:ext uri="{BB962C8B-B14F-4D97-AF65-F5344CB8AC3E}">
        <p14:creationId xmlns:p14="http://schemas.microsoft.com/office/powerpoint/2010/main" val="1508570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4</a:t>
            </a:fld>
            <a:endParaRPr lang="pt-BR"/>
          </a:p>
        </p:txBody>
      </p:sp>
    </p:spTree>
    <p:extLst>
      <p:ext uri="{BB962C8B-B14F-4D97-AF65-F5344CB8AC3E}">
        <p14:creationId xmlns:p14="http://schemas.microsoft.com/office/powerpoint/2010/main" val="404838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5</a:t>
            </a:fld>
            <a:endParaRPr lang="pt-BR"/>
          </a:p>
        </p:txBody>
      </p:sp>
    </p:spTree>
    <p:extLst>
      <p:ext uri="{BB962C8B-B14F-4D97-AF65-F5344CB8AC3E}">
        <p14:creationId xmlns:p14="http://schemas.microsoft.com/office/powerpoint/2010/main" val="2568018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7</a:t>
            </a:fld>
            <a:endParaRPr lang="pt-BR"/>
          </a:p>
        </p:txBody>
      </p:sp>
    </p:spTree>
    <p:extLst>
      <p:ext uri="{BB962C8B-B14F-4D97-AF65-F5344CB8AC3E}">
        <p14:creationId xmlns:p14="http://schemas.microsoft.com/office/powerpoint/2010/main" val="64862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9</a:t>
            </a:fld>
            <a:endParaRPr lang="pt-BR"/>
          </a:p>
        </p:txBody>
      </p:sp>
    </p:spTree>
    <p:extLst>
      <p:ext uri="{BB962C8B-B14F-4D97-AF65-F5344CB8AC3E}">
        <p14:creationId xmlns:p14="http://schemas.microsoft.com/office/powerpoint/2010/main" val="2860498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10</a:t>
            </a:fld>
            <a:endParaRPr lang="pt-BR"/>
          </a:p>
        </p:txBody>
      </p:sp>
    </p:spTree>
    <p:extLst>
      <p:ext uri="{BB962C8B-B14F-4D97-AF65-F5344CB8AC3E}">
        <p14:creationId xmlns:p14="http://schemas.microsoft.com/office/powerpoint/2010/main" val="696007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12</a:t>
            </a:fld>
            <a:endParaRPr lang="pt-BR"/>
          </a:p>
        </p:txBody>
      </p:sp>
    </p:spTree>
    <p:extLst>
      <p:ext uri="{BB962C8B-B14F-4D97-AF65-F5344CB8AC3E}">
        <p14:creationId xmlns:p14="http://schemas.microsoft.com/office/powerpoint/2010/main" val="41769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1B0BC94-40F8-4E46-9041-0944D46077F3}" type="slidenum">
              <a:rPr lang="pt-BR" smtClean="0"/>
              <a:t>14</a:t>
            </a:fld>
            <a:endParaRPr lang="pt-BR"/>
          </a:p>
        </p:txBody>
      </p:sp>
    </p:spTree>
    <p:extLst>
      <p:ext uri="{BB962C8B-B14F-4D97-AF65-F5344CB8AC3E}">
        <p14:creationId xmlns:p14="http://schemas.microsoft.com/office/powerpoint/2010/main" val="2737234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B8509-1E9B-A2E6-82EA-F9016583236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3B70D06-BE44-1C01-43E5-4A41EAABA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1675AA6-576B-D80C-7429-371AED2443A7}"/>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DD7DEE54-5F3B-40FA-3EDC-7C233C2E86F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3A32500-A9AE-9FBC-91F4-71B3EC051F70}"/>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296157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851D19-1316-7D0A-47B7-5A2E14F48B0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71F1F9F-2A3F-62D9-59B0-313056DD10F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8816E24-CBA6-6DE8-A8DA-FDE9FC22680F}"/>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5677E42E-C029-20FA-6192-4CE69D3D06E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6D6343C-2E57-0E6F-A070-0EFA0880FA72}"/>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58934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D8507B-0B47-70B0-F52D-8ABED4A049C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98A1408-9CC9-DC26-CD9B-41454EAF01A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2CCC022-CCF1-C98B-E8B8-9F81814F23C2}"/>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936243B3-A359-DEF7-73B1-BA661E698CA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F6424A7-DD81-BEA5-0FCC-442BA8C90060}"/>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35602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B80FA-D6B2-0312-4E7B-9E636BD7D4D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4B0537F-6DE0-5699-6E6A-CD940CAAFF2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D81D652-DA84-CD85-8A18-E956B1391633}"/>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502F925E-007E-9E7F-C838-B20A25A7A3B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398ECEB-D065-002F-A673-41418D8EF93C}"/>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163757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179C6-DC57-715F-3D97-B90F580ADD8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53669BC-9B04-BBF4-0D95-7BBC7C0F5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03B142B-F3DC-7945-2118-0162DD3951B2}"/>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414EE4E7-85B7-7D83-69E7-E46169FE36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5DE76A6-4680-3CF3-5BB8-91996241F07D}"/>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547419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8973A1-FBE2-8E8F-ACA4-F128DC5EC6F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C8ABCB-801C-A0C2-E66F-9ABADCB19A50}"/>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4B3D8DD-C42A-F378-8D2E-1DD685A03BE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D22FF11-86FD-40BC-ED8E-080E8A9F2C1A}"/>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6" name="Espaço Reservado para Rodapé 5">
            <a:extLst>
              <a:ext uri="{FF2B5EF4-FFF2-40B4-BE49-F238E27FC236}">
                <a16:creationId xmlns:a16="http://schemas.microsoft.com/office/drawing/2014/main" id="{33C8B7CD-4A73-41B5-1863-B144C1085F6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FB335C9-4FE8-38A8-447F-C00C9CF68CAE}"/>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3572887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E3798-241C-DF26-8563-1F415AA1F67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5BAFD98-BFA9-7D13-7A10-4F6BE2058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C181106-EB68-5B78-A52A-D2756B7AF58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5D6E289-3DED-2EED-DF4D-0EEAA4C6E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0CFAE6-1A15-ACA4-96D1-1E070EF0990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CD8F317-496A-30EE-5BC8-03D9375BC37A}"/>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8" name="Espaço Reservado para Rodapé 7">
            <a:extLst>
              <a:ext uri="{FF2B5EF4-FFF2-40B4-BE49-F238E27FC236}">
                <a16:creationId xmlns:a16="http://schemas.microsoft.com/office/drawing/2014/main" id="{835C0205-4B8D-F50E-6653-9AC43D36AF7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3511E1D3-ED06-1561-253D-8FA70174AC2E}"/>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419231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95AFC0-0940-155A-07EF-8C3E001C8C9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FDF2B36-792B-9D98-57DE-D16462D95778}"/>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4" name="Espaço Reservado para Rodapé 3">
            <a:extLst>
              <a:ext uri="{FF2B5EF4-FFF2-40B4-BE49-F238E27FC236}">
                <a16:creationId xmlns:a16="http://schemas.microsoft.com/office/drawing/2014/main" id="{F590221D-09C5-0DC6-8330-DE6C01A5DC07}"/>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3F7C0F9-995D-FEA3-942F-E77E95714DF0}"/>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292468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F49F288-A275-B82A-11FC-029131DEE46C}"/>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3" name="Espaço Reservado para Rodapé 2">
            <a:extLst>
              <a:ext uri="{FF2B5EF4-FFF2-40B4-BE49-F238E27FC236}">
                <a16:creationId xmlns:a16="http://schemas.microsoft.com/office/drawing/2014/main" id="{3E94CC4B-71CB-7425-C43C-E2BB1F864C7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E0372826-3947-355E-9DF4-5D068D0E8538}"/>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299367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EB3E06-DF18-99F3-0C6A-1D32ECC5080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E478710-27A6-BAEB-339F-163CA6E1F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05EBD2F-1155-C82C-25C3-80B26644E6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02FF237-C122-7B03-135C-5EDF8DB4DDDD}"/>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6" name="Espaço Reservado para Rodapé 5">
            <a:extLst>
              <a:ext uri="{FF2B5EF4-FFF2-40B4-BE49-F238E27FC236}">
                <a16:creationId xmlns:a16="http://schemas.microsoft.com/office/drawing/2014/main" id="{404D151F-22B0-799B-1B91-479327C8811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DDFF0B4-B957-9D5E-2653-21B7365942CA}"/>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157920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9D517-7ABF-2C20-ABB8-7E959D07839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313AF1D-CFCE-1624-743C-4B8A8FEC1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AFBEA1CD-B2B0-5D6C-FFFB-CB93A8BEE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3E45E0D-9E2D-A10A-2A8C-52065DDF422B}"/>
              </a:ext>
            </a:extLst>
          </p:cNvPr>
          <p:cNvSpPr>
            <a:spLocks noGrp="1"/>
          </p:cNvSpPr>
          <p:nvPr>
            <p:ph type="dt" sz="half" idx="10"/>
          </p:nvPr>
        </p:nvSpPr>
        <p:spPr/>
        <p:txBody>
          <a:bodyPr/>
          <a:lstStyle/>
          <a:p>
            <a:fld id="{8ADCD2A4-3101-4722-821A-EEAF50047852}" type="datetimeFigureOut">
              <a:rPr lang="pt-BR" smtClean="0"/>
              <a:t>01/08/2025</a:t>
            </a:fld>
            <a:endParaRPr lang="pt-BR"/>
          </a:p>
        </p:txBody>
      </p:sp>
      <p:sp>
        <p:nvSpPr>
          <p:cNvPr id="6" name="Espaço Reservado para Rodapé 5">
            <a:extLst>
              <a:ext uri="{FF2B5EF4-FFF2-40B4-BE49-F238E27FC236}">
                <a16:creationId xmlns:a16="http://schemas.microsoft.com/office/drawing/2014/main" id="{D7C583BA-3337-7D81-5F36-940127F58D4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FAE7956-615B-F51E-F076-20394197A055}"/>
              </a:ext>
            </a:extLst>
          </p:cNvPr>
          <p:cNvSpPr>
            <a:spLocks noGrp="1"/>
          </p:cNvSpPr>
          <p:nvPr>
            <p:ph type="sldNum" sz="quarter" idx="12"/>
          </p:nvPr>
        </p:nvSpPr>
        <p:spPr/>
        <p:txBody>
          <a:bodyPr/>
          <a:lstStyle/>
          <a:p>
            <a:fld id="{01816342-9E01-4F22-8210-10355639D473}" type="slidenum">
              <a:rPr lang="pt-BR" smtClean="0"/>
              <a:t>‹nº›</a:t>
            </a:fld>
            <a:endParaRPr lang="pt-BR"/>
          </a:p>
        </p:txBody>
      </p:sp>
    </p:spTree>
    <p:extLst>
      <p:ext uri="{BB962C8B-B14F-4D97-AF65-F5344CB8AC3E}">
        <p14:creationId xmlns:p14="http://schemas.microsoft.com/office/powerpoint/2010/main" val="2511954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C01FDA6-1777-7C6B-6E3B-033B8C639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7A1C9D5-D466-146F-C579-ACD09FC0C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0BF8167-049E-33E2-0871-16A168C7BB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DCD2A4-3101-4722-821A-EEAF50047852}" type="datetimeFigureOut">
              <a:rPr lang="pt-BR" smtClean="0"/>
              <a:t>01/08/2025</a:t>
            </a:fld>
            <a:endParaRPr lang="pt-BR"/>
          </a:p>
        </p:txBody>
      </p:sp>
      <p:sp>
        <p:nvSpPr>
          <p:cNvPr id="5" name="Espaço Reservado para Rodapé 4">
            <a:extLst>
              <a:ext uri="{FF2B5EF4-FFF2-40B4-BE49-F238E27FC236}">
                <a16:creationId xmlns:a16="http://schemas.microsoft.com/office/drawing/2014/main" id="{983B3CEB-B58D-F4A3-A560-DBDF9E05C3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DED1507-04E2-50F3-4CBA-A3EAE8C8F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816342-9E01-4F22-8210-10355639D473}" type="slidenum">
              <a:rPr lang="pt-BR" smtClean="0"/>
              <a:t>‹nº›</a:t>
            </a:fld>
            <a:endParaRPr lang="pt-BR"/>
          </a:p>
        </p:txBody>
      </p:sp>
    </p:spTree>
    <p:extLst>
      <p:ext uri="{BB962C8B-B14F-4D97-AF65-F5344CB8AC3E}">
        <p14:creationId xmlns:p14="http://schemas.microsoft.com/office/powerpoint/2010/main" val="3575775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5.tiff"/><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5.tiff"/><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5.tiff"/><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a:extLst>
              <a:ext uri="{FF2B5EF4-FFF2-40B4-BE49-F238E27FC236}">
                <a16:creationId xmlns:a16="http://schemas.microsoft.com/office/drawing/2014/main" id="{7FE6B0AC-739C-8F44-A28A-ECC6A314A392}"/>
              </a:ext>
            </a:extLst>
          </p:cNvPr>
          <p:cNvPicPr>
            <a:picLocks noChangeAspect="1"/>
          </p:cNvPicPr>
          <p:nvPr/>
        </p:nvPicPr>
        <p:blipFill rotWithShape="1">
          <a:blip r:embed="rId2"/>
          <a:srcRect t="353" b="15363"/>
          <a:stretch/>
        </p:blipFill>
        <p:spPr>
          <a:xfrm>
            <a:off x="0" y="1"/>
            <a:ext cx="12192000" cy="6858000"/>
          </a:xfrm>
          <a:prstGeom prst="rect">
            <a:avLst/>
          </a:prstGeom>
        </p:spPr>
      </p:pic>
      <p:pic>
        <p:nvPicPr>
          <p:cNvPr id="21" name="Imagem 20">
            <a:extLst>
              <a:ext uri="{FF2B5EF4-FFF2-40B4-BE49-F238E27FC236}">
                <a16:creationId xmlns:a16="http://schemas.microsoft.com/office/drawing/2014/main" id="{143B25CD-FF3A-F24F-B214-6C7534328B35}"/>
              </a:ext>
            </a:extLst>
          </p:cNvPr>
          <p:cNvPicPr>
            <a:picLocks noChangeAspect="1"/>
          </p:cNvPicPr>
          <p:nvPr/>
        </p:nvPicPr>
        <p:blipFill>
          <a:blip r:embed="rId3"/>
          <a:stretch>
            <a:fillRect/>
          </a:stretch>
        </p:blipFill>
        <p:spPr>
          <a:xfrm>
            <a:off x="-756406" y="-997226"/>
            <a:ext cx="18193966" cy="5541916"/>
          </a:xfrm>
          <a:prstGeom prst="rect">
            <a:avLst/>
          </a:prstGeom>
        </p:spPr>
      </p:pic>
      <p:sp>
        <p:nvSpPr>
          <p:cNvPr id="18" name="CaixaDeTexto 17">
            <a:extLst>
              <a:ext uri="{FF2B5EF4-FFF2-40B4-BE49-F238E27FC236}">
                <a16:creationId xmlns:a16="http://schemas.microsoft.com/office/drawing/2014/main" id="{7CC46D2F-12A0-3E45-BC70-DF7055C699BE}"/>
              </a:ext>
            </a:extLst>
          </p:cNvPr>
          <p:cNvSpPr txBox="1"/>
          <p:nvPr/>
        </p:nvSpPr>
        <p:spPr>
          <a:xfrm>
            <a:off x="664752" y="3621360"/>
            <a:ext cx="6673512" cy="923330"/>
          </a:xfrm>
          <a:prstGeom prst="rect">
            <a:avLst/>
          </a:prstGeom>
          <a:noFill/>
        </p:spPr>
        <p:txBody>
          <a:bodyPr wrap="square" rtlCol="0">
            <a:spAutoFit/>
          </a:bodyPr>
          <a:lstStyle/>
          <a:p>
            <a:r>
              <a:rPr lang="pt-BR" sz="5400" b="1" dirty="0">
                <a:solidFill>
                  <a:schemeClr val="bg1"/>
                </a:solidFill>
                <a:latin typeface="Open Sans Condensed" panose="020B0306030504020204" pitchFamily="34" charset="0"/>
                <a:ea typeface="Open Sans Condensed" panose="020B0306030504020204" pitchFamily="34" charset="0"/>
                <a:cs typeface="Open Sans Condensed" panose="020B0306030504020204" pitchFamily="34" charset="0"/>
              </a:rPr>
              <a:t>DÍZIMO</a:t>
            </a:r>
            <a:endParaRPr lang="pt-BR" sz="4200" b="1" dirty="0">
              <a:solidFill>
                <a:schemeClr val="bg1"/>
              </a:solidFill>
              <a:latin typeface="Open Sans Condensed" panose="020B0306030504020204" pitchFamily="34" charset="0"/>
              <a:ea typeface="Open Sans Condensed" panose="020B0306030504020204" pitchFamily="34" charset="0"/>
              <a:cs typeface="Open Sans Condensed" panose="020B0306030504020204" pitchFamily="34" charset="0"/>
            </a:endParaRPr>
          </a:p>
        </p:txBody>
      </p:sp>
      <p:sp>
        <p:nvSpPr>
          <p:cNvPr id="19" name="CaixaDeTexto 18">
            <a:extLst>
              <a:ext uri="{FF2B5EF4-FFF2-40B4-BE49-F238E27FC236}">
                <a16:creationId xmlns:a16="http://schemas.microsoft.com/office/drawing/2014/main" id="{6E65B4A4-82C6-6B4C-A1BE-C467A499326F}"/>
              </a:ext>
            </a:extLst>
          </p:cNvPr>
          <p:cNvSpPr txBox="1"/>
          <p:nvPr/>
        </p:nvSpPr>
        <p:spPr>
          <a:xfrm>
            <a:off x="701328" y="4534183"/>
            <a:ext cx="7547809" cy="1200329"/>
          </a:xfrm>
          <a:prstGeom prst="rect">
            <a:avLst/>
          </a:prstGeom>
          <a:noFill/>
        </p:spPr>
        <p:txBody>
          <a:bodyPr wrap="square" rtlCol="0">
            <a:spAutoFit/>
          </a:bodyPr>
          <a:lstStyle/>
          <a:p>
            <a:r>
              <a:rPr lang="pt-BR" sz="3600" i="1" dirty="0">
                <a:solidFill>
                  <a:schemeClr val="accent2">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Em lealdade </a:t>
            </a:r>
          </a:p>
          <a:p>
            <a:r>
              <a:rPr lang="pt-BR" sz="3600" i="1" dirty="0">
                <a:solidFill>
                  <a:schemeClr val="accent2">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ao fornecedor</a:t>
            </a:r>
          </a:p>
        </p:txBody>
      </p:sp>
    </p:spTree>
    <p:extLst>
      <p:ext uri="{BB962C8B-B14F-4D97-AF65-F5344CB8AC3E}">
        <p14:creationId xmlns:p14="http://schemas.microsoft.com/office/powerpoint/2010/main" val="1090678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2000"/>
                                        <p:tgtEl>
                                          <p:spTgt spid="21"/>
                                        </p:tgtEl>
                                      </p:cBhvr>
                                    </p:animEffect>
                                  </p:childTnLst>
                                </p:cTn>
                              </p:par>
                              <p:par>
                                <p:cTn id="8" presetID="22" presetClass="entr" presetSubtype="2"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500"/>
                                        <p:tgtEl>
                                          <p:spTgt spid="18"/>
                                        </p:tgtEl>
                                      </p:cBhvr>
                                    </p:animEffect>
                                  </p:childTnLst>
                                </p:cTn>
                              </p:par>
                            </p:childTnLst>
                          </p:cTn>
                        </p:par>
                        <p:par>
                          <p:cTn id="11" fill="hold">
                            <p:stCondLst>
                              <p:cond delay="25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90499" y="1934454"/>
            <a:ext cx="11700027" cy="4154984"/>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primeiro dízimo é diferente dos anteriores e não há registro de seu início e nem tampouco há registro de ter sido abolido. Ele é descrito no sistema levítico como “Deus instruiu Moisés”, mas sua origem é muito mais remota. Abraão foi a primeira pessoa de que se tem registro na Bíblia de devolver o dízimo, aproximadamente, 500 anos antes que houvesse israelitas, levitas ou leis cerimoniais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14), mas a origem do dízimo vem de muito antes. </a:t>
            </a:r>
          </a:p>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 história do dízimo se perdeu no tempo, sugerindo que o primeiro dízimo, exclusivamente para apoiar os ministros, é tão antigo que remonta ao período quando não havia registros históricos. Sua antiguidade está representada no ministério de Melquisedeque, representante de Cristo, que não tem princípio nem fim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Hb</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7:1-7). Enquanto houve e há um ministério da ordem de Melquisedeque, ou de Jesus, haverá o dízimo, visto que ele foi parte e prova da legitimidade do ministério. Tal ordenança antiga e imutável de origem divina não pode findar e isso nos motiva a devolver os dízimos.</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tângulo 15">
            <a:extLst>
              <a:ext uri="{FF2B5EF4-FFF2-40B4-BE49-F238E27FC236}">
                <a16:creationId xmlns:a16="http://schemas.microsoft.com/office/drawing/2014/main" id="{139C35D5-A972-2E4B-8FDB-87BCF6591CD6}"/>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7A08190E-1F9D-0E49-BD84-914828210184}"/>
              </a:ext>
            </a:extLst>
          </p:cNvPr>
          <p:cNvSpPr txBox="1"/>
          <p:nvPr/>
        </p:nvSpPr>
        <p:spPr>
          <a:xfrm>
            <a:off x="190499" y="1387585"/>
            <a:ext cx="9297755" cy="477054"/>
          </a:xfrm>
          <a:prstGeom prst="rect">
            <a:avLst/>
          </a:prstGeom>
          <a:noFill/>
        </p:spPr>
        <p:txBody>
          <a:bodyPr wrap="square" rtlCol="0">
            <a:spAutoFit/>
          </a:bodyPr>
          <a:lstStyle/>
          <a:p>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Primeiro Dízimo a Melquisedeque, os levitas e Jesus</a:t>
            </a:r>
          </a:p>
        </p:txBody>
      </p:sp>
      <p:sp>
        <p:nvSpPr>
          <p:cNvPr id="14" name="CaixaDeTexto 13">
            <a:extLst>
              <a:ext uri="{FF2B5EF4-FFF2-40B4-BE49-F238E27FC236}">
                <a16:creationId xmlns:a16="http://schemas.microsoft.com/office/drawing/2014/main" id="{445A5F8D-2CD2-A74F-9339-1D2EC8D3C83B}"/>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9" name="CaixaDeTexto 18">
            <a:extLst>
              <a:ext uri="{FF2B5EF4-FFF2-40B4-BE49-F238E27FC236}">
                <a16:creationId xmlns:a16="http://schemas.microsoft.com/office/drawing/2014/main" id="{049E31FA-AD7F-8A44-B708-C4B31B68FBE3}"/>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1025941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Retângulo 13">
            <a:extLst>
              <a:ext uri="{FF2B5EF4-FFF2-40B4-BE49-F238E27FC236}">
                <a16:creationId xmlns:a16="http://schemas.microsoft.com/office/drawing/2014/main" id="{D237929C-3497-9C45-9D0B-419886244A25}"/>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A7E81ADA-D8E5-294A-A8EA-4A592EC074EB}"/>
              </a:ext>
            </a:extLst>
          </p:cNvPr>
          <p:cNvSpPr txBox="1"/>
          <p:nvPr/>
        </p:nvSpPr>
        <p:spPr>
          <a:xfrm>
            <a:off x="190499" y="1875268"/>
            <a:ext cx="11700027" cy="4524315"/>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Desde os dias de Melquisedeque, o dízimo não ficava com o adorador, mas era dado aos sacerdotes, como o fez Abraão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14), ou levado à casa do tesouro nos dias do antigo Israel (Ml 3:10) para pagar o salário dos sacerdotes (2Cr 31:2-21; Ne 12:44; 13:10-14).</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propósito do dízimo era prover recursos para a propagação do evangelho, mas, finalmente, ele pertence a Deus que o proveu para Sua obra na terra. Ele é administrado pela instituição para o avanço da igreja, e nunca algo a ser guardado por ninguém.</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Podemos resumir o dízimo de Melquisedeque como segue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Hb</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7:1-17): Melquisedeque não era levita, mas recebeu o dízimo; assim sendo, o dízimo não se destina apenas aos levitas, mas a todo aquele a quem Deus chama para o ministério exclusivo de Jesus. Melquisedeque representava Jesus e recebeu o dízimo, incluindo o dos levitas através de Abraão, Seu antepassado. Portanto, o dízimo pertence ao Senhor Jesus, que é maior do que os levitas.</a:t>
            </a:r>
          </a:p>
          <a:p>
            <a:pPr algn="just"/>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8" name="CaixaDeTexto 17">
            <a:extLst>
              <a:ext uri="{FF2B5EF4-FFF2-40B4-BE49-F238E27FC236}">
                <a16:creationId xmlns:a16="http://schemas.microsoft.com/office/drawing/2014/main" id="{39B6E8A7-F76E-BC4F-968C-F5A70212C95C}"/>
              </a:ext>
            </a:extLst>
          </p:cNvPr>
          <p:cNvSpPr txBox="1"/>
          <p:nvPr/>
        </p:nvSpPr>
        <p:spPr>
          <a:xfrm>
            <a:off x="190499" y="1329529"/>
            <a:ext cx="9297755" cy="477054"/>
          </a:xfrm>
          <a:prstGeom prst="rect">
            <a:avLst/>
          </a:prstGeom>
          <a:noFill/>
        </p:spPr>
        <p:txBody>
          <a:bodyPr wrap="square" rtlCol="0">
            <a:spAutoFit/>
          </a:bodyPr>
          <a:lstStyle/>
          <a:p>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**Uso do Dízimo Ministerial**</a:t>
            </a:r>
          </a:p>
        </p:txBody>
      </p:sp>
      <p:sp>
        <p:nvSpPr>
          <p:cNvPr id="13" name="CaixaDeTexto 12">
            <a:extLst>
              <a:ext uri="{FF2B5EF4-FFF2-40B4-BE49-F238E27FC236}">
                <a16:creationId xmlns:a16="http://schemas.microsoft.com/office/drawing/2014/main" id="{746DB8E7-B979-3447-AABD-43A7619A5E9F}"/>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9" name="CaixaDeTexto 18">
            <a:extLst>
              <a:ext uri="{FF2B5EF4-FFF2-40B4-BE49-F238E27FC236}">
                <a16:creationId xmlns:a16="http://schemas.microsoft.com/office/drawing/2014/main" id="{C54E1493-A929-4A4E-9BFB-32C5FE06F054}"/>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2781925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80212" y="1756739"/>
            <a:ext cx="7603956" cy="4154984"/>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Os levitas morreram e sua ordem sacerdotal chegou ao fim, mas a obra sacerdotal de Jesus, através de Seus pastores, professores e outros permanece até que o propósito de Deus seja cumprido nesta terra.</a:t>
            </a:r>
          </a:p>
          <a:p>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Jesus, que não era levita e que foi representado por Melquisedeque, tem um ministério “[...] não conforme a lei de mandamento carnal, mas segundo o poder de vida indissolúvel” (v. 16). Esse ministério incorruptível não levita de Jesus recebeu o dízimo (v. 8 e 17). Portanto, o dízimo não é um mandamento carnal (mortal), mas um mandamento espiritual da vida interminável do ministério de Jesus.</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Retângulo 12">
            <a:extLst>
              <a:ext uri="{FF2B5EF4-FFF2-40B4-BE49-F238E27FC236}">
                <a16:creationId xmlns:a16="http://schemas.microsoft.com/office/drawing/2014/main" id="{9EC90C85-9152-B741-AA8D-5CCF2E721B91}"/>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6A2938A2-4BC0-B44E-AE99-23C20A44A3EA}"/>
              </a:ext>
            </a:extLst>
          </p:cNvPr>
          <p:cNvPicPr>
            <a:picLocks noChangeAspect="1"/>
          </p:cNvPicPr>
          <p:nvPr/>
        </p:nvPicPr>
        <p:blipFill rotWithShape="1">
          <a:blip r:embed="rId6"/>
          <a:srcRect l="13839" r="13169"/>
          <a:stretch/>
        </p:blipFill>
        <p:spPr>
          <a:xfrm>
            <a:off x="7839828" y="1146544"/>
            <a:ext cx="4549173" cy="4564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aixaDeTexto 13">
            <a:extLst>
              <a:ext uri="{FF2B5EF4-FFF2-40B4-BE49-F238E27FC236}">
                <a16:creationId xmlns:a16="http://schemas.microsoft.com/office/drawing/2014/main" id="{64C868AA-95D4-1E49-B78C-29BAD6BF45E4}"/>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8" name="CaixaDeTexto 17">
            <a:extLst>
              <a:ext uri="{FF2B5EF4-FFF2-40B4-BE49-F238E27FC236}">
                <a16:creationId xmlns:a16="http://schemas.microsoft.com/office/drawing/2014/main" id="{E92DB042-5365-D142-8266-9A5275CD35CB}"/>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3280236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CaixaDeTexto 13">
            <a:extLst>
              <a:ext uri="{FF2B5EF4-FFF2-40B4-BE49-F238E27FC236}">
                <a16:creationId xmlns:a16="http://schemas.microsoft.com/office/drawing/2014/main" id="{B2853D45-A3E9-E84E-9039-08F3003B0D75}"/>
              </a:ext>
            </a:extLst>
          </p:cNvPr>
          <p:cNvSpPr txBox="1"/>
          <p:nvPr/>
        </p:nvSpPr>
        <p:spPr>
          <a:xfrm>
            <a:off x="5204876" y="1991380"/>
            <a:ext cx="6425154" cy="4154984"/>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sacerdócio de Melquisedeque representa o de Jesus.</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Este não tem fim e tem mais direito ao dízimo do que o ministério dos levitas; portanto, o dízimo perdurará enquanto durar o ministério de Jesus. Então, eu devolvo o dízimo porque ele é essencialmente ligado ao ministério de Jesus e permanecerá assim enquanto esse ministério for requerido e estiver ativo na terra para a salvação de pessoas, até a Sua volta.</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Retângulo 12">
            <a:extLst>
              <a:ext uri="{FF2B5EF4-FFF2-40B4-BE49-F238E27FC236}">
                <a16:creationId xmlns:a16="http://schemas.microsoft.com/office/drawing/2014/main" id="{2FAA1EA9-3AFA-424C-862F-025D6A41439B}"/>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D3363467-BC56-2845-91F7-408C9ED1EE8A}"/>
              </a:ext>
            </a:extLst>
          </p:cNvPr>
          <p:cNvPicPr>
            <a:picLocks noChangeAspect="1"/>
          </p:cNvPicPr>
          <p:nvPr/>
        </p:nvPicPr>
        <p:blipFill rotWithShape="1">
          <a:blip r:embed="rId5"/>
          <a:srcRect l="3633" r="14082"/>
          <a:stretch/>
        </p:blipFill>
        <p:spPr>
          <a:xfrm>
            <a:off x="-116114" y="1525455"/>
            <a:ext cx="5167085" cy="4140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aixaDeTexto 14">
            <a:extLst>
              <a:ext uri="{FF2B5EF4-FFF2-40B4-BE49-F238E27FC236}">
                <a16:creationId xmlns:a16="http://schemas.microsoft.com/office/drawing/2014/main" id="{551C8E6E-2BA0-DB4F-9D80-0B5811D60F41}"/>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6" name="CaixaDeTexto 15">
            <a:extLst>
              <a:ext uri="{FF2B5EF4-FFF2-40B4-BE49-F238E27FC236}">
                <a16:creationId xmlns:a16="http://schemas.microsoft.com/office/drawing/2014/main" id="{E0AC90AE-2CE4-384B-90A8-2B561201F7DF}"/>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82804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90499" y="1875946"/>
            <a:ext cx="11610976" cy="4893647"/>
          </a:xfrm>
          <a:prstGeom prst="rect">
            <a:avLst/>
          </a:prstGeom>
          <a:noFill/>
        </p:spPr>
        <p:txBody>
          <a:bodyPr wrap="square" rtlCol="0">
            <a:spAutoFit/>
          </a:bodyPr>
          <a:lstStyle/>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dízimo mostra que Deus é também o proprietário de nossas posses. Ele é usado para o pagamento dos obreiros empregados pela igreja, sob o mesmo sistema praticado pelo princípio da casa do tesouro (Ml 3:8-10). Deus é quem nos dá as forças para adquirir riqueza e o propósito dessa riqueza é confirmar o pacto entre Ele e Seu povo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8:18). Sabemos que o pacto de Deus tem um significado amplo de santificação e salvação, visto que é mediado pelo sangue de Jesus (Jr 31:31-35;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Hb</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8:8-10; 12:24). Por conseguinte, o dízimo, bem como todas as ofertas, mostra a fidelidade mútua entre Deus e Seus filhos. A esse respeito, o propósito das posses é confirmar o pacto da salvação e santificação, necessários para levar a bênção a todas as nações da terra, em Cristo (Ml 3:12;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28:18-20). Porque: Todo aquele que invocar o nome do Senhor será salvo. Como, porém, invocarão aquele em quem não creram? E como crerão naquele de quem nada ouviram? E como ouvirão, se não há quem pregue? E como pregarão, se não forem enviados? Como está escrito: Quão formosos são os pés dos que anunciam coisas boas! (Romanos 10:13-15).</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p>
        </p:txBody>
      </p:sp>
      <p:sp>
        <p:nvSpPr>
          <p:cNvPr id="16" name="Retângulo 15">
            <a:extLst>
              <a:ext uri="{FF2B5EF4-FFF2-40B4-BE49-F238E27FC236}">
                <a16:creationId xmlns:a16="http://schemas.microsoft.com/office/drawing/2014/main" id="{139C35D5-A972-2E4B-8FDB-87BCF6591CD6}"/>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7A08190E-1F9D-0E49-BD84-914828210184}"/>
              </a:ext>
            </a:extLst>
          </p:cNvPr>
          <p:cNvSpPr txBox="1"/>
          <p:nvPr/>
        </p:nvSpPr>
        <p:spPr>
          <a:xfrm>
            <a:off x="190499" y="1316145"/>
            <a:ext cx="9297755" cy="477054"/>
          </a:xfrm>
          <a:prstGeom prst="rect">
            <a:avLst/>
          </a:prstGeom>
          <a:noFill/>
        </p:spPr>
        <p:txBody>
          <a:bodyPr wrap="square" rtlCol="0">
            <a:spAutoFit/>
          </a:bodyPr>
          <a:lstStyle/>
          <a:p>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Significado e Aplicação do Dízimo</a:t>
            </a:r>
          </a:p>
        </p:txBody>
      </p:sp>
      <p:sp>
        <p:nvSpPr>
          <p:cNvPr id="14" name="CaixaDeTexto 13">
            <a:extLst>
              <a:ext uri="{FF2B5EF4-FFF2-40B4-BE49-F238E27FC236}">
                <a16:creationId xmlns:a16="http://schemas.microsoft.com/office/drawing/2014/main" id="{210B500E-5AF2-1C4D-84E4-78B8F5D3AF81}"/>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9" name="CaixaDeTexto 18">
            <a:extLst>
              <a:ext uri="{FF2B5EF4-FFF2-40B4-BE49-F238E27FC236}">
                <a16:creationId xmlns:a16="http://schemas.microsoft.com/office/drawing/2014/main" id="{5EE6300F-6496-8E44-9FC2-5FFB4EE1C012}"/>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1234857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Retângulo 13">
            <a:extLst>
              <a:ext uri="{FF2B5EF4-FFF2-40B4-BE49-F238E27FC236}">
                <a16:creationId xmlns:a16="http://schemas.microsoft.com/office/drawing/2014/main" id="{D237929C-3497-9C45-9D0B-419886244A25}"/>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A7E81ADA-D8E5-294A-A8EA-4A592EC074EB}"/>
              </a:ext>
            </a:extLst>
          </p:cNvPr>
          <p:cNvSpPr txBox="1"/>
          <p:nvPr/>
        </p:nvSpPr>
        <p:spPr>
          <a:xfrm>
            <a:off x="190499" y="1483384"/>
            <a:ext cx="11700027" cy="4154984"/>
          </a:xfrm>
          <a:prstGeom prst="rect">
            <a:avLst/>
          </a:prstGeom>
          <a:noFill/>
        </p:spPr>
        <p:txBody>
          <a:bodyPr wrap="square" rtlCol="0">
            <a:spAutoFit/>
          </a:bodyPr>
          <a:lstStyle/>
          <a:p>
            <a:pPr algn="just"/>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serán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enviados si no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sustentados? (1 Cor. 9:13, 14)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serán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sustentados si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nadie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es fiel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ofrendas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(Mal. 3:8-10)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relación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necesario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creer</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ponerlo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práctica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porque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dados fielmente junto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nuestras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ofrendas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fundamento para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avance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obra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propósito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es santificar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confirmar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salvación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fiel,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acuerdo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pacto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desde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comienzo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mundo.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pacto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fue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renovado cada etapa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historia humana,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Noe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después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Abraham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su</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descendiente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es Cristo, para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salvación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todo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cree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Por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levitas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tenían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un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ministerio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Israel,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recibían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morían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pero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Jesús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vive,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fue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quien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recibio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Abraham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estuvo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representado por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Melquisedec</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Heb</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7:8).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indica 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su</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ministerio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permanece para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siempre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también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estuvo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vigente durante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ministerio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Jesús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su</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ministerio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debe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llevar</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salvación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todas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naciones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tierra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(Mat. 28:18-20).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Usted</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tenemos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oportunidad</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confirmar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pacto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al ser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fieles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nuestros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ofrendas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reconocer</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Señor</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nuestra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vida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nuestras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posesiones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t>
            </a:r>
          </a:p>
        </p:txBody>
      </p:sp>
      <p:sp>
        <p:nvSpPr>
          <p:cNvPr id="12" name="CaixaDeTexto 11">
            <a:extLst>
              <a:ext uri="{FF2B5EF4-FFF2-40B4-BE49-F238E27FC236}">
                <a16:creationId xmlns:a16="http://schemas.microsoft.com/office/drawing/2014/main" id="{A55CF4D9-EC45-8E48-B790-44ABF73F7011}"/>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3" name="CaixaDeTexto 12">
            <a:extLst>
              <a:ext uri="{FF2B5EF4-FFF2-40B4-BE49-F238E27FC236}">
                <a16:creationId xmlns:a16="http://schemas.microsoft.com/office/drawing/2014/main" id="{A75EAC51-2F75-8249-BDCF-71F0D98B8B4A}"/>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4127258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190499" y="2049436"/>
            <a:ext cx="11700027" cy="3785652"/>
          </a:xfrm>
          <a:prstGeom prst="rect">
            <a:avLst/>
          </a:prstGeom>
          <a:noFill/>
        </p:spPr>
        <p:txBody>
          <a:bodyPr wrap="square" rtlCol="0">
            <a:spAutoFit/>
          </a:bodyPr>
          <a:lstStyle/>
          <a:p>
            <a:pPr algn="just"/>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Hay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tres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Biblia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pero solo uno permanece para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siempre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Creo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ministerial 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continúa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vigencia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primer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no depende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levitas,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ley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ceremonial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teocracia israelita. No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hay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registro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su</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inicio o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su</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fin.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Asi</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como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Melquisedec</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un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símbolo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Jesús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está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asociado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ministerio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Jesús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que dura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mientras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evangelio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predicado “por todo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mundo, para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testimonio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todas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naciones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(Mat. 24:14). Los que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fieles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ministerio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Jesús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también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serán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fieles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sus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diezmos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ofrendas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fin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 confirmar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pacto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santificación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salvación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hecha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cada uno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nosotros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Hay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muchas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bendiciones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reservadas para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pueblo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fiel de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Dios</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Usted</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también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está invitado a ser fiel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y</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recibir</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la</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aprobación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del</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Maestro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cuando</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regrese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p>
        </p:txBody>
      </p:sp>
      <p:sp>
        <p:nvSpPr>
          <p:cNvPr id="16" name="Retângulo 15">
            <a:extLst>
              <a:ext uri="{FF2B5EF4-FFF2-40B4-BE49-F238E27FC236}">
                <a16:creationId xmlns:a16="http://schemas.microsoft.com/office/drawing/2014/main" id="{139C35D5-A972-2E4B-8FDB-87BCF6591CD6}"/>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7A08190E-1F9D-0E49-BD84-914828210184}"/>
              </a:ext>
            </a:extLst>
          </p:cNvPr>
          <p:cNvSpPr txBox="1"/>
          <p:nvPr/>
        </p:nvSpPr>
        <p:spPr>
          <a:xfrm>
            <a:off x="190499" y="1387585"/>
            <a:ext cx="9297755" cy="477054"/>
          </a:xfrm>
          <a:prstGeom prst="rect">
            <a:avLst/>
          </a:prstGeom>
          <a:noFill/>
        </p:spPr>
        <p:txBody>
          <a:bodyPr wrap="square" rtlCol="0">
            <a:spAutoFit/>
          </a:bodyPr>
          <a:lstStyle/>
          <a:p>
            <a:r>
              <a:rPr lang="pt-BR" sz="2500" b="1" dirty="0" err="1">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Conclusión</a:t>
            </a:r>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p>
        </p:txBody>
      </p:sp>
      <p:sp>
        <p:nvSpPr>
          <p:cNvPr id="14" name="CaixaDeTexto 13">
            <a:extLst>
              <a:ext uri="{FF2B5EF4-FFF2-40B4-BE49-F238E27FC236}">
                <a16:creationId xmlns:a16="http://schemas.microsoft.com/office/drawing/2014/main" id="{5E4EC310-1879-5044-B254-6C0BA514EFF1}"/>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 </a:t>
            </a:r>
          </a:p>
        </p:txBody>
      </p:sp>
      <p:sp>
        <p:nvSpPr>
          <p:cNvPr id="19" name="CaixaDeTexto 18">
            <a:extLst>
              <a:ext uri="{FF2B5EF4-FFF2-40B4-BE49-F238E27FC236}">
                <a16:creationId xmlns:a16="http://schemas.microsoft.com/office/drawing/2014/main" id="{6FBC316D-651E-D849-B3D6-E1B8A8A9F941}"/>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187329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grpSp>
        <p:nvGrpSpPr>
          <p:cNvPr id="13" name="Agrupar 12">
            <a:extLst>
              <a:ext uri="{FF2B5EF4-FFF2-40B4-BE49-F238E27FC236}">
                <a16:creationId xmlns:a16="http://schemas.microsoft.com/office/drawing/2014/main" id="{EDD6B602-B889-1F4B-A444-AB02DBF36A60}"/>
              </a:ext>
            </a:extLst>
          </p:cNvPr>
          <p:cNvGrpSpPr/>
          <p:nvPr/>
        </p:nvGrpSpPr>
        <p:grpSpPr>
          <a:xfrm rot="16200000">
            <a:off x="-360947" y="3429000"/>
            <a:ext cx="4331371" cy="1"/>
            <a:chOff x="6304545" y="6140901"/>
            <a:chExt cx="4331371" cy="1"/>
          </a:xfrm>
        </p:grpSpPr>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rot="5400000" flipV="1">
              <a:off x="7390841" y="5054605"/>
              <a:ext cx="1" cy="217259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1436883"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9897979" y="6140901"/>
              <a:ext cx="737937"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grp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6" name="CaixaDeTexto 15">
            <a:extLst>
              <a:ext uri="{FF2B5EF4-FFF2-40B4-BE49-F238E27FC236}">
                <a16:creationId xmlns:a16="http://schemas.microsoft.com/office/drawing/2014/main" id="{FC8F482E-99CD-6B4F-AF04-E5FC1CD7DA1A}"/>
              </a:ext>
            </a:extLst>
          </p:cNvPr>
          <p:cNvSpPr txBox="1"/>
          <p:nvPr/>
        </p:nvSpPr>
        <p:spPr>
          <a:xfrm>
            <a:off x="2069436" y="1123739"/>
            <a:ext cx="8053126" cy="2554545"/>
          </a:xfrm>
          <a:prstGeom prst="rect">
            <a:avLst/>
          </a:prstGeom>
          <a:noFill/>
        </p:spPr>
        <p:txBody>
          <a:bodyPr wrap="square" rtlCol="0">
            <a:spAutoFit/>
          </a:bodyPr>
          <a:lstStyle/>
          <a:p>
            <a:r>
              <a:rPr lang="pt-BR" sz="80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a:t>
            </a:r>
            <a:br>
              <a:rPr lang="pt-BR" sz="80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r>
              <a:rPr lang="pt-BR" sz="80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DEVOLVO O DÍZIMO?</a:t>
            </a:r>
          </a:p>
        </p:txBody>
      </p:sp>
      <p:sp>
        <p:nvSpPr>
          <p:cNvPr id="17" name="CaixaDeTexto 16">
            <a:extLst>
              <a:ext uri="{FF2B5EF4-FFF2-40B4-BE49-F238E27FC236}">
                <a16:creationId xmlns:a16="http://schemas.microsoft.com/office/drawing/2014/main" id="{590807CA-B011-A747-8797-CCE0AEE57D31}"/>
              </a:ext>
            </a:extLst>
          </p:cNvPr>
          <p:cNvSpPr txBox="1"/>
          <p:nvPr/>
        </p:nvSpPr>
        <p:spPr>
          <a:xfrm>
            <a:off x="2069437" y="3690473"/>
            <a:ext cx="7547809" cy="646331"/>
          </a:xfrm>
          <a:prstGeom prst="rect">
            <a:avLst/>
          </a:prstGeom>
          <a:noFill/>
        </p:spPr>
        <p:txBody>
          <a:bodyPr wrap="square" rtlCol="0">
            <a:spAutoFit/>
          </a:bodyPr>
          <a:lstStyle/>
          <a:p>
            <a:r>
              <a:rPr lang="pt-BR" sz="36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
        <p:nvSpPr>
          <p:cNvPr id="19" name="CaixaDeTexto 18">
            <a:extLst>
              <a:ext uri="{FF2B5EF4-FFF2-40B4-BE49-F238E27FC236}">
                <a16:creationId xmlns:a16="http://schemas.microsoft.com/office/drawing/2014/main" id="{FE835594-EF1A-684F-B373-2603FF526CC4}"/>
              </a:ext>
            </a:extLst>
          </p:cNvPr>
          <p:cNvSpPr txBox="1"/>
          <p:nvPr/>
        </p:nvSpPr>
        <p:spPr>
          <a:xfrm>
            <a:off x="2069437" y="4708049"/>
            <a:ext cx="3271817" cy="461665"/>
          </a:xfrm>
          <a:prstGeom prst="rect">
            <a:avLst/>
          </a:prstGeom>
          <a:noFill/>
        </p:spPr>
        <p:txBody>
          <a:bodyPr wrap="square" rtlCol="0">
            <a:spAutoFit/>
          </a:bodyPr>
          <a:lstStyle/>
          <a:p>
            <a:r>
              <a:rPr lang="pt-BR" sz="24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DEMÓSTENES NEVES DA SILVA</a:t>
            </a:r>
          </a:p>
        </p:txBody>
      </p:sp>
    </p:spTree>
    <p:extLst>
      <p:ext uri="{BB962C8B-B14F-4D97-AF65-F5344CB8AC3E}">
        <p14:creationId xmlns:p14="http://schemas.microsoft.com/office/powerpoint/2010/main" val="124356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15038" y="-190035"/>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3" name="Retângulo 2">
            <a:extLst>
              <a:ext uri="{FF2B5EF4-FFF2-40B4-BE49-F238E27FC236}">
                <a16:creationId xmlns:a16="http://schemas.microsoft.com/office/drawing/2014/main" id="{885F2BD8-CA8F-2447-B4D0-77C0ECA8CE7E}"/>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08241927-701B-EF45-9A03-86CEB97DB0BB}"/>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4" name="CaixaDeTexto 13">
            <a:extLst>
              <a:ext uri="{FF2B5EF4-FFF2-40B4-BE49-F238E27FC236}">
                <a16:creationId xmlns:a16="http://schemas.microsoft.com/office/drawing/2014/main" id="{65D36EBA-6E91-7A4B-8F66-A1EDB7859A61}"/>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
        <p:nvSpPr>
          <p:cNvPr id="15" name="CaixaDeTexto 14">
            <a:extLst>
              <a:ext uri="{FF2B5EF4-FFF2-40B4-BE49-F238E27FC236}">
                <a16:creationId xmlns:a16="http://schemas.microsoft.com/office/drawing/2014/main" id="{B1FA9F45-AA26-8242-A98F-58EDD06231DE}"/>
              </a:ext>
            </a:extLst>
          </p:cNvPr>
          <p:cNvSpPr txBox="1"/>
          <p:nvPr/>
        </p:nvSpPr>
        <p:spPr>
          <a:xfrm>
            <a:off x="80212" y="1563327"/>
            <a:ext cx="12001500" cy="4154984"/>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termo “dízimo”, no Antigo Testamento, corresponde à palavra hebraica maser; e, no Novo Testamento, a palavra original é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dekate</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Ambas as palavras simplesmente significam “a décima parte” ou “dízimo”. Na Bíblia, embora seja dito que Abraão devolveu o dízimo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Gn</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14), o início da prática do dízimo se perdeu no tempo, sem registros históricos de seu início. Também não há registro da abolição do dízimo ministerial, cuja prática continua em vigor. Portanto, eu devolvo o dízimo porque ele não foi abolido.</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Porém, há confusão entre outras duas contribuições chamadas de dízimo na Bíblia, mas que são diferentes do dízimo ministerial e não deveriam ser confundidas com ele, embora recebam o mesmo nome. Na Bíblia, a palavra “dízimo” é usada para três práticas diferentes que serão abaixo relacionadas na ordem, visto que pretendemos concluir com o dízimo que continua em vigor</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301074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4062664" y="2016909"/>
            <a:ext cx="7917084" cy="4524315"/>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Esse imposto era chamado de dízimo. Esse é o mais recente e mais transitório dos dízimos que chamamos no artigo de terceiro dízimo e que foi recolhido, aproximadamente, mil anos antes de Cristo, quando Saul se tornou rei (1Sm 8:11-15).</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Desde que Israel deixou o Egito, por volta de 1440 a.C., esse dízimo ao rei foi recolhido por somente 400 anos, depois que o povo entrou em Canaã e o fim da monarquia. Assim sendo, embora também se chamasse dízimo, não se tratava do dízimo do ministério sacerdotal; antes, um imposto temporário somente para o rei. </a:t>
            </a:r>
          </a:p>
          <a:p>
            <a:pPr algn="just"/>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7" name="CaixaDeTexto 16">
            <a:extLst>
              <a:ext uri="{FF2B5EF4-FFF2-40B4-BE49-F238E27FC236}">
                <a16:creationId xmlns:a16="http://schemas.microsoft.com/office/drawing/2014/main" id="{49A4307E-D7A9-314A-9E3B-666E92221FE0}"/>
              </a:ext>
            </a:extLst>
          </p:cNvPr>
          <p:cNvSpPr txBox="1"/>
          <p:nvPr/>
        </p:nvSpPr>
        <p:spPr>
          <a:xfrm>
            <a:off x="4084416" y="1451607"/>
            <a:ext cx="5670883" cy="523220"/>
          </a:xfrm>
          <a:prstGeom prst="rect">
            <a:avLst/>
          </a:prstGeom>
          <a:noFill/>
        </p:spPr>
        <p:txBody>
          <a:bodyPr wrap="square" rtlCol="0">
            <a:spAutoFit/>
          </a:bodyPr>
          <a:lstStyle/>
          <a:p>
            <a:r>
              <a:rPr lang="pt-BR" sz="28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Terceiro Dízimo: o Imposto pago ao Rei</a:t>
            </a:r>
          </a:p>
        </p:txBody>
      </p:sp>
      <p:sp>
        <p:nvSpPr>
          <p:cNvPr id="13" name="Retângulo 12">
            <a:extLst>
              <a:ext uri="{FF2B5EF4-FFF2-40B4-BE49-F238E27FC236}">
                <a16:creationId xmlns:a16="http://schemas.microsoft.com/office/drawing/2014/main" id="{F67C2583-51BD-D941-BB8E-45F127F5F8A9}"/>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62B5BEE2-3C43-7140-98E6-357E0E03A1FD}"/>
              </a:ext>
            </a:extLst>
          </p:cNvPr>
          <p:cNvPicPr>
            <a:picLocks noChangeAspect="1"/>
          </p:cNvPicPr>
          <p:nvPr/>
        </p:nvPicPr>
        <p:blipFill>
          <a:blip r:embed="rId6"/>
          <a:stretch>
            <a:fillRect/>
          </a:stretch>
        </p:blipFill>
        <p:spPr>
          <a:xfrm>
            <a:off x="-392898" y="1423748"/>
            <a:ext cx="4286815" cy="4286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Conector Reto 18">
            <a:extLst>
              <a:ext uri="{FF2B5EF4-FFF2-40B4-BE49-F238E27FC236}">
                <a16:creationId xmlns:a16="http://schemas.microsoft.com/office/drawing/2014/main" id="{2EBFD309-4231-F545-B19F-A112F9336852}"/>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7F5EFBE3-BB8F-D74E-9158-606CE5DD38A3}"/>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22" name="Conector Reto 21">
            <a:extLst>
              <a:ext uri="{FF2B5EF4-FFF2-40B4-BE49-F238E27FC236}">
                <a16:creationId xmlns:a16="http://schemas.microsoft.com/office/drawing/2014/main" id="{85574ED4-B50D-7B45-9290-19FFB305EF4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sp>
        <p:nvSpPr>
          <p:cNvPr id="25" name="CaixaDeTexto 24">
            <a:extLst>
              <a:ext uri="{FF2B5EF4-FFF2-40B4-BE49-F238E27FC236}">
                <a16:creationId xmlns:a16="http://schemas.microsoft.com/office/drawing/2014/main" id="{3567C072-370B-5F49-ABEC-6A450F054980}"/>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26" name="CaixaDeTexto 25">
            <a:extLst>
              <a:ext uri="{FF2B5EF4-FFF2-40B4-BE49-F238E27FC236}">
                <a16:creationId xmlns:a16="http://schemas.microsoft.com/office/drawing/2014/main" id="{C26ED5AB-C8C3-6F47-9B68-5F626FDB8979}"/>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2150636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80211" y="2030697"/>
            <a:ext cx="8190386" cy="4893647"/>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segundo dízimo mencionado na Bíblia se encontra em</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Deuteronômio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12:17, 18; 14:23-27; 26:23). Esse segundo “dízimo” é algumas vezes erroneamente confundido com o primeiro dízimo mencionado nas Escrituras, mas não é o mesmo. Como claramente indicado pelos textos acima, esse segundo dízimo somente era recolhido na sequência de sete anos do ano sabático.</a:t>
            </a:r>
          </a:p>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Esse ciclo de sete anos do qual dependia o segundo dízimo, de acordo com Deuteronômio, começou a ser praticado somente depois que os israelitas entraram em Canaã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Lv</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25:1-7). Portanto, esse segundo dízimo foi recolhido apenas no contexto do período de sete anos para o culto da família e para o pobre (</a:t>
            </a:r>
            <a:r>
              <a:rPr lang="pt-BR" sz="2400" dirty="0" err="1">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Dt</a:t>
            </a:r>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12:17-18; 14:23-27; 26:23).</a:t>
            </a:r>
          </a:p>
          <a:p>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pic>
        <p:nvPicPr>
          <p:cNvPr id="7" name="Imagem 6">
            <a:extLst>
              <a:ext uri="{FF2B5EF4-FFF2-40B4-BE49-F238E27FC236}">
                <a16:creationId xmlns:a16="http://schemas.microsoft.com/office/drawing/2014/main" id="{9FD0E42C-FB87-FE4B-B0BD-F4B5D8521635}"/>
              </a:ext>
            </a:extLst>
          </p:cNvPr>
          <p:cNvPicPr>
            <a:picLocks noChangeAspect="1"/>
          </p:cNvPicPr>
          <p:nvPr/>
        </p:nvPicPr>
        <p:blipFill rotWithShape="1">
          <a:blip r:embed="rId6"/>
          <a:srcRect l="42932"/>
          <a:stretch/>
        </p:blipFill>
        <p:spPr>
          <a:xfrm flipH="1">
            <a:off x="8461096" y="1351802"/>
            <a:ext cx="4047978" cy="4396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tângulo 12">
            <a:extLst>
              <a:ext uri="{FF2B5EF4-FFF2-40B4-BE49-F238E27FC236}">
                <a16:creationId xmlns:a16="http://schemas.microsoft.com/office/drawing/2014/main" id="{03A52C30-DAD2-DD41-9DBA-01AFF1793A9B}"/>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7EFD2FFB-9860-C948-8FAE-6D347643D133}"/>
              </a:ext>
            </a:extLst>
          </p:cNvPr>
          <p:cNvSpPr txBox="1"/>
          <p:nvPr/>
        </p:nvSpPr>
        <p:spPr>
          <a:xfrm>
            <a:off x="80212" y="1428739"/>
            <a:ext cx="15346055" cy="477054"/>
          </a:xfrm>
          <a:prstGeom prst="rect">
            <a:avLst/>
          </a:prstGeom>
          <a:noFill/>
        </p:spPr>
        <p:txBody>
          <a:bodyPr wrap="square" rtlCol="0">
            <a:spAutoFit/>
          </a:bodyPr>
          <a:lstStyle/>
          <a:p>
            <a:r>
              <a:rPr lang="pt-BR" sz="2500" b="1" dirty="0">
                <a:solidFill>
                  <a:srgbClr val="009E86"/>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Segundo Dízimo: Culto da Família, para o Pobre e para Pessoas Sem Terra</a:t>
            </a:r>
          </a:p>
        </p:txBody>
      </p:sp>
      <p:sp>
        <p:nvSpPr>
          <p:cNvPr id="14" name="CaixaDeTexto 13">
            <a:extLst>
              <a:ext uri="{FF2B5EF4-FFF2-40B4-BE49-F238E27FC236}">
                <a16:creationId xmlns:a16="http://schemas.microsoft.com/office/drawing/2014/main" id="{454BC544-EC9E-D745-A8CA-4721E0B4315A}"/>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9" name="CaixaDeTexto 18">
            <a:extLst>
              <a:ext uri="{FF2B5EF4-FFF2-40B4-BE49-F238E27FC236}">
                <a16:creationId xmlns:a16="http://schemas.microsoft.com/office/drawing/2014/main" id="{49368FE2-7CF1-1A4A-BBDE-F23CBF346194}"/>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2932279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4" name="CaixaDeTexto 13">
            <a:extLst>
              <a:ext uri="{FF2B5EF4-FFF2-40B4-BE49-F238E27FC236}">
                <a16:creationId xmlns:a16="http://schemas.microsoft.com/office/drawing/2014/main" id="{B2853D45-A3E9-E84E-9039-08F3003B0D75}"/>
              </a:ext>
            </a:extLst>
          </p:cNvPr>
          <p:cNvSpPr txBox="1"/>
          <p:nvPr/>
        </p:nvSpPr>
        <p:spPr>
          <a:xfrm>
            <a:off x="95250" y="1791256"/>
            <a:ext cx="12001500" cy="4893647"/>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Consequentemente, o dízimo que era devolvido para apoiar os levitas no santuário, durante os 40 anos em que os israelitas vagaram pelo deserto, antes de entrarem em Canaã, não pode ser esse segundo dízimo. Ainda, de acordo com os textos mencionados em Deuteronômio, esse segundo dízimo ficava com o adorador e não era levado à casa do tesouro. O adorador poderia vender o dízimo do produto ou de animal, se necessário, e usá-lo para comer quando visitasse o santuário, a cada ano, no primeiro, segundo, quarto e quinto anos do ciclo de sete anos que findava com o ano sabático. Os convidados que se beneficiavam desse segundo dízimo eram pessoas necessitadas que não possuíam terra em Israel (pobres, viúvas, órfãos, estrangeiros e levitas). Os levitas eram apenas convidados que comiam com os outros, mas, evidentemente, esse dízimo não era devolvido na totalidade para a casa do tesouro e nem tampouco era dado aos levitas, conforme a instrução da Bíblia (Ml 3:10).</a:t>
            </a: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3" name="Retângulo 12">
            <a:extLst>
              <a:ext uri="{FF2B5EF4-FFF2-40B4-BE49-F238E27FC236}">
                <a16:creationId xmlns:a16="http://schemas.microsoft.com/office/drawing/2014/main" id="{DE7991B2-51A2-134F-B8E8-7743564C1D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11">
            <a:extLst>
              <a:ext uri="{FF2B5EF4-FFF2-40B4-BE49-F238E27FC236}">
                <a16:creationId xmlns:a16="http://schemas.microsoft.com/office/drawing/2014/main" id="{E9C8B5E5-07CA-604E-AC64-5ED8DDB72112}"/>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7" name="CaixaDeTexto 16">
            <a:extLst>
              <a:ext uri="{FF2B5EF4-FFF2-40B4-BE49-F238E27FC236}">
                <a16:creationId xmlns:a16="http://schemas.microsoft.com/office/drawing/2014/main" id="{49E04C03-F94C-4F45-BE0A-9CBCB75D04E4}"/>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2218998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5" name="CaixaDeTexto 14">
            <a:extLst>
              <a:ext uri="{FF2B5EF4-FFF2-40B4-BE49-F238E27FC236}">
                <a16:creationId xmlns:a16="http://schemas.microsoft.com/office/drawing/2014/main" id="{B1FA9F45-AA26-8242-A98F-58EDD06231DE}"/>
              </a:ext>
            </a:extLst>
          </p:cNvPr>
          <p:cNvSpPr txBox="1"/>
          <p:nvPr/>
        </p:nvSpPr>
        <p:spPr>
          <a:xfrm>
            <a:off x="4604355" y="2064196"/>
            <a:ext cx="7197272" cy="3046988"/>
          </a:xfrm>
          <a:prstGeom prst="rect">
            <a:avLst/>
          </a:prstGeom>
          <a:noFill/>
        </p:spPr>
        <p:txBody>
          <a:bodyPr wrap="square" rtlCol="0">
            <a:spAutoFit/>
          </a:bodyPr>
          <a:lstStyle/>
          <a:p>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No terceiro e sexto anos do ciclo de sete anos, esse segundo dízimo não era levado para ser usado pela família e convidados quando visitavam o santuário, mas era conservado nos lares dos adoradores e dado aos pobres e aos que não tinham terra. Portanto, esse é outro motivo porque não pode ser o mesmo que o destinado aos sacerdotes. O dízimo para os sacerdotes era devolvido totalmente à casa do tesouro (Ml 3:10).</a:t>
            </a:r>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sp>
        <p:nvSpPr>
          <p:cNvPr id="16" name="Retângulo 15">
            <a:extLst>
              <a:ext uri="{FF2B5EF4-FFF2-40B4-BE49-F238E27FC236}">
                <a16:creationId xmlns:a16="http://schemas.microsoft.com/office/drawing/2014/main" id="{139C35D5-A972-2E4B-8FDB-87BCF6591CD6}"/>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A52CF0CD-3CA2-2D48-8219-53961BC3737D}"/>
              </a:ext>
            </a:extLst>
          </p:cNvPr>
          <p:cNvPicPr>
            <a:picLocks noChangeAspect="1"/>
          </p:cNvPicPr>
          <p:nvPr/>
        </p:nvPicPr>
        <p:blipFill rotWithShape="1">
          <a:blip r:embed="rId6"/>
          <a:srcRect l="7428" t="10235" r="14647"/>
          <a:stretch/>
        </p:blipFill>
        <p:spPr>
          <a:xfrm>
            <a:off x="-222732" y="1800190"/>
            <a:ext cx="4604355" cy="3533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ixaDeTexto 12">
            <a:extLst>
              <a:ext uri="{FF2B5EF4-FFF2-40B4-BE49-F238E27FC236}">
                <a16:creationId xmlns:a16="http://schemas.microsoft.com/office/drawing/2014/main" id="{0AA6C1C7-BF23-284B-8724-195D5EED3C1A}"/>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14" name="CaixaDeTexto 13">
            <a:extLst>
              <a:ext uri="{FF2B5EF4-FFF2-40B4-BE49-F238E27FC236}">
                <a16:creationId xmlns:a16="http://schemas.microsoft.com/office/drawing/2014/main" id="{F0473D23-DAB2-5843-B945-9D0576C8AFE8}"/>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1248582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3"/>
          <a:srcRect b="15119"/>
          <a:stretch/>
        </p:blipFill>
        <p:spPr>
          <a:xfrm>
            <a:off x="0" y="-27779"/>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3715473" y="6140350"/>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1064871"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575"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7" name="Imagem 6">
            <a:extLst>
              <a:ext uri="{FF2B5EF4-FFF2-40B4-BE49-F238E27FC236}">
                <a16:creationId xmlns:a16="http://schemas.microsoft.com/office/drawing/2014/main" id="{A7420B2B-1257-6542-B609-76E93289294C}"/>
              </a:ext>
            </a:extLst>
          </p:cNvPr>
          <p:cNvPicPr>
            <a:picLocks noChangeAspect="1"/>
          </p:cNvPicPr>
          <p:nvPr/>
        </p:nvPicPr>
        <p:blipFill>
          <a:blip r:embed="rId4"/>
          <a:stretch>
            <a:fillRect/>
          </a:stretch>
        </p:blipFill>
        <p:spPr>
          <a:xfrm>
            <a:off x="11445134" y="6237512"/>
            <a:ext cx="556367" cy="556367"/>
          </a:xfrm>
          <a:prstGeom prst="rect">
            <a:avLst/>
          </a:prstGeom>
        </p:spPr>
      </p:pic>
      <p:sp>
        <p:nvSpPr>
          <p:cNvPr id="13" name="Retângulo 12">
            <a:extLst>
              <a:ext uri="{FF2B5EF4-FFF2-40B4-BE49-F238E27FC236}">
                <a16:creationId xmlns:a16="http://schemas.microsoft.com/office/drawing/2014/main" id="{DE7991B2-51A2-134F-B8E8-7743564C1D07}"/>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aixaDeTexto 16">
            <a:extLst>
              <a:ext uri="{FF2B5EF4-FFF2-40B4-BE49-F238E27FC236}">
                <a16:creationId xmlns:a16="http://schemas.microsoft.com/office/drawing/2014/main" id="{9EB38A20-55CF-6B48-88F0-B671E2481913}"/>
              </a:ext>
            </a:extLst>
          </p:cNvPr>
          <p:cNvSpPr txBox="1"/>
          <p:nvPr/>
        </p:nvSpPr>
        <p:spPr>
          <a:xfrm>
            <a:off x="839987" y="2203626"/>
            <a:ext cx="11053823" cy="6047809"/>
          </a:xfrm>
          <a:prstGeom prst="rect">
            <a:avLst/>
          </a:prstGeom>
          <a:noFill/>
        </p:spPr>
        <p:txBody>
          <a:bodyPr wrap="square" rtlCol="0">
            <a:spAutoFit/>
          </a:bodyPr>
          <a:lstStyle/>
          <a:p>
            <a:pPr algn="just"/>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O segundo dízimo foi recolhido apenas quando os israelitas entraram em Canaã e essa prática não ocorreu fora de Canaã.</a:t>
            </a:r>
          </a:p>
          <a:p>
            <a:pPr algn="just"/>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Ele estava associado ao ano sabático do sistema cerimonial judaico e não tinha validade fora desse calendário.</a:t>
            </a:r>
          </a:p>
          <a:p>
            <a:pPr algn="just"/>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Seu uso dependia de quatro peregrinações anuais ao santuário e, portanto, não tendo validade se o templo não mais existisse.</a:t>
            </a:r>
          </a:p>
          <a:p>
            <a:pPr algn="just"/>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Ele também tinha um propósito caritativo porque em dois dos anos do período sabático, o segundo</a:t>
            </a:r>
          </a:p>
          <a:p>
            <a:pPr algn="just"/>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dízimo era dado inteiramente ao pobre necessitado e àqueles que não tinham terras, em vez de exclusivamente ao ministério sacerdotal. </a:t>
            </a:r>
          </a:p>
          <a:p>
            <a:b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b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b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grpSp>
        <p:nvGrpSpPr>
          <p:cNvPr id="10" name="Agrupar 9">
            <a:extLst>
              <a:ext uri="{FF2B5EF4-FFF2-40B4-BE49-F238E27FC236}">
                <a16:creationId xmlns:a16="http://schemas.microsoft.com/office/drawing/2014/main" id="{317229D5-5EB9-C545-895D-41315205516A}"/>
              </a:ext>
            </a:extLst>
          </p:cNvPr>
          <p:cNvGrpSpPr/>
          <p:nvPr/>
        </p:nvGrpSpPr>
        <p:grpSpPr>
          <a:xfrm>
            <a:off x="410227" y="2158735"/>
            <a:ext cx="555848" cy="461665"/>
            <a:chOff x="7671520" y="1534076"/>
            <a:chExt cx="555848" cy="461665"/>
          </a:xfrm>
        </p:grpSpPr>
        <p:sp>
          <p:nvSpPr>
            <p:cNvPr id="9" name="Oval 8">
              <a:extLst>
                <a:ext uri="{FF2B5EF4-FFF2-40B4-BE49-F238E27FC236}">
                  <a16:creationId xmlns:a16="http://schemas.microsoft.com/office/drawing/2014/main" id="{CA887349-913E-394C-8057-94A42732A640}"/>
                </a:ext>
              </a:extLst>
            </p:cNvPr>
            <p:cNvSpPr/>
            <p:nvPr/>
          </p:nvSpPr>
          <p:spPr>
            <a:xfrm>
              <a:off x="7671520" y="1562105"/>
              <a:ext cx="402358" cy="402358"/>
            </a:xfrm>
            <a:prstGeom prst="ellipse">
              <a:avLst/>
            </a:prstGeom>
            <a:solidFill>
              <a:srgbClr val="00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CaixaDeTexto 28">
              <a:extLst>
                <a:ext uri="{FF2B5EF4-FFF2-40B4-BE49-F238E27FC236}">
                  <a16:creationId xmlns:a16="http://schemas.microsoft.com/office/drawing/2014/main" id="{37451A37-EDA5-C14C-8484-85454D34AB57}"/>
                </a:ext>
              </a:extLst>
            </p:cNvPr>
            <p:cNvSpPr txBox="1"/>
            <p:nvPr/>
          </p:nvSpPr>
          <p:spPr>
            <a:xfrm>
              <a:off x="7713435" y="1534076"/>
              <a:ext cx="513933" cy="461665"/>
            </a:xfrm>
            <a:prstGeom prst="rect">
              <a:avLst/>
            </a:prstGeom>
            <a:noFill/>
          </p:spPr>
          <p:txBody>
            <a:bodyPr wrap="square" rtlCol="0">
              <a:spAutoFit/>
            </a:bodyPr>
            <a:lstStyle/>
            <a:p>
              <a:r>
                <a:rPr lang="pt-BR" sz="2400" b="1"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1</a:t>
              </a:r>
            </a:p>
          </p:txBody>
        </p:sp>
      </p:grpSp>
      <p:grpSp>
        <p:nvGrpSpPr>
          <p:cNvPr id="30" name="Agrupar 29">
            <a:extLst>
              <a:ext uri="{FF2B5EF4-FFF2-40B4-BE49-F238E27FC236}">
                <a16:creationId xmlns:a16="http://schemas.microsoft.com/office/drawing/2014/main" id="{0603A4F3-41CC-7C45-9FF5-0B97785ECF96}"/>
              </a:ext>
            </a:extLst>
          </p:cNvPr>
          <p:cNvGrpSpPr/>
          <p:nvPr/>
        </p:nvGrpSpPr>
        <p:grpSpPr>
          <a:xfrm>
            <a:off x="410227" y="2789612"/>
            <a:ext cx="555848" cy="461665"/>
            <a:chOff x="7671520" y="1534076"/>
            <a:chExt cx="555848" cy="461665"/>
          </a:xfrm>
        </p:grpSpPr>
        <p:sp>
          <p:nvSpPr>
            <p:cNvPr id="31" name="Oval 30">
              <a:extLst>
                <a:ext uri="{FF2B5EF4-FFF2-40B4-BE49-F238E27FC236}">
                  <a16:creationId xmlns:a16="http://schemas.microsoft.com/office/drawing/2014/main" id="{0A7AF3F5-2AF8-3D44-91E1-98FBB3C98F1E}"/>
                </a:ext>
              </a:extLst>
            </p:cNvPr>
            <p:cNvSpPr/>
            <p:nvPr/>
          </p:nvSpPr>
          <p:spPr>
            <a:xfrm>
              <a:off x="7671520" y="1562105"/>
              <a:ext cx="402358" cy="402358"/>
            </a:xfrm>
            <a:prstGeom prst="ellipse">
              <a:avLst/>
            </a:prstGeom>
            <a:solidFill>
              <a:srgbClr val="00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CaixaDeTexto 31">
              <a:extLst>
                <a:ext uri="{FF2B5EF4-FFF2-40B4-BE49-F238E27FC236}">
                  <a16:creationId xmlns:a16="http://schemas.microsoft.com/office/drawing/2014/main" id="{24526721-2324-5B47-A20C-0C7C2AD91B92}"/>
                </a:ext>
              </a:extLst>
            </p:cNvPr>
            <p:cNvSpPr txBox="1"/>
            <p:nvPr/>
          </p:nvSpPr>
          <p:spPr>
            <a:xfrm>
              <a:off x="7713435" y="1534076"/>
              <a:ext cx="513933" cy="461665"/>
            </a:xfrm>
            <a:prstGeom prst="rect">
              <a:avLst/>
            </a:prstGeom>
            <a:noFill/>
          </p:spPr>
          <p:txBody>
            <a:bodyPr wrap="square" rtlCol="0">
              <a:spAutoFit/>
            </a:bodyPr>
            <a:lstStyle/>
            <a:p>
              <a:r>
                <a:rPr lang="pt-BR" sz="2400" b="1"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2</a:t>
              </a:r>
            </a:p>
          </p:txBody>
        </p:sp>
      </p:grpSp>
      <p:grpSp>
        <p:nvGrpSpPr>
          <p:cNvPr id="35" name="Agrupar 34">
            <a:extLst>
              <a:ext uri="{FF2B5EF4-FFF2-40B4-BE49-F238E27FC236}">
                <a16:creationId xmlns:a16="http://schemas.microsoft.com/office/drawing/2014/main" id="{A2A5B7D1-6981-724E-A2D8-217A124EBD24}"/>
              </a:ext>
            </a:extLst>
          </p:cNvPr>
          <p:cNvGrpSpPr/>
          <p:nvPr/>
        </p:nvGrpSpPr>
        <p:grpSpPr>
          <a:xfrm>
            <a:off x="410227" y="3458773"/>
            <a:ext cx="555848" cy="461665"/>
            <a:chOff x="7671520" y="1534076"/>
            <a:chExt cx="555848" cy="461665"/>
          </a:xfrm>
        </p:grpSpPr>
        <p:sp>
          <p:nvSpPr>
            <p:cNvPr id="36" name="Oval 35">
              <a:extLst>
                <a:ext uri="{FF2B5EF4-FFF2-40B4-BE49-F238E27FC236}">
                  <a16:creationId xmlns:a16="http://schemas.microsoft.com/office/drawing/2014/main" id="{A0B1D3C7-1A15-6441-9CE1-21C097B27D55}"/>
                </a:ext>
              </a:extLst>
            </p:cNvPr>
            <p:cNvSpPr/>
            <p:nvPr/>
          </p:nvSpPr>
          <p:spPr>
            <a:xfrm>
              <a:off x="7671520" y="1562105"/>
              <a:ext cx="402358" cy="402358"/>
            </a:xfrm>
            <a:prstGeom prst="ellipse">
              <a:avLst/>
            </a:prstGeom>
            <a:solidFill>
              <a:srgbClr val="00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CaixaDeTexto 36">
              <a:extLst>
                <a:ext uri="{FF2B5EF4-FFF2-40B4-BE49-F238E27FC236}">
                  <a16:creationId xmlns:a16="http://schemas.microsoft.com/office/drawing/2014/main" id="{591E9191-3CD5-F84C-B88B-4A58CC5FC465}"/>
                </a:ext>
              </a:extLst>
            </p:cNvPr>
            <p:cNvSpPr txBox="1"/>
            <p:nvPr/>
          </p:nvSpPr>
          <p:spPr>
            <a:xfrm>
              <a:off x="7713435" y="1534076"/>
              <a:ext cx="513933" cy="461665"/>
            </a:xfrm>
            <a:prstGeom prst="rect">
              <a:avLst/>
            </a:prstGeom>
            <a:noFill/>
          </p:spPr>
          <p:txBody>
            <a:bodyPr wrap="square" rtlCol="0">
              <a:spAutoFit/>
            </a:bodyPr>
            <a:lstStyle/>
            <a:p>
              <a:r>
                <a:rPr lang="pt-BR" sz="2400" b="1"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3</a:t>
              </a:r>
            </a:p>
          </p:txBody>
        </p:sp>
      </p:grpSp>
      <p:grpSp>
        <p:nvGrpSpPr>
          <p:cNvPr id="38" name="Agrupar 37">
            <a:extLst>
              <a:ext uri="{FF2B5EF4-FFF2-40B4-BE49-F238E27FC236}">
                <a16:creationId xmlns:a16="http://schemas.microsoft.com/office/drawing/2014/main" id="{DBD7AC7F-D444-5F4A-8C10-8C854AA8B3A4}"/>
              </a:ext>
            </a:extLst>
          </p:cNvPr>
          <p:cNvGrpSpPr/>
          <p:nvPr/>
        </p:nvGrpSpPr>
        <p:grpSpPr>
          <a:xfrm>
            <a:off x="410227" y="4118613"/>
            <a:ext cx="555848" cy="461665"/>
            <a:chOff x="7671520" y="1534076"/>
            <a:chExt cx="555848" cy="461665"/>
          </a:xfrm>
        </p:grpSpPr>
        <p:sp>
          <p:nvSpPr>
            <p:cNvPr id="39" name="Oval 38">
              <a:extLst>
                <a:ext uri="{FF2B5EF4-FFF2-40B4-BE49-F238E27FC236}">
                  <a16:creationId xmlns:a16="http://schemas.microsoft.com/office/drawing/2014/main" id="{AA1C2F39-EF98-A844-A618-B6A358A6DB0D}"/>
                </a:ext>
              </a:extLst>
            </p:cNvPr>
            <p:cNvSpPr/>
            <p:nvPr/>
          </p:nvSpPr>
          <p:spPr>
            <a:xfrm>
              <a:off x="7671520" y="1562105"/>
              <a:ext cx="402358" cy="402358"/>
            </a:xfrm>
            <a:prstGeom prst="ellipse">
              <a:avLst/>
            </a:prstGeom>
            <a:solidFill>
              <a:srgbClr val="00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CaixaDeTexto 39">
              <a:extLst>
                <a:ext uri="{FF2B5EF4-FFF2-40B4-BE49-F238E27FC236}">
                  <a16:creationId xmlns:a16="http://schemas.microsoft.com/office/drawing/2014/main" id="{61D09294-E0E3-DD4D-BCDA-31C354E39505}"/>
                </a:ext>
              </a:extLst>
            </p:cNvPr>
            <p:cNvSpPr txBox="1"/>
            <p:nvPr/>
          </p:nvSpPr>
          <p:spPr>
            <a:xfrm>
              <a:off x="7713435" y="1534076"/>
              <a:ext cx="513933" cy="461665"/>
            </a:xfrm>
            <a:prstGeom prst="rect">
              <a:avLst/>
            </a:prstGeom>
            <a:noFill/>
          </p:spPr>
          <p:txBody>
            <a:bodyPr wrap="square" rtlCol="0">
              <a:spAutoFit/>
            </a:bodyPr>
            <a:lstStyle/>
            <a:p>
              <a:r>
                <a:rPr lang="pt-BR" sz="2400" b="1"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4</a:t>
              </a:r>
            </a:p>
          </p:txBody>
        </p:sp>
      </p:grpSp>
      <p:sp>
        <p:nvSpPr>
          <p:cNvPr id="24" name="CaixaDeTexto 23">
            <a:extLst>
              <a:ext uri="{FF2B5EF4-FFF2-40B4-BE49-F238E27FC236}">
                <a16:creationId xmlns:a16="http://schemas.microsoft.com/office/drawing/2014/main" id="{BB301F10-1B5D-154C-B63B-B2A6AC9791F0}"/>
              </a:ext>
            </a:extLst>
          </p:cNvPr>
          <p:cNvSpPr txBox="1"/>
          <p:nvPr/>
        </p:nvSpPr>
        <p:spPr>
          <a:xfrm>
            <a:off x="33865" y="162256"/>
            <a:ext cx="6864241"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25" name="CaixaDeTexto 24">
            <a:extLst>
              <a:ext uri="{FF2B5EF4-FFF2-40B4-BE49-F238E27FC236}">
                <a16:creationId xmlns:a16="http://schemas.microsoft.com/office/drawing/2014/main" id="{B4DF863A-674F-D44F-B864-8D53026EF94B}"/>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
        <p:nvSpPr>
          <p:cNvPr id="26" name="CaixaDeTexto 25">
            <a:extLst>
              <a:ext uri="{FF2B5EF4-FFF2-40B4-BE49-F238E27FC236}">
                <a16:creationId xmlns:a16="http://schemas.microsoft.com/office/drawing/2014/main" id="{800AE684-16FC-7D4D-B492-13D638B376F4}"/>
              </a:ext>
            </a:extLst>
          </p:cNvPr>
          <p:cNvSpPr txBox="1"/>
          <p:nvPr/>
        </p:nvSpPr>
        <p:spPr>
          <a:xfrm>
            <a:off x="395941" y="1629925"/>
            <a:ext cx="9846077" cy="461665"/>
          </a:xfrm>
          <a:prstGeom prst="rect">
            <a:avLst/>
          </a:prstGeom>
          <a:noFill/>
        </p:spPr>
        <p:txBody>
          <a:bodyPr wrap="square" rtlCol="0">
            <a:spAutoFit/>
          </a:bodyPr>
          <a:lstStyle/>
          <a:p>
            <a:pPr algn="just"/>
            <a: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fim, um resumo dos textos bíblicos referentes ao segundo dízimo indica que:</a:t>
            </a:r>
          </a:p>
        </p:txBody>
      </p:sp>
    </p:spTree>
    <p:extLst>
      <p:ext uri="{BB962C8B-B14F-4D97-AF65-F5344CB8AC3E}">
        <p14:creationId xmlns:p14="http://schemas.microsoft.com/office/powerpoint/2010/main" val="3639153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B3C98B8-198E-A34E-95E7-3FD1A1E7D4C2}"/>
              </a:ext>
            </a:extLst>
          </p:cNvPr>
          <p:cNvPicPr>
            <a:picLocks noChangeAspect="1"/>
          </p:cNvPicPr>
          <p:nvPr/>
        </p:nvPicPr>
        <p:blipFill>
          <a:blip r:embed="rId3"/>
          <a:stretch>
            <a:fillRect/>
          </a:stretch>
        </p:blipFill>
        <p:spPr>
          <a:xfrm>
            <a:off x="0" y="0"/>
            <a:ext cx="12192000" cy="6858000"/>
          </a:xfrm>
          <a:prstGeom prst="rect">
            <a:avLst/>
          </a:prstGeom>
        </p:spPr>
      </p:pic>
      <p:pic>
        <p:nvPicPr>
          <p:cNvPr id="6" name="Imagem 5">
            <a:extLst>
              <a:ext uri="{FF2B5EF4-FFF2-40B4-BE49-F238E27FC236}">
                <a16:creationId xmlns:a16="http://schemas.microsoft.com/office/drawing/2014/main" id="{9FBE3C14-B8DD-324B-A1E4-264751F271C7}"/>
              </a:ext>
            </a:extLst>
          </p:cNvPr>
          <p:cNvPicPr>
            <a:picLocks noChangeAspect="1"/>
          </p:cNvPicPr>
          <p:nvPr/>
        </p:nvPicPr>
        <p:blipFill rotWithShape="1">
          <a:blip r:embed="rId4"/>
          <a:srcRect b="15119"/>
          <a:stretch/>
        </p:blipFill>
        <p:spPr>
          <a:xfrm>
            <a:off x="0" y="0"/>
            <a:ext cx="12192000" cy="6885779"/>
          </a:xfrm>
          <a:prstGeom prst="rect">
            <a:avLst/>
          </a:prstGeom>
        </p:spPr>
      </p:pic>
      <p:cxnSp>
        <p:nvCxnSpPr>
          <p:cNvPr id="4" name="Conector Reto 3">
            <a:extLst>
              <a:ext uri="{FF2B5EF4-FFF2-40B4-BE49-F238E27FC236}">
                <a16:creationId xmlns:a16="http://schemas.microsoft.com/office/drawing/2014/main" id="{9FFDEDEE-4C61-134B-94FE-D5496DF2416C}"/>
              </a:ext>
            </a:extLst>
          </p:cNvPr>
          <p:cNvCxnSpPr>
            <a:cxnSpLocks/>
          </p:cNvCxnSpPr>
          <p:nvPr/>
        </p:nvCxnSpPr>
        <p:spPr>
          <a:xfrm>
            <a:off x="544012" y="6140901"/>
            <a:ext cx="7917084"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8D157D62-C563-2446-A2B5-F05A49819846}"/>
              </a:ext>
            </a:extLst>
          </p:cNvPr>
          <p:cNvCxnSpPr>
            <a:cxnSpLocks/>
          </p:cNvCxnSpPr>
          <p:nvPr/>
        </p:nvCxnSpPr>
        <p:spPr>
          <a:xfrm>
            <a:off x="8461096" y="6140901"/>
            <a:ext cx="2650602" cy="0"/>
          </a:xfrm>
          <a:prstGeom prst="line">
            <a:avLst/>
          </a:prstGeom>
          <a:ln w="5715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cxnSp>
        <p:nvCxnSpPr>
          <p:cNvPr id="11" name="Conector Reto 10">
            <a:extLst>
              <a:ext uri="{FF2B5EF4-FFF2-40B4-BE49-F238E27FC236}">
                <a16:creationId xmlns:a16="http://schemas.microsoft.com/office/drawing/2014/main" id="{94CED984-1B5E-6A41-8F54-33099751123F}"/>
              </a:ext>
            </a:extLst>
          </p:cNvPr>
          <p:cNvCxnSpPr>
            <a:cxnSpLocks/>
          </p:cNvCxnSpPr>
          <p:nvPr/>
        </p:nvCxnSpPr>
        <p:spPr>
          <a:xfrm>
            <a:off x="11111698" y="6140901"/>
            <a:ext cx="1076446" cy="0"/>
          </a:xfrm>
          <a:prstGeom prst="line">
            <a:avLst/>
          </a:prstGeom>
          <a:ln w="57150">
            <a:solidFill>
              <a:srgbClr val="11BE9C"/>
            </a:solidFill>
          </a:ln>
        </p:spPr>
        <p:style>
          <a:lnRef idx="1">
            <a:schemeClr val="accent6"/>
          </a:lnRef>
          <a:fillRef idx="0">
            <a:schemeClr val="accent6"/>
          </a:fillRef>
          <a:effectRef idx="0">
            <a:schemeClr val="accent6"/>
          </a:effectRef>
          <a:fontRef idx="minor">
            <a:schemeClr val="tx1"/>
          </a:fontRef>
        </p:style>
      </p:cxnSp>
      <p:pic>
        <p:nvPicPr>
          <p:cNvPr id="20" name="Imagem 19">
            <a:extLst>
              <a:ext uri="{FF2B5EF4-FFF2-40B4-BE49-F238E27FC236}">
                <a16:creationId xmlns:a16="http://schemas.microsoft.com/office/drawing/2014/main" id="{9A15E1C4-F70D-824F-8EB8-1606A29BFF81}"/>
              </a:ext>
            </a:extLst>
          </p:cNvPr>
          <p:cNvPicPr>
            <a:picLocks noChangeAspect="1"/>
          </p:cNvPicPr>
          <p:nvPr/>
        </p:nvPicPr>
        <p:blipFill>
          <a:blip r:embed="rId5"/>
          <a:stretch>
            <a:fillRect/>
          </a:stretch>
        </p:blipFill>
        <p:spPr>
          <a:xfrm>
            <a:off x="11445134" y="6237512"/>
            <a:ext cx="556367" cy="556367"/>
          </a:xfrm>
          <a:prstGeom prst="rect">
            <a:avLst/>
          </a:prstGeom>
        </p:spPr>
      </p:pic>
      <p:sp>
        <p:nvSpPr>
          <p:cNvPr id="16" name="Retângulo 15">
            <a:extLst>
              <a:ext uri="{FF2B5EF4-FFF2-40B4-BE49-F238E27FC236}">
                <a16:creationId xmlns:a16="http://schemas.microsoft.com/office/drawing/2014/main" id="{139C35D5-A972-2E4B-8FDB-87BCF6591CD6}"/>
              </a:ext>
            </a:extLst>
          </p:cNvPr>
          <p:cNvSpPr/>
          <p:nvPr/>
        </p:nvSpPr>
        <p:spPr>
          <a:xfrm>
            <a:off x="0" y="1007143"/>
            <a:ext cx="1071562" cy="200025"/>
          </a:xfrm>
          <a:prstGeom prst="rect">
            <a:avLst/>
          </a:prstGeom>
          <a:solidFill>
            <a:srgbClr val="C5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8ACAFA50-1F35-0D43-9FBD-10CEBC3BED7D}"/>
              </a:ext>
            </a:extLst>
          </p:cNvPr>
          <p:cNvSpPr txBox="1"/>
          <p:nvPr/>
        </p:nvSpPr>
        <p:spPr>
          <a:xfrm>
            <a:off x="849099" y="1804722"/>
            <a:ext cx="10842431" cy="7017306"/>
          </a:xfrm>
          <a:prstGeom prst="rect">
            <a:avLst/>
          </a:prstGeom>
          <a:noFill/>
        </p:spPr>
        <p:txBody>
          <a:bodyPr wrap="square" rtlCol="0">
            <a:spAutoFit/>
          </a:bodyPr>
          <a:lstStyle/>
          <a:p>
            <a:pPr algn="just"/>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Nunca foi dado, mesmo que parcialmente, à casa do tesouro, portanto não era um dízimo sacerdotal.</a:t>
            </a:r>
          </a:p>
          <a:p>
            <a:pPr algn="just"/>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Uma vez que o segundo dízimo só poderia operar dentro do contexto de Canaã, ele só se tornou válido  após a entrada das pessoas na Terra Prometida. Por conseguinte, ele chegou ao fim por volta do ano 70 e 136 depois de Cristo, quando:</a:t>
            </a:r>
          </a:p>
          <a:p>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o templo foi destruído,</a:t>
            </a:r>
          </a:p>
          <a:p>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o ano calendário sabático e do jubileu deixaram de ser observados,</a:t>
            </a:r>
          </a:p>
          <a:p>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 peregrinação ao templo deixou de ser realizada,</a:t>
            </a:r>
          </a:p>
          <a:p>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quando os judeus foram expulsos da terra,</a:t>
            </a:r>
          </a:p>
          <a:p>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quando o sistema religioso, sujeito ao contexto nacional israelita original, foi abandonado. </a:t>
            </a:r>
            <a:b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 </a:t>
            </a:r>
          </a:p>
          <a:p>
            <a:pPr algn="just"/>
            <a:b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b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br>
              <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1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a:p>
            <a:pPr algn="just"/>
            <a:br>
              <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br>
            <a:endParaRPr lang="pt-BR" sz="24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endParaRPr>
          </a:p>
        </p:txBody>
      </p:sp>
      <p:grpSp>
        <p:nvGrpSpPr>
          <p:cNvPr id="28" name="Agrupar 27">
            <a:extLst>
              <a:ext uri="{FF2B5EF4-FFF2-40B4-BE49-F238E27FC236}">
                <a16:creationId xmlns:a16="http://schemas.microsoft.com/office/drawing/2014/main" id="{01113137-D5C9-8A41-A278-E7B31C7591A0}"/>
              </a:ext>
            </a:extLst>
          </p:cNvPr>
          <p:cNvGrpSpPr/>
          <p:nvPr/>
        </p:nvGrpSpPr>
        <p:grpSpPr>
          <a:xfrm>
            <a:off x="396861" y="1773290"/>
            <a:ext cx="555848" cy="461665"/>
            <a:chOff x="7671520" y="1534076"/>
            <a:chExt cx="555848" cy="461665"/>
          </a:xfrm>
        </p:grpSpPr>
        <p:sp>
          <p:nvSpPr>
            <p:cNvPr id="29" name="Oval 28">
              <a:extLst>
                <a:ext uri="{FF2B5EF4-FFF2-40B4-BE49-F238E27FC236}">
                  <a16:creationId xmlns:a16="http://schemas.microsoft.com/office/drawing/2014/main" id="{65A5077F-2519-E049-8B07-9E81840726AB}"/>
                </a:ext>
              </a:extLst>
            </p:cNvPr>
            <p:cNvSpPr/>
            <p:nvPr/>
          </p:nvSpPr>
          <p:spPr>
            <a:xfrm>
              <a:off x="7671520" y="1562105"/>
              <a:ext cx="402358" cy="402358"/>
            </a:xfrm>
            <a:prstGeom prst="ellipse">
              <a:avLst/>
            </a:prstGeom>
            <a:solidFill>
              <a:srgbClr val="00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CaixaDeTexto 29">
              <a:extLst>
                <a:ext uri="{FF2B5EF4-FFF2-40B4-BE49-F238E27FC236}">
                  <a16:creationId xmlns:a16="http://schemas.microsoft.com/office/drawing/2014/main" id="{4E325993-9062-304F-9167-F22B71EC5D78}"/>
                </a:ext>
              </a:extLst>
            </p:cNvPr>
            <p:cNvSpPr txBox="1"/>
            <p:nvPr/>
          </p:nvSpPr>
          <p:spPr>
            <a:xfrm>
              <a:off x="7713435" y="1534076"/>
              <a:ext cx="513933" cy="461665"/>
            </a:xfrm>
            <a:prstGeom prst="rect">
              <a:avLst/>
            </a:prstGeom>
            <a:noFill/>
          </p:spPr>
          <p:txBody>
            <a:bodyPr wrap="square" rtlCol="0">
              <a:spAutoFit/>
            </a:bodyPr>
            <a:lstStyle/>
            <a:p>
              <a:r>
                <a:rPr lang="pt-BR" sz="2400" b="1"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5</a:t>
              </a:r>
            </a:p>
          </p:txBody>
        </p:sp>
      </p:grpSp>
      <p:grpSp>
        <p:nvGrpSpPr>
          <p:cNvPr id="31" name="Agrupar 30">
            <a:extLst>
              <a:ext uri="{FF2B5EF4-FFF2-40B4-BE49-F238E27FC236}">
                <a16:creationId xmlns:a16="http://schemas.microsoft.com/office/drawing/2014/main" id="{19DDAE51-B67B-5B4C-A823-A0AB19928636}"/>
              </a:ext>
            </a:extLst>
          </p:cNvPr>
          <p:cNvGrpSpPr/>
          <p:nvPr/>
        </p:nvGrpSpPr>
        <p:grpSpPr>
          <a:xfrm>
            <a:off x="396861" y="2402867"/>
            <a:ext cx="555848" cy="461665"/>
            <a:chOff x="7671520" y="1534076"/>
            <a:chExt cx="555848" cy="461665"/>
          </a:xfrm>
        </p:grpSpPr>
        <p:sp>
          <p:nvSpPr>
            <p:cNvPr id="32" name="Oval 31">
              <a:extLst>
                <a:ext uri="{FF2B5EF4-FFF2-40B4-BE49-F238E27FC236}">
                  <a16:creationId xmlns:a16="http://schemas.microsoft.com/office/drawing/2014/main" id="{447E232B-7580-1243-836A-54F3564C55CA}"/>
                </a:ext>
              </a:extLst>
            </p:cNvPr>
            <p:cNvSpPr/>
            <p:nvPr/>
          </p:nvSpPr>
          <p:spPr>
            <a:xfrm>
              <a:off x="7671520" y="1562105"/>
              <a:ext cx="402358" cy="402358"/>
            </a:xfrm>
            <a:prstGeom prst="ellipse">
              <a:avLst/>
            </a:prstGeom>
            <a:solidFill>
              <a:srgbClr val="009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CaixaDeTexto 32">
              <a:extLst>
                <a:ext uri="{FF2B5EF4-FFF2-40B4-BE49-F238E27FC236}">
                  <a16:creationId xmlns:a16="http://schemas.microsoft.com/office/drawing/2014/main" id="{C5315D00-B510-BA42-ABBB-B5AAA4FF4350}"/>
                </a:ext>
              </a:extLst>
            </p:cNvPr>
            <p:cNvSpPr txBox="1"/>
            <p:nvPr/>
          </p:nvSpPr>
          <p:spPr>
            <a:xfrm>
              <a:off x="7713435" y="1534076"/>
              <a:ext cx="513933" cy="461665"/>
            </a:xfrm>
            <a:prstGeom prst="rect">
              <a:avLst/>
            </a:prstGeom>
            <a:noFill/>
          </p:spPr>
          <p:txBody>
            <a:bodyPr wrap="square" rtlCol="0">
              <a:spAutoFit/>
            </a:bodyPr>
            <a:lstStyle/>
            <a:p>
              <a:r>
                <a:rPr lang="pt-BR" sz="2400" b="1" dirty="0">
                  <a:solidFill>
                    <a:schemeClr val="bg1"/>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6</a:t>
              </a:r>
            </a:p>
          </p:txBody>
        </p:sp>
      </p:grpSp>
      <p:sp>
        <p:nvSpPr>
          <p:cNvPr id="19" name="CaixaDeTexto 18">
            <a:extLst>
              <a:ext uri="{FF2B5EF4-FFF2-40B4-BE49-F238E27FC236}">
                <a16:creationId xmlns:a16="http://schemas.microsoft.com/office/drawing/2014/main" id="{23B7A7C5-FCB1-6D4C-8863-67EE38BD3F48}"/>
              </a:ext>
            </a:extLst>
          </p:cNvPr>
          <p:cNvSpPr txBox="1"/>
          <p:nvPr/>
        </p:nvSpPr>
        <p:spPr>
          <a:xfrm>
            <a:off x="-1" y="162256"/>
            <a:ext cx="7643813" cy="830997"/>
          </a:xfrm>
          <a:prstGeom prst="rect">
            <a:avLst/>
          </a:prstGeom>
          <a:noFill/>
        </p:spPr>
        <p:txBody>
          <a:bodyPr wrap="square" rtlCol="0">
            <a:spAutoFit/>
          </a:bodyPr>
          <a:lstStyle/>
          <a:p>
            <a:r>
              <a:rPr lang="pt-BR" sz="4800"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POR QUE EU </a:t>
            </a:r>
            <a:r>
              <a:rPr lang="pt-BR" sz="4800" b="1" dirty="0">
                <a:solidFill>
                  <a:schemeClr val="accent1">
                    <a:lumMod val="7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DEVOLVO O DÍZIMO?</a:t>
            </a:r>
          </a:p>
        </p:txBody>
      </p:sp>
      <p:sp>
        <p:nvSpPr>
          <p:cNvPr id="21" name="CaixaDeTexto 20">
            <a:extLst>
              <a:ext uri="{FF2B5EF4-FFF2-40B4-BE49-F238E27FC236}">
                <a16:creationId xmlns:a16="http://schemas.microsoft.com/office/drawing/2014/main" id="{4A8CD6F8-21D1-3A44-B784-4E10C05601E4}"/>
              </a:ext>
            </a:extLst>
          </p:cNvPr>
          <p:cNvSpPr txBox="1"/>
          <p:nvPr/>
        </p:nvSpPr>
        <p:spPr>
          <a:xfrm>
            <a:off x="1227222" y="828582"/>
            <a:ext cx="5670884" cy="523220"/>
          </a:xfrm>
          <a:prstGeom prst="rect">
            <a:avLst/>
          </a:prstGeom>
          <a:noFill/>
        </p:spPr>
        <p:txBody>
          <a:bodyPr wrap="square" rtlCol="0">
            <a:spAutoFit/>
          </a:bodyPr>
          <a:lstStyle/>
          <a:p>
            <a:r>
              <a:rPr lang="pt-BR" sz="2800" i="1" dirty="0">
                <a:solidFill>
                  <a:schemeClr val="tx1">
                    <a:lumMod val="75000"/>
                    <a:lumOff val="25000"/>
                  </a:schemeClr>
                </a:solidFill>
                <a:latin typeface="Open Sans Condensed Light" panose="020B0306030504020204" pitchFamily="34" charset="0"/>
                <a:ea typeface="Open Sans Condensed Light" panose="020B0306030504020204" pitchFamily="34" charset="0"/>
                <a:cs typeface="Open Sans Condensed Light" panose="020B0306030504020204" pitchFamily="34" charset="0"/>
              </a:rPr>
              <a:t>Na Busca da Aprovação do Mestre</a:t>
            </a:r>
          </a:p>
        </p:txBody>
      </p:sp>
    </p:spTree>
    <p:extLst>
      <p:ext uri="{BB962C8B-B14F-4D97-AF65-F5344CB8AC3E}">
        <p14:creationId xmlns:p14="http://schemas.microsoft.com/office/powerpoint/2010/main" val="1997033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SharedWithUsers xmlns="cc85661e-698c-471d-81cd-239229bffddc">
      <UserInfo>
        <DisplayName/>
        <AccountId xsi:nil="true"/>
        <AccountType/>
      </UserInfo>
    </SharedWithUsers>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C10078-737A-4A79-9713-0465B781367A}">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2.xml><?xml version="1.0" encoding="utf-8"?>
<ds:datastoreItem xmlns:ds="http://schemas.openxmlformats.org/officeDocument/2006/customXml" ds:itemID="{44A79DBE-790C-421B-AFDA-D688CFAB8EEE}">
  <ds:schemaRefs>
    <ds:schemaRef ds:uri="http://schemas.microsoft.com/sharepoint/v3/contenttype/forms"/>
  </ds:schemaRefs>
</ds:datastoreItem>
</file>

<file path=customXml/itemProps3.xml><?xml version="1.0" encoding="utf-8"?>
<ds:datastoreItem xmlns:ds="http://schemas.openxmlformats.org/officeDocument/2006/customXml" ds:itemID="{547A347F-0CB1-4474-B5DA-C1E9714F34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TotalTime>
  <Words>2433</Words>
  <Application>Microsoft Office PowerPoint</Application>
  <PresentationFormat>Widescreen</PresentationFormat>
  <Paragraphs>119</Paragraphs>
  <Slides>16</Slides>
  <Notes>10</Notes>
  <HiddenSlides>0</HiddenSlides>
  <MMClips>0</MMClips>
  <ScaleCrop>false</ScaleCrop>
  <HeadingPairs>
    <vt:vector size="4" baseType="variant">
      <vt:variant>
        <vt:lpstr>Tema</vt:lpstr>
      </vt:variant>
      <vt:variant>
        <vt:i4>1</vt:i4>
      </vt:variant>
      <vt:variant>
        <vt:lpstr>Títulos de slides</vt:lpstr>
      </vt:variant>
      <vt:variant>
        <vt:i4>16</vt:i4>
      </vt:variant>
    </vt:vector>
  </HeadingPairs>
  <TitlesOfParts>
    <vt:vector size="17"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EA - Josiane De Almeida Gonçales</dc:creator>
  <cp:lastModifiedBy>EA - Josiane De Almeida Gonçales</cp:lastModifiedBy>
  <cp:revision>8</cp:revision>
  <dcterms:created xsi:type="dcterms:W3CDTF">2025-01-17T18:28:53Z</dcterms:created>
  <dcterms:modified xsi:type="dcterms:W3CDTF">2025-08-01T13:43:23Z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1384500.00000000</vt:lpwstr>
  </property>
  <property fmtid="{D5CDD505-2E9C-101B-9397-08002B2CF9AE}" pid="3" name="ContentTypeId">
    <vt:lpwstr>0x010100624F9E3DF7FBAB4A9A6D824FE11CA10C</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