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8" r:id="rId5"/>
    <p:sldId id="293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263" r:id="rId23"/>
    <p:sldId id="322" r:id="rId24"/>
    <p:sldId id="323" r:id="rId25"/>
  </p:sldIdLst>
  <p:sldSz cx="12192000" cy="6858000"/>
  <p:notesSz cx="6858000" cy="9144000"/>
  <p:embeddedFontLst>
    <p:embeddedFont>
      <p:font typeface="Inter" panose="020B0604020202020204" charset="0"/>
      <p:regular r:id="rId26"/>
      <p:bold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8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02BCE-1B71-B355-6284-3BC628B4E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6E031F-0306-46EE-B074-4EA8BDCE05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D0B963-090A-3999-63E9-94ABFE35B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B3C-3A71-40BE-B01D-7E126108AC8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B57A1D-F380-4EA6-4496-9C500A0F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629935-B114-8D34-AA49-478D2829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B386-FE4A-4FF9-8227-4410A8AA7D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666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3C6AE0-0719-6442-7D95-92035811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A31FB8E-4FE1-8718-3291-5B8D722AF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E2E753-2565-7093-FD72-EE87DBDF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B3C-3A71-40BE-B01D-7E126108AC8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C15A78-3F94-75C6-24C9-0BD150DE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DE47B6-989B-1161-E647-81887D370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B386-FE4A-4FF9-8227-4410A8AA7D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61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FB0C4C-5E0F-8972-6C43-09C59F954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4D2A2A3-4A2C-FEB1-576E-BF589B171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301D06-686F-14D2-B19F-F4855F57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B3C-3A71-40BE-B01D-7E126108AC8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0689CB-F50E-3079-29BF-CCB4D60DE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B5B652-B1C1-B45A-0F72-5924C0AB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B386-FE4A-4FF9-8227-4410A8AA7D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037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058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f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68476-88F1-1373-53CE-816E916933F4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230558" y="2766218"/>
            <a:ext cx="7730883" cy="132556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pt-BR" sz="6000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TITULO CAIXA</a:t>
            </a:r>
          </a:p>
        </p:txBody>
      </p:sp>
    </p:spTree>
    <p:extLst>
      <p:ext uri="{BB962C8B-B14F-4D97-AF65-F5344CB8AC3E}">
        <p14:creationId xmlns:p14="http://schemas.microsoft.com/office/powerpoint/2010/main" val="247808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D3BEB-3FCA-57C1-FBDD-7C2A52C7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9D2687-9560-564A-374D-037B67DC5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E09F95-6B21-9D88-239E-F76EDCF1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B3C-3A71-40BE-B01D-7E126108AC8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32C16A-353F-453E-FEA2-D15880FD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DC6DC8-0558-7757-7FBD-F256B96BF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B386-FE4A-4FF9-8227-4410A8AA7D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836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61B5F-F326-177D-92E9-1862B883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D7037AE-0DE1-8F9A-24BE-28DABC189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9CD83D-40B0-095E-BE8D-435669CC6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B3C-3A71-40BE-B01D-7E126108AC8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D61140-B856-1BFA-1E70-37CBC27E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BA0BA0-0E4F-4F80-43AB-D9F58417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B386-FE4A-4FF9-8227-4410A8AA7D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920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5072D-77FB-C485-C256-8E2F330AA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7C193C-75E8-60F0-F7C0-8F21A4F0B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2E8C77-8F55-64F4-8927-779B9DEAA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E43534-9A17-F290-FCB4-395CD95AF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B3C-3A71-40BE-B01D-7E126108AC8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C5835B-A950-33EC-EAEB-5B6B3D043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969000-47E9-5F1A-45D1-346278842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B386-FE4A-4FF9-8227-4410A8AA7D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07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E5534-081D-0136-BC36-2CB29290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B0AF59C-9C71-876F-D16B-B841470CC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A25122D-1943-C36E-273B-45501F2FD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6E922C6-628E-CFD0-9FC5-A182C80B8C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507CDEF-A5C1-0543-0955-99DED21CAD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8B31FBD-C07E-9A3A-9F37-B7E0CA8EE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B3C-3A71-40BE-B01D-7E126108AC8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AD772B-01A1-F9EE-FF97-2744838A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447452B-4A08-6482-F8DF-064DD7800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B386-FE4A-4FF9-8227-4410A8AA7D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75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26592-CB34-299F-6B84-786EABBF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0BBD19C-35D4-654C-25AF-6A8D16506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B3C-3A71-40BE-B01D-7E126108AC8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03F08AC-5B37-C6FD-90A2-6E62C269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9C45C8-76DD-AE81-6469-BE7B6A89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B386-FE4A-4FF9-8227-4410A8AA7D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73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65EC9A1-4990-BA41-915A-5952CE64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B3C-3A71-40BE-B01D-7E126108AC8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02E683A-17E9-8A68-077D-4A084F52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2C6787F-A2C5-F363-4B62-18AB0027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B386-FE4A-4FF9-8227-4410A8AA7D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473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A883E4-5BFE-05E8-BFB0-9ED60153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3EA08A-2923-2CFB-FDD8-1B60B0308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5D0F5D7-DC60-4C54-E122-23D765C8A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C962BB-31C3-C4B1-1B50-E4F90CF84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B3C-3A71-40BE-B01D-7E126108AC8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1BDB4C-1352-7BDF-C135-8E79F8CC9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110697D-8B9B-BCB2-CE9B-91E19720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B386-FE4A-4FF9-8227-4410A8AA7D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5847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EFB456-992C-CE3F-7CB1-4DDF2AD7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99536BD-55D7-DC2D-C141-D88F6ECFD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4C94AE3-06F2-86CD-F0C2-DA5EAD930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3926DB-5006-A7DF-E7A0-C642EEBC7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1DB3C-3A71-40BE-B01D-7E126108AC8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5DC0A2-BCE1-E4DF-10CA-83A435AA6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38AB34-6B3E-815D-3954-19283D9C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8B386-FE4A-4FF9-8227-4410A8AA7D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31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50A8500-25AE-EF3B-B925-B8E310F32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B25291-3ED7-CF8D-18C3-5DEB0CE7C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D363B2-0F25-3076-9660-4DA50C994C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A1DB3C-3A71-40BE-B01D-7E126108AC81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C1C7C18-EC70-6CDE-7834-85347C1A4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BEFEDF-46D9-0F4D-41F0-94C6A2E6C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98B386-FE4A-4FF9-8227-4410A8AA7D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95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me (1) – Comunhão">
            <a:extLst>
              <a:ext uri="{FF2B5EF4-FFF2-40B4-BE49-F238E27FC236}">
                <a16:creationId xmlns:a16="http://schemas.microsoft.com/office/drawing/2014/main" id="{14E97E84-A015-29BF-44D2-413437BAC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925723E-596A-9C1E-A060-D814D633173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10000"/>
                </a:schemeClr>
              </a:gs>
              <a:gs pos="69000">
                <a:srgbClr val="E0E6EC">
                  <a:alpha val="0"/>
                </a:srgbClr>
              </a:gs>
              <a:gs pos="100000">
                <a:schemeClr val="accent1">
                  <a:tint val="23500"/>
                  <a:satMod val="160000"/>
                  <a:alpha val="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Padrão do plano de fundo&#10;&#10;Descrição gerada automaticamente">
            <a:extLst>
              <a:ext uri="{FF2B5EF4-FFF2-40B4-BE49-F238E27FC236}">
                <a16:creationId xmlns:a16="http://schemas.microsoft.com/office/drawing/2014/main" id="{9AF3E55A-CA28-8B29-2851-88793506DC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6BCCC-D7A8-6B3C-9D41-B94119290959}"/>
              </a:ext>
            </a:extLst>
          </p:cNvPr>
          <p:cNvSpPr txBox="1">
            <a:spLocks/>
          </p:cNvSpPr>
          <p:nvPr/>
        </p:nvSpPr>
        <p:spPr>
          <a:xfrm>
            <a:off x="2317197" y="4327666"/>
            <a:ext cx="7557604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 INSTRUMENTO DE FIDELIDADE </a:t>
            </a:r>
            <a:r>
              <a:rPr lang="pt-BR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PARA AS NOVAS GERAÇÕES</a:t>
            </a:r>
            <a:endParaRPr lang="pt-BR" sz="239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8871850-0499-925A-013C-37C49D11D45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90985-C480-E03B-B1DA-B29A5C517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D53381BD-BF99-373C-A940-028EEFB66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11F2798C-58B8-6267-B964-09B67CBAAB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B062AC4-2BEE-EB01-F0B4-AC11E2356153}"/>
              </a:ext>
            </a:extLst>
          </p:cNvPr>
          <p:cNvSpPr txBox="1"/>
          <p:nvPr/>
        </p:nvSpPr>
        <p:spPr>
          <a:xfrm>
            <a:off x="7464491" y="1728550"/>
            <a:ext cx="38255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As gerações mais jovens, que em nosso contexto têm tido uma participação reduzida na devolução do dízimo e das ofertas, são as que mais utilizam o aplicativo.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83469D2-97A9-6927-DB48-02FA4E07E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946" y="1728550"/>
            <a:ext cx="6049219" cy="34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02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5FC6B-A913-791D-BD62-891D7F2E9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73AA1E23-34AC-95D0-379A-A144EFB16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5925A547-217A-29C8-8193-04D2BADED8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748B685-DB7E-F5F3-2DA9-1E0D6B483872}"/>
              </a:ext>
            </a:extLst>
          </p:cNvPr>
          <p:cNvSpPr txBox="1"/>
          <p:nvPr/>
        </p:nvSpPr>
        <p:spPr>
          <a:xfrm>
            <a:off x="1158940" y="1536174"/>
            <a:ext cx="987411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Das dez igrejas com maior quantidade de dízimos e que oferecem a coleta por meio do aplicativo, quatro são igrejas em campi universitários; as outras seis são igrejas com grande número de estudantes universitários.</a:t>
            </a:r>
          </a:p>
        </p:txBody>
      </p:sp>
    </p:spTree>
    <p:extLst>
      <p:ext uri="{BB962C8B-B14F-4D97-AF65-F5344CB8AC3E}">
        <p14:creationId xmlns:p14="http://schemas.microsoft.com/office/powerpoint/2010/main" val="1537556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75E3B-ABB8-8016-ED17-28F28E56A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59BB8B5E-31E7-0A3E-83BE-9509D756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398FDFF2-8E93-FB6B-B504-450094CBB7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9BE5D58-F5B7-01FC-B2C7-7D23D1AF9204}"/>
              </a:ext>
            </a:extLst>
          </p:cNvPr>
          <p:cNvSpPr txBox="1"/>
          <p:nvPr/>
        </p:nvSpPr>
        <p:spPr>
          <a:xfrm>
            <a:off x="7352521" y="1723787"/>
            <a:ext cx="424542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 startAt="2"/>
            </a:pPr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Durante seu breve período de uso, a devolução dos dízimos e de ofertas, pelo aplicativo, aumentou exponencialmente.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18EC64-88A3-5B8C-608E-174437A2B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868" y="1723787"/>
            <a:ext cx="6058746" cy="3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80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DEC84-2421-FE7A-F3AE-19D9B9FD0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237D1C6F-7F7C-A800-7955-560CED8F9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4884723C-AE27-B9AA-8128-7336E724FB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-1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080E5F0-FAEF-F165-FFD3-099D868D06F7}"/>
              </a:ext>
            </a:extLst>
          </p:cNvPr>
          <p:cNvSpPr txBox="1"/>
          <p:nvPr/>
        </p:nvSpPr>
        <p:spPr>
          <a:xfrm>
            <a:off x="1136002" y="1843949"/>
            <a:ext cx="917432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Iniciamos em maio de 2018, com R$ 10.000,00 em dízimos e ofertas devolvidos por esse meio, e menos de um ano depois, chegamos ao recebimento de R$ 3.325.280,25</a:t>
            </a:r>
          </a:p>
        </p:txBody>
      </p:sp>
    </p:spTree>
    <p:extLst>
      <p:ext uri="{BB962C8B-B14F-4D97-AF65-F5344CB8AC3E}">
        <p14:creationId xmlns:p14="http://schemas.microsoft.com/office/powerpoint/2010/main" val="1508966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C7004-8166-BE50-F598-5E3DF87A9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8F1FFD1C-562F-DDF9-2650-ACEDA8D72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AEB02B7D-7898-B551-E1AB-F7A7540ABC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43607E2-B1CE-3CCB-9AE4-263C84A611AE}"/>
              </a:ext>
            </a:extLst>
          </p:cNvPr>
          <p:cNvSpPr txBox="1"/>
          <p:nvPr/>
        </p:nvSpPr>
        <p:spPr>
          <a:xfrm>
            <a:off x="7571012" y="1723787"/>
            <a:ext cx="29912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 startAt="3"/>
            </a:pPr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A maioria das pessoas que usou o aplicativo para devolver o dízimo e as ofertas, em 2019, o fez em montantes superiores a R$ 400,00.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E00BEC-1295-B958-E1F5-C8CA33E65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293" y="1723787"/>
            <a:ext cx="6077798" cy="3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39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E2AA0-2C08-BEEE-CBFE-B481CED2E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00651644-3AD7-74C0-AFCC-023DDBB09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3767D5C4-508A-D841-3C2B-F33735CDA3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D80B95C-3130-0398-E35A-B3761EDEB9CF}"/>
              </a:ext>
            </a:extLst>
          </p:cNvPr>
          <p:cNvSpPr txBox="1"/>
          <p:nvPr/>
        </p:nvSpPr>
        <p:spPr>
          <a:xfrm>
            <a:off x="1201316" y="2151727"/>
            <a:ext cx="85118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Isso está muito acima da média de rendimentos per capita na Divisão Sul-Americana que é de R$ 141,16 por pessoa.</a:t>
            </a:r>
          </a:p>
        </p:txBody>
      </p:sp>
    </p:spTree>
    <p:extLst>
      <p:ext uri="{BB962C8B-B14F-4D97-AF65-F5344CB8AC3E}">
        <p14:creationId xmlns:p14="http://schemas.microsoft.com/office/powerpoint/2010/main" val="2939100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79B4A-7965-1F52-6F8A-594BBEF39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424DCAFC-849B-DA73-2ED4-9596F1BC6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E3A196F9-485E-5E36-93C1-38991E5E52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E5E29C6-5983-1ADA-60CE-84CF4A4A7A92}"/>
              </a:ext>
            </a:extLst>
          </p:cNvPr>
          <p:cNvSpPr txBox="1"/>
          <p:nvPr/>
        </p:nvSpPr>
        <p:spPr>
          <a:xfrm>
            <a:off x="1219979" y="1843950"/>
            <a:ext cx="720556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Isso mostra que o aplicativo foi utilizado por pessoas que devolvem montantes superiores à média da Divisão Sul-Americana.</a:t>
            </a:r>
          </a:p>
        </p:txBody>
      </p:sp>
    </p:spTree>
    <p:extLst>
      <p:ext uri="{BB962C8B-B14F-4D97-AF65-F5344CB8AC3E}">
        <p14:creationId xmlns:p14="http://schemas.microsoft.com/office/powerpoint/2010/main" val="3863662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5BA17-769B-095B-3437-B0BCC3A65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FBE3AB75-CC53-64F6-D5D4-7BDDB420E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CF1CCDCF-303F-1FFE-940B-3794A61183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5F76032-A945-839E-4462-BE6ED77DC840}"/>
              </a:ext>
            </a:extLst>
          </p:cNvPr>
          <p:cNvSpPr txBox="1"/>
          <p:nvPr/>
        </p:nvSpPr>
        <p:spPr>
          <a:xfrm>
            <a:off x="7286428" y="1816896"/>
            <a:ext cx="36490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As três uniões com os maiores centros urbanos no país são as que utilizam o aplicativo para devolver o dízimo e as ofertas.</a:t>
            </a: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8D61724-5BE9-D2D7-359F-E11EB505A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86" y="1816896"/>
            <a:ext cx="6087325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9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29A3F-E53C-076F-6CA9-9A990E4BD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986C5871-68C0-B465-7B30-7F29FC074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77DB8553-D84B-DD79-D3D3-E1099D04A9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86FD418-500D-F27A-D1BD-19D149E21B23}"/>
              </a:ext>
            </a:extLst>
          </p:cNvPr>
          <p:cNvSpPr txBox="1"/>
          <p:nvPr/>
        </p:nvSpPr>
        <p:spPr>
          <a:xfrm>
            <a:off x="1219978" y="1997839"/>
            <a:ext cx="93889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As pessoas, nos grandes centros urbanos, não levam dinheiro à igreja por questões de segurança e conveniência. Elas preferem usar o aplicativo para devolver seu dízimo e as ofertas.</a:t>
            </a:r>
          </a:p>
        </p:txBody>
      </p:sp>
    </p:spTree>
    <p:extLst>
      <p:ext uri="{BB962C8B-B14F-4D97-AF65-F5344CB8AC3E}">
        <p14:creationId xmlns:p14="http://schemas.microsoft.com/office/powerpoint/2010/main" val="2198075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A1CCD352-965E-DD1D-0AD0-ED721144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5182D190-AB00-1A7B-72AA-2B5F3AD4E5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D367C91-56EB-ADEA-788F-C0C22FA0C4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05123" y="2247996"/>
            <a:ext cx="7570926" cy="2362005"/>
          </a:xfrm>
        </p:spPr>
        <p:txBody>
          <a:bodyPr>
            <a:noAutofit/>
          </a:bodyPr>
          <a:lstStyle/>
          <a:p>
            <a:r>
              <a:rPr lang="pt-BR" sz="9600" b="1" dirty="0">
                <a:solidFill>
                  <a:srgbClr val="F2F2F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CONCLUSÃO</a:t>
            </a:r>
            <a:endParaRPr lang="pt-BR" sz="277800" dirty="0">
              <a:solidFill>
                <a:srgbClr val="F2F2F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74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1F651-0A94-6B4A-CA62-BDBFAFF4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ATEC anuncia nova versão do 7me - Notícias Adventistas">
            <a:extLst>
              <a:ext uri="{FF2B5EF4-FFF2-40B4-BE49-F238E27FC236}">
                <a16:creationId xmlns:a16="http://schemas.microsoft.com/office/drawing/2014/main" id="{4C4807B7-02BE-1B9B-B5BB-EB95C48ED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9"/>
          <a:stretch/>
        </p:blipFill>
        <p:spPr bwMode="auto">
          <a:xfrm>
            <a:off x="1835148" y="0"/>
            <a:ext cx="10356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90871A59-CA2F-F382-C53A-9416CF4D5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03858478-EDA8-9EF9-D2C6-9A67E1B8C4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D36CD1A-4F7D-E6F5-8E71-87535C2F1C8B}"/>
              </a:ext>
            </a:extLst>
          </p:cNvPr>
          <p:cNvSpPr txBox="1"/>
          <p:nvPr/>
        </p:nvSpPr>
        <p:spPr>
          <a:xfrm>
            <a:off x="831202" y="1870788"/>
            <a:ext cx="478582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O aplicativo </a:t>
            </a:r>
            <a:r>
              <a:rPr lang="pt-BR" sz="16600" b="1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7Me</a:t>
            </a:r>
            <a:endParaRPr lang="pt-BR" sz="5400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57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CE5B0-4CE7-F9B7-7B47-234A5F218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D3677190-A7AD-9559-DA80-93808AA65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4F6BA6A8-05BC-7811-1059-9231394793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454CC3A-B802-3CED-7524-9B09B1CD9245}"/>
              </a:ext>
            </a:extLst>
          </p:cNvPr>
          <p:cNvSpPr txBox="1"/>
          <p:nvPr/>
        </p:nvSpPr>
        <p:spPr>
          <a:xfrm>
            <a:off x="1154663" y="2274838"/>
            <a:ext cx="94355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Está ficando claro que o uso do aplicativo é voltado exatamente para o grupo que estamos buscando alcançar em termos de fidelidade: a nova geração.</a:t>
            </a:r>
          </a:p>
        </p:txBody>
      </p:sp>
    </p:spTree>
    <p:extLst>
      <p:ext uri="{BB962C8B-B14F-4D97-AF65-F5344CB8AC3E}">
        <p14:creationId xmlns:p14="http://schemas.microsoft.com/office/powerpoint/2010/main" val="3966830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DBA44-3272-C793-2A38-7F758E492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588AF5B1-DAA6-6B5E-2DDB-BC6D6B3B8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EC3BD7CD-A616-950E-CE27-E26FC751D4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0CEE0B5-68A7-3B25-62F9-93A7571A3733}"/>
              </a:ext>
            </a:extLst>
          </p:cNvPr>
          <p:cNvSpPr txBox="1"/>
          <p:nvPr/>
        </p:nvSpPr>
        <p:spPr>
          <a:xfrm>
            <a:off x="1126671" y="2151727"/>
            <a:ext cx="83159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aceitação do aplicativo 7Me, pelas igrejas na Divisão, nos surpreendeu e nos motivou a continuar avançando.</a:t>
            </a:r>
          </a:p>
        </p:txBody>
      </p:sp>
    </p:spTree>
    <p:extLst>
      <p:ext uri="{BB962C8B-B14F-4D97-AF65-F5344CB8AC3E}">
        <p14:creationId xmlns:p14="http://schemas.microsoft.com/office/powerpoint/2010/main" val="161571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39507-8123-660B-4BFF-8B4DEB8EE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9A6B8BFC-0D53-7C4B-3505-7879CF6A1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67420981-BD91-48DB-51AA-CDAF9F9856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FC574EC-5E2A-278D-65B2-1F7C3085B734}"/>
              </a:ext>
            </a:extLst>
          </p:cNvPr>
          <p:cNvSpPr txBox="1"/>
          <p:nvPr/>
        </p:nvSpPr>
        <p:spPr>
          <a:xfrm>
            <a:off x="1182655" y="1843950"/>
            <a:ext cx="875444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"A despeito de ser adventista há alguns anos, essa foi a primeira vez que tomou conhecimento da situação financeira de sua igreja local.“</a:t>
            </a:r>
          </a:p>
        </p:txBody>
      </p:sp>
    </p:spTree>
    <p:extLst>
      <p:ext uri="{BB962C8B-B14F-4D97-AF65-F5344CB8AC3E}">
        <p14:creationId xmlns:p14="http://schemas.microsoft.com/office/powerpoint/2010/main" val="10110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C24BF-65BA-9C5A-9ECD-6AFF14AD7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AC21575C-6F14-2A50-4649-09BB6F7CB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D050BDB8-A6DD-4A7D-411D-E18C6DDE53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6FB93D0-1330-F3F6-113D-E364345FBB14}"/>
              </a:ext>
            </a:extLst>
          </p:cNvPr>
          <p:cNvSpPr txBox="1"/>
          <p:nvPr/>
        </p:nvSpPr>
        <p:spPr>
          <a:xfrm>
            <a:off x="1065634" y="1720840"/>
            <a:ext cx="95432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Esse aplicativo está servindo à Igreja Adventista do Sétimo Dia, na América do Sul, por pouco mais de um ano. Ele está em processo de revisão, ampliação de suas funções e no processo de divulgação.</a:t>
            </a:r>
          </a:p>
        </p:txBody>
      </p:sp>
    </p:spTree>
    <p:extLst>
      <p:ext uri="{BB962C8B-B14F-4D97-AF65-F5344CB8AC3E}">
        <p14:creationId xmlns:p14="http://schemas.microsoft.com/office/powerpoint/2010/main" val="296210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10447-F5D6-AB80-7FD4-8B6682B20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1E8F353F-8BE7-95F8-EB82-11E3CDD92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706172C0-7C31-0781-6AC0-046A8D0FF9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2748BFC-7ABE-CF81-C6E5-764168223CF8}"/>
              </a:ext>
            </a:extLst>
          </p:cNvPr>
          <p:cNvSpPr txBox="1"/>
          <p:nvPr/>
        </p:nvSpPr>
        <p:spPr>
          <a:xfrm>
            <a:off x="1182266" y="2151727"/>
            <a:ext cx="98274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Usando a ferramenta de solicitação,</a:t>
            </a:r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o membro pode pedir sua transferência para outra igreja no território da Divisão Sul-Americana</a:t>
            </a:r>
          </a:p>
        </p:txBody>
      </p:sp>
    </p:spTree>
    <p:extLst>
      <p:ext uri="{BB962C8B-B14F-4D97-AF65-F5344CB8AC3E}">
        <p14:creationId xmlns:p14="http://schemas.microsoft.com/office/powerpoint/2010/main" val="972155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EE62A-391A-21E8-A363-0E22CCF94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82354491-5FBD-D045-3531-3012DA848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DE025959-8850-AF0D-F56F-F80C64CE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EB6A539-9E4B-8175-9541-2069FB95131D}"/>
              </a:ext>
            </a:extLst>
          </p:cNvPr>
          <p:cNvSpPr txBox="1"/>
          <p:nvPr/>
        </p:nvSpPr>
        <p:spPr>
          <a:xfrm>
            <a:off x="1136002" y="2274838"/>
            <a:ext cx="8717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Pode obter informações sobre a situação financeira da igreja local e entre outras funções, até mesmo devolver os dízimos e as ofertas.</a:t>
            </a:r>
          </a:p>
        </p:txBody>
      </p:sp>
    </p:spTree>
    <p:extLst>
      <p:ext uri="{BB962C8B-B14F-4D97-AF65-F5344CB8AC3E}">
        <p14:creationId xmlns:p14="http://schemas.microsoft.com/office/powerpoint/2010/main" val="207406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CA84C-28E7-0992-340D-2FD9C2A81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FE55150D-197B-AFB9-5414-6BDCAA110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666AAF93-0AF4-C84E-5726-BE9B90ABF3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B2C8B99-13FD-456C-C353-6A109BC10DF4}"/>
              </a:ext>
            </a:extLst>
          </p:cNvPr>
          <p:cNvSpPr txBox="1"/>
          <p:nvPr/>
        </p:nvSpPr>
        <p:spPr>
          <a:xfrm>
            <a:off x="1154664" y="1997839"/>
            <a:ext cx="886641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7Me é considerado não apenas como um meio para “coletar” dízimos e ofertas, mas também como um facilitador da relação do membro com a igreja local.</a:t>
            </a:r>
          </a:p>
        </p:txBody>
      </p:sp>
    </p:spTree>
    <p:extLst>
      <p:ext uri="{BB962C8B-B14F-4D97-AF65-F5344CB8AC3E}">
        <p14:creationId xmlns:p14="http://schemas.microsoft.com/office/powerpoint/2010/main" val="396023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1A201-0678-A2B0-C47A-236B42841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8425BBF6-F8BB-00B4-400E-228585C8C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F74DC960-176E-6AAE-A9D7-070E5FAFDB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3644538-2E38-9E61-91E7-8D8B24A7AEAE}"/>
              </a:ext>
            </a:extLst>
          </p:cNvPr>
          <p:cNvSpPr txBox="1"/>
          <p:nvPr/>
        </p:nvSpPr>
        <p:spPr>
          <a:xfrm>
            <a:off x="1191985" y="2274838"/>
            <a:ext cx="74761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Em nossa avaliação, esse tem sido um fator decisivo para a aceitação dos membros da igreja.</a:t>
            </a:r>
          </a:p>
        </p:txBody>
      </p:sp>
    </p:spTree>
    <p:extLst>
      <p:ext uri="{BB962C8B-B14F-4D97-AF65-F5344CB8AC3E}">
        <p14:creationId xmlns:p14="http://schemas.microsoft.com/office/powerpoint/2010/main" val="4269740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CABA0-8308-383F-EDFD-C5A0EB3C6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4DDBD7C4-4532-F4DE-0F75-023FD6A9C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784B5512-507B-79DC-21F9-EF5E89F9CF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002418C-F826-7DF8-865B-C4557DDAFE7F}"/>
              </a:ext>
            </a:extLst>
          </p:cNvPr>
          <p:cNvSpPr txBox="1"/>
          <p:nvPr/>
        </p:nvSpPr>
        <p:spPr>
          <a:xfrm>
            <a:off x="1173325" y="2459504"/>
            <a:ext cx="101540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Durante nossa última revisão, fizemos as seguintes observações sobre o processo de implementação do 7Me:</a:t>
            </a:r>
          </a:p>
        </p:txBody>
      </p:sp>
    </p:spTree>
    <p:extLst>
      <p:ext uri="{BB962C8B-B14F-4D97-AF65-F5344CB8AC3E}">
        <p14:creationId xmlns:p14="http://schemas.microsoft.com/office/powerpoint/2010/main" val="6406518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D1AFB9-B0B0-43BC-8781-E459E77CD6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8B98A3-C3D5-4B8E-845A-017BAEA7039B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F479C32B-BFA1-4C2A-BCAF-472A50DAA1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487</Words>
  <Application>Microsoft Office PowerPoint</Application>
  <PresentationFormat>Widescreen</PresentationFormat>
  <Paragraphs>22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11</cp:revision>
  <dcterms:created xsi:type="dcterms:W3CDTF">2024-11-14T16:40:37Z</dcterms:created>
  <dcterms:modified xsi:type="dcterms:W3CDTF">2025-08-01T13:40:25Z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r8>29055100</vt:r8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