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8" r:id="rId5"/>
    <p:sldId id="304" r:id="rId6"/>
    <p:sldId id="263" r:id="rId7"/>
    <p:sldId id="306" r:id="rId8"/>
    <p:sldId id="307" r:id="rId9"/>
    <p:sldId id="320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21" r:id="rId18"/>
    <p:sldId id="317" r:id="rId19"/>
    <p:sldId id="318" r:id="rId20"/>
    <p:sldId id="319" r:id="rId21"/>
  </p:sldIdLst>
  <p:sldSz cx="12192000" cy="6858000"/>
  <p:notesSz cx="6858000" cy="9144000"/>
  <p:embeddedFontLst>
    <p:embeddedFont>
      <p:font typeface="Inter" panose="020B0604020202020204" charset="0"/>
      <p:regular r:id="rId22"/>
      <p:bold r:id="rId23"/>
      <p:italic r:id="rId24"/>
      <p:boldItalic r:id="rId25"/>
    </p:embeddedFont>
    <p:embeddedFont>
      <p:font typeface="Roboto" panose="02000000000000000000" pitchFamily="2" charset="0"/>
      <p:regular r:id="rId26"/>
      <p:bold r:id="rId27"/>
      <p:italic r:id="rId28"/>
      <p:boldItalic r:id="rId29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660"/>
  </p:normalViewPr>
  <p:slideViewPr>
    <p:cSldViewPr snapToGrid="0">
      <p:cViewPr varScale="1">
        <p:scale>
          <a:sx n="52" d="100"/>
          <a:sy n="52" d="100"/>
        </p:scale>
        <p:origin x="108" y="9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739A23-D9EC-884F-C3B8-4A36F3C4A8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095AE4B-9CCE-E9D2-64EB-38BAE3A441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3CBD9F-3CA7-96F4-B614-F967885BD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978C-7810-4496-825C-6B440E16735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302AC8B-E598-A32D-1B74-C4E7A35F4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816F57-83E5-203C-514B-6130A1EF6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66F0C-77B1-41BC-BDD1-6FC0F4A292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3335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C98F15-8A0F-8562-4F5A-F5F3A3941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29B19CA-3ACB-D232-CE3D-FA01C2E82E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D3157D-6E8A-A059-8FF1-51ECA47F7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978C-7810-4496-825C-6B440E16735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0EDE592-F13D-0EDB-FE70-614ECB160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405006-D331-D6B2-764F-4195F79EB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66F0C-77B1-41BC-BDD1-6FC0F4A292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7269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B7F93C7-C0CE-62AA-7422-AAED8C7DE0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64ED99E-D842-4631-F6FA-7C4703C6C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CAB91A-334E-C5A5-76EF-838A75D14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978C-7810-4496-825C-6B440E16735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433742F-F49E-CFD5-0C48-EC7485FE1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AFC4DCE-B9FB-4F54-152A-9D3F8CA4D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66F0C-77B1-41BC-BDD1-6FC0F4A292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8174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o e versi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386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f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68476-88F1-1373-53CE-816E916933F4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2230558" y="2766218"/>
            <a:ext cx="7730883" cy="1325563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pt-BR" sz="6000" dirty="0">
                <a:solidFill>
                  <a:srgbClr val="F7F3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TITULO CAIXA</a:t>
            </a:r>
          </a:p>
        </p:txBody>
      </p:sp>
    </p:spTree>
    <p:extLst>
      <p:ext uri="{BB962C8B-B14F-4D97-AF65-F5344CB8AC3E}">
        <p14:creationId xmlns:p14="http://schemas.microsoft.com/office/powerpoint/2010/main" val="192882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32338-DF66-7DAE-BAF5-7D1ED4947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FAE9EF-363E-FE79-781A-8063AF853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6F8D483-2B96-48BF-C7F0-F5FCF052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978C-7810-4496-825C-6B440E16735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2F02B53-73B2-44EE-5033-B149C06AB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5D4ACCE-9F63-A8CB-B1D4-89AF5575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66F0C-77B1-41BC-BDD1-6FC0F4A292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3652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D29208-03E4-5CE2-2053-0E43075CC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20A87C9-5FD0-3F3A-CE4D-3A6222730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ABD9D1-710B-EBDC-0517-20F36F426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978C-7810-4496-825C-6B440E16735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8D9300-8071-EA27-A56A-9C83191FD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F6BA9D-9A88-036C-2927-C4714C4C4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66F0C-77B1-41BC-BDD1-6FC0F4A292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7191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30DD4D-D1AC-9C4A-4114-67D913755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AC8EAF-1A03-4699-EB5B-75B0535E31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59CC881-7716-E80C-960B-1EB0944B8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CD4D1EE-B5F2-E237-6B0D-8F0C2FED1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978C-7810-4496-825C-6B440E16735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272989F-3C07-127B-2BA3-5B3B993AF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E9EF909-9A4F-E51A-340F-24FAAA2DB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66F0C-77B1-41BC-BDD1-6FC0F4A292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1515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8C1CCB-E50D-E15B-537E-933A3EB23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351A27D-A43C-A0CA-7F47-7A7CAEC74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D8F818E-F8A6-9D83-498C-919BD4D00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897516A-FE7C-AF1D-2F91-DC09B036A6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DFA7A1B-DEA2-A32F-D1CA-F470B17395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FD08533-0971-FF53-729C-1F70729B0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978C-7810-4496-825C-6B440E16735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CE2FCB1-8003-E763-A85E-042CE3DBC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A6847AD-60E9-245E-564E-99BDE4422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66F0C-77B1-41BC-BDD1-6FC0F4A292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0920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F5D12C-C425-727E-1D35-A026C90B4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DC57B75-92F1-2708-C940-D1ED43430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978C-7810-4496-825C-6B440E16735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A82309B-1CA6-F172-D6D5-3FF865CFF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FEC9D34-5ADF-D12F-DB1A-F3172B16F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66F0C-77B1-41BC-BDD1-6FC0F4A292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086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8CA90A8-6E6A-7CEB-6D99-F141AAFD3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978C-7810-4496-825C-6B440E16735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536298F-B578-4FD3-11FB-9DBF9341F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03D83C1-5709-1083-1F9F-75EAA659B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66F0C-77B1-41BC-BDD1-6FC0F4A292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4099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20DC2A-B661-2166-12DC-4F1798CE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D7AFFD-2CB2-D868-B265-2334E5519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BDDBEDD-37FE-C904-1EB2-857C58432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51A1500-81A9-9AB1-C714-CB97DF6C7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978C-7810-4496-825C-6B440E16735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B55D913-0275-A72B-5478-C476B0C34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02BA4AE-10AF-0EC2-50DE-4F997DCE7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66F0C-77B1-41BC-BDD1-6FC0F4A292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21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0AF3CA-F74E-F345-CB2E-DD8417260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994DAFF-FBAB-C650-DE84-8F6B6CA39A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98C47EA-F152-7653-D885-11DCA48D0A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E1714E2-9B9D-8329-8232-7739CFDF3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978C-7810-4496-825C-6B440E16735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6DC2F07-6A3E-6E44-5AFC-0BB352FDC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12F2C4A-642B-73FE-B265-33ADF0378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66F0C-77B1-41BC-BDD1-6FC0F4A292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5331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7EA7C6A-1A76-78E2-D5CA-630B25462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31422AF-5A54-351D-8151-0F16B9CF0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F29F8A-5D38-B456-C52C-D56ECCDDC4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DD978C-7810-4496-825C-6B440E16735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B4D4D5E-42E4-9338-2B58-409B43F322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0E1FA12-C839-6B9E-BC9F-FBDE32917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D66F0C-77B1-41BC-BDD1-6FC0F4A292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3571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pessoa, homem, segurando, aberto&#10;&#10;Descrição gerada automaticamente">
            <a:extLst>
              <a:ext uri="{FF2B5EF4-FFF2-40B4-BE49-F238E27FC236}">
                <a16:creationId xmlns:a16="http://schemas.microsoft.com/office/drawing/2014/main" id="{4F73B34A-183B-B678-1C0B-D48D985202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F76BCCC-D7A8-6B3C-9D41-B94119290959}"/>
              </a:ext>
            </a:extLst>
          </p:cNvPr>
          <p:cNvSpPr txBox="1">
            <a:spLocks/>
          </p:cNvSpPr>
          <p:nvPr/>
        </p:nvSpPr>
        <p:spPr>
          <a:xfrm>
            <a:off x="2216212" y="4328535"/>
            <a:ext cx="7759573" cy="1192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ADVERSIDADE CONSTRÓI A CRIATIVIDADE NA GENEROSIDADE</a:t>
            </a:r>
            <a:endParaRPr lang="pt-BR" sz="23900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28871850-0499-925A-013C-37C49D11D4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40" y="2626343"/>
            <a:ext cx="3026118" cy="170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54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E9298-4BC2-682C-0FCD-3BFB5943E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essoa sentada na mesa com computador&#10;&#10;Descrição gerada automaticamente com confiança média">
            <a:extLst>
              <a:ext uri="{FF2B5EF4-FFF2-40B4-BE49-F238E27FC236}">
                <a16:creationId xmlns:a16="http://schemas.microsoft.com/office/drawing/2014/main" id="{0F6F5DFC-F9EC-D55F-9049-567A092B4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741" y="0"/>
            <a:ext cx="10285259" cy="6858000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59272B70-9272-8388-024B-4B00FB2E4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1D8E7DA0-37B7-F90C-1DB0-9F55FFAE300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8CC8AEE-10FF-4215-50D4-FCCF2A6D1237}"/>
              </a:ext>
            </a:extLst>
          </p:cNvPr>
          <p:cNvSpPr txBox="1"/>
          <p:nvPr/>
        </p:nvSpPr>
        <p:spPr>
          <a:xfrm>
            <a:off x="700025" y="1413063"/>
            <a:ext cx="554837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2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Banco por internet: </a:t>
            </a:r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transações realizadas via internet. A maioria dos membros temia esse método devido ao roubo cibernético. Lentamente, eles estão começando a apreciá-lo.</a:t>
            </a:r>
          </a:p>
        </p:txBody>
      </p:sp>
    </p:spTree>
    <p:extLst>
      <p:ext uri="{BB962C8B-B14F-4D97-AF65-F5344CB8AC3E}">
        <p14:creationId xmlns:p14="http://schemas.microsoft.com/office/powerpoint/2010/main" val="2345604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59258-EC6A-35DF-D3C5-D45C3736E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Descrição gerada automaticamente">
            <a:extLst>
              <a:ext uri="{FF2B5EF4-FFF2-40B4-BE49-F238E27FC236}">
                <a16:creationId xmlns:a16="http://schemas.microsoft.com/office/drawing/2014/main" id="{47D494EA-07C0-1AD1-261E-F825160E6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87F19F81-6544-A177-1590-B918968038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18064F4-BA50-461C-DBBF-0D243AA6F68D}"/>
              </a:ext>
            </a:extLst>
          </p:cNvPr>
          <p:cNvSpPr txBox="1"/>
          <p:nvPr/>
        </p:nvSpPr>
        <p:spPr>
          <a:xfrm>
            <a:off x="1103436" y="2028616"/>
            <a:ext cx="964524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accent2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Transferência em tempo real:</a:t>
            </a:r>
          </a:p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é uma transferência de dízimos e ofertas da conta bancária do membro para a conta da igreja.</a:t>
            </a:r>
            <a:endParaRPr lang="pt-BR" sz="4400" dirty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993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7DFA5-9127-06C5-F449-7CBF6056D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Mão segurando aparelho eletrônico&#10;&#10;Descrição gerada automaticamente">
            <a:extLst>
              <a:ext uri="{FF2B5EF4-FFF2-40B4-BE49-F238E27FC236}">
                <a16:creationId xmlns:a16="http://schemas.microsoft.com/office/drawing/2014/main" id="{A4C2EFC2-14DE-F272-38A1-2A114E555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28"/>
          <a:stretch/>
        </p:blipFill>
        <p:spPr>
          <a:xfrm>
            <a:off x="5096796" y="0"/>
            <a:ext cx="7095202" cy="6858000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5C2426B7-BFCD-4DE0-1E82-874788873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BBA40427-CE07-CC63-BEC3-8C5E76904B1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BE2A4A2-E032-316E-974C-E906C86E6878}"/>
              </a:ext>
            </a:extLst>
          </p:cNvPr>
          <p:cNvSpPr txBox="1"/>
          <p:nvPr/>
        </p:nvSpPr>
        <p:spPr>
          <a:xfrm>
            <a:off x="601413" y="1397674"/>
            <a:ext cx="5754563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4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T</a:t>
            </a:r>
            <a:r>
              <a:rPr lang="pt-BR" sz="3400" b="1" dirty="0">
                <a:solidFill>
                  <a:schemeClr val="accent2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ransferência por celular: </a:t>
            </a:r>
            <a:r>
              <a:rPr lang="pt-BR" sz="3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os membros usam uma plataforma para celular chamada </a:t>
            </a:r>
            <a:r>
              <a:rPr lang="pt-BR" sz="3400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Ecocash</a:t>
            </a:r>
            <a:r>
              <a:rPr lang="pt-BR" sz="3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para enviar seus dízimos e ofertas.</a:t>
            </a:r>
          </a:p>
          <a:p>
            <a:endParaRPr lang="pt-BR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934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06466-F2A3-B210-272B-D44E5B544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D2F45C9E-369A-131D-D560-91F1B39FE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92973FA-6497-2871-C8FB-C23988E599AB}"/>
              </a:ext>
            </a:extLst>
          </p:cNvPr>
          <p:cNvSpPr txBox="1"/>
          <p:nvPr/>
        </p:nvSpPr>
        <p:spPr>
          <a:xfrm>
            <a:off x="1067577" y="1997839"/>
            <a:ext cx="953766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Departamento de Administração usou as redes sociais para promover esses métodos de ofertar. Isso ajudou os jovens a se familiarizarem com as novas formas de doar.</a:t>
            </a:r>
          </a:p>
        </p:txBody>
      </p:sp>
    </p:spTree>
    <p:extLst>
      <p:ext uri="{BB962C8B-B14F-4D97-AF65-F5344CB8AC3E}">
        <p14:creationId xmlns:p14="http://schemas.microsoft.com/office/powerpoint/2010/main" val="243751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AE9EF-06AA-FE4A-752F-9212A5A6C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Descrição gerada automaticamente">
            <a:extLst>
              <a:ext uri="{FF2B5EF4-FFF2-40B4-BE49-F238E27FC236}">
                <a16:creationId xmlns:a16="http://schemas.microsoft.com/office/drawing/2014/main" id="{6377D4B1-17EB-EB33-FC10-B657FE9E3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2285C877-814A-B44B-7BED-26CFFDBB73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-1"/>
            <a:ext cx="1219199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681637C-8BC7-9725-CB50-32D2C37436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49482" y="2247996"/>
            <a:ext cx="8671939" cy="2362005"/>
          </a:xfrm>
        </p:spPr>
        <p:txBody>
          <a:bodyPr>
            <a:noAutofit/>
          </a:bodyPr>
          <a:lstStyle/>
          <a:p>
            <a:r>
              <a:rPr lang="pt-BR" sz="11500" b="1" dirty="0">
                <a:solidFill>
                  <a:srgbClr val="F2F2F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RESULTADO</a:t>
            </a:r>
            <a:endParaRPr lang="pt-BR" sz="333300" dirty="0">
              <a:solidFill>
                <a:srgbClr val="F2F2F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297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7C371-09CF-3587-04D1-35C100F3A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E882A1BF-77B3-6088-B332-609DD41A3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51616294-8229-4B0C-45F4-020ABA7A1F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0A330D1-82C0-B6C1-F81A-31321421EF5B}"/>
              </a:ext>
            </a:extLst>
          </p:cNvPr>
          <p:cNvSpPr txBox="1"/>
          <p:nvPr/>
        </p:nvSpPr>
        <p:spPr>
          <a:xfrm>
            <a:off x="1085118" y="2551837"/>
            <a:ext cx="1002176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Esses métodos favorecem os membros acomodados que preferem devolver fisicamente o dízimo e dar ofertas à igreja.</a:t>
            </a:r>
          </a:p>
        </p:txBody>
      </p:sp>
    </p:spTree>
    <p:extLst>
      <p:ext uri="{BB962C8B-B14F-4D97-AF65-F5344CB8AC3E}">
        <p14:creationId xmlns:p14="http://schemas.microsoft.com/office/powerpoint/2010/main" val="695847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BB5A2-F5EA-1305-2D71-091909470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55EFB424-7D1E-32FD-036A-0E4B44F99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4DB2E7A5-FDAE-6639-98C7-3F797CD2A0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5963D0A-D8EA-E992-1108-278142DF7F22}"/>
              </a:ext>
            </a:extLst>
          </p:cNvPr>
          <p:cNvSpPr txBox="1"/>
          <p:nvPr/>
        </p:nvSpPr>
        <p:spPr>
          <a:xfrm>
            <a:off x="1121366" y="2551837"/>
            <a:ext cx="97707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Foram também tomadas medidas para a devolução do dízimo e oferecer proteção aos depósitos nas cestas de ofertas.</a:t>
            </a:r>
          </a:p>
        </p:txBody>
      </p:sp>
    </p:spTree>
    <p:extLst>
      <p:ext uri="{BB962C8B-B14F-4D97-AF65-F5344CB8AC3E}">
        <p14:creationId xmlns:p14="http://schemas.microsoft.com/office/powerpoint/2010/main" val="3784555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F5C04-9477-9F68-BF93-FB1EEC3C9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7537B5FF-9919-EEB3-9317-87DD8A7A9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C587C9AD-46B9-BBBB-25BC-3F1ACB5726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3058121-8887-C4E6-9EA2-3CC56A93512B}"/>
              </a:ext>
            </a:extLst>
          </p:cNvPr>
          <p:cNvSpPr txBox="1"/>
          <p:nvPr/>
        </p:nvSpPr>
        <p:spPr>
          <a:xfrm>
            <a:off x="1031719" y="1997839"/>
            <a:ext cx="981557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Ao diversificar os métodos de doação, mais membros podem agora participar na administração financeira, a despeito da falta de dinheiro em espécie que ainda prevalece no país.</a:t>
            </a:r>
          </a:p>
        </p:txBody>
      </p:sp>
    </p:spTree>
    <p:extLst>
      <p:ext uri="{BB962C8B-B14F-4D97-AF65-F5344CB8AC3E}">
        <p14:creationId xmlns:p14="http://schemas.microsoft.com/office/powerpoint/2010/main" val="3007957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9CFD9-6DF8-4ABC-F665-E6A675BFB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6EA4F44B-80FD-9ED1-5449-C2FCAB793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9D8A98D9-4697-5552-BD0E-3CAAF7EA91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B711C2D-42EF-6EA5-92A9-DF86E1A1F193}"/>
              </a:ext>
            </a:extLst>
          </p:cNvPr>
          <p:cNvSpPr txBox="1"/>
          <p:nvPr/>
        </p:nvSpPr>
        <p:spPr>
          <a:xfrm>
            <a:off x="1201506" y="2705725"/>
            <a:ext cx="930947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Muitas vezes, os tempos difíceis são os livros de lições de Deus.</a:t>
            </a:r>
          </a:p>
        </p:txBody>
      </p:sp>
    </p:spTree>
    <p:extLst>
      <p:ext uri="{BB962C8B-B14F-4D97-AF65-F5344CB8AC3E}">
        <p14:creationId xmlns:p14="http://schemas.microsoft.com/office/powerpoint/2010/main" val="1438113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Descrição gerada automaticamente">
            <a:extLst>
              <a:ext uri="{FF2B5EF4-FFF2-40B4-BE49-F238E27FC236}">
                <a16:creationId xmlns:a16="http://schemas.microsoft.com/office/drawing/2014/main" id="{A1CCD352-965E-DD1D-0AD0-ED7211444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5182D190-AB00-1A7B-72AA-2B5F3AD4E5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-1"/>
            <a:ext cx="1219199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D367C91-56EB-ADEA-788F-C0C22FA0C4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47923" y="2247996"/>
            <a:ext cx="10296152" cy="2362005"/>
          </a:xfrm>
        </p:spPr>
        <p:txBody>
          <a:bodyPr>
            <a:noAutofit/>
          </a:bodyPr>
          <a:lstStyle/>
          <a:p>
            <a:r>
              <a:rPr lang="pt-BR" sz="11500" b="1" dirty="0">
                <a:solidFill>
                  <a:srgbClr val="F2F2F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ADVERSIDADE</a:t>
            </a:r>
            <a:endParaRPr lang="pt-BR" sz="333300" dirty="0">
              <a:solidFill>
                <a:srgbClr val="F2F2F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374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C018C-F1CB-9C35-CE8B-0F440548A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Bandeira colorida com pipa&#10;&#10;Descrição gerada automaticamente">
            <a:extLst>
              <a:ext uri="{FF2B5EF4-FFF2-40B4-BE49-F238E27FC236}">
                <a16:creationId xmlns:a16="http://schemas.microsoft.com/office/drawing/2014/main" id="{7C0504C8-67AB-C09C-623C-5C8373D33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1" r="17086" b="1505"/>
          <a:stretch/>
        </p:blipFill>
        <p:spPr>
          <a:xfrm>
            <a:off x="4186518" y="1"/>
            <a:ext cx="8005483" cy="6858000"/>
          </a:xfrm>
          <a:prstGeom prst="rect">
            <a:avLst/>
          </a:prstGeom>
        </p:spPr>
      </p:pic>
      <p:pic>
        <p:nvPicPr>
          <p:cNvPr id="5" name="Imagem 4" descr="Imagem em preto e branco&#10;&#10;Descrição gerada automaticamente">
            <a:extLst>
              <a:ext uri="{FF2B5EF4-FFF2-40B4-BE49-F238E27FC236}">
                <a16:creationId xmlns:a16="http://schemas.microsoft.com/office/drawing/2014/main" id="{91927B4A-D87C-8388-80AB-0B75D38D5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id="{6B187505-C344-AA7F-B2FA-258784A2D97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-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94437D4-F1B7-9C76-9CD2-CF11E6C48967}"/>
              </a:ext>
            </a:extLst>
          </p:cNvPr>
          <p:cNvSpPr txBox="1"/>
          <p:nvPr/>
        </p:nvSpPr>
        <p:spPr>
          <a:xfrm>
            <a:off x="1109956" y="1742449"/>
            <a:ext cx="410858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Zimbábue enfrenta muitas dificuldades econômicas. </a:t>
            </a:r>
          </a:p>
        </p:txBody>
      </p:sp>
    </p:spTree>
    <p:extLst>
      <p:ext uri="{BB962C8B-B14F-4D97-AF65-F5344CB8AC3E}">
        <p14:creationId xmlns:p14="http://schemas.microsoft.com/office/powerpoint/2010/main" val="465721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453B2-09B0-A7E2-28FA-49A0D57C7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0E75D1E5-AD28-D414-EA96-399606FB0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515000E3-BB67-2C91-E165-889026D1C2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8A1B6B2-0970-3EC5-8EB7-A19ADD38E36D}"/>
              </a:ext>
            </a:extLst>
          </p:cNvPr>
          <p:cNvSpPr txBox="1"/>
          <p:nvPr/>
        </p:nvSpPr>
        <p:spPr>
          <a:xfrm>
            <a:off x="1031718" y="2459504"/>
            <a:ext cx="88025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Na falta de dinheiro em espécie, pôr a Deus em primeiro lugar se tornou um desafio.</a:t>
            </a:r>
          </a:p>
        </p:txBody>
      </p:sp>
    </p:spTree>
    <p:extLst>
      <p:ext uri="{BB962C8B-B14F-4D97-AF65-F5344CB8AC3E}">
        <p14:creationId xmlns:p14="http://schemas.microsoft.com/office/powerpoint/2010/main" val="1744381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162DD-07A2-D6E6-D7E9-5B1C8D61F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Descrição gerada automaticamente">
            <a:extLst>
              <a:ext uri="{FF2B5EF4-FFF2-40B4-BE49-F238E27FC236}">
                <a16:creationId xmlns:a16="http://schemas.microsoft.com/office/drawing/2014/main" id="{26DB8ADF-0ACD-92D2-BEDE-0AA7BBC34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C216DE19-DFE5-A1C8-77B5-46FD2E3593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-1"/>
            <a:ext cx="1219199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9DB91BD-2656-A213-10FA-8B3F6A5142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47923" y="2247996"/>
            <a:ext cx="10296152" cy="2362005"/>
          </a:xfrm>
        </p:spPr>
        <p:txBody>
          <a:bodyPr>
            <a:noAutofit/>
          </a:bodyPr>
          <a:lstStyle/>
          <a:p>
            <a:r>
              <a:rPr lang="pt-BR" sz="11500" b="1" dirty="0">
                <a:solidFill>
                  <a:srgbClr val="F2F2F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CRIATIVIDADE</a:t>
            </a:r>
            <a:endParaRPr lang="pt-BR" sz="333300" dirty="0">
              <a:solidFill>
                <a:srgbClr val="F2F2F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492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0711D-50A8-C481-D811-7E377C494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Gráfico&#10;&#10;Descrição gerada automaticamente">
            <a:extLst>
              <a:ext uri="{FF2B5EF4-FFF2-40B4-BE49-F238E27FC236}">
                <a16:creationId xmlns:a16="http://schemas.microsoft.com/office/drawing/2014/main" id="{9B1D2B30-D330-0F6D-1A60-462136B1B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64A8CB76-507F-36BA-7F0B-84F9F73747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12F6148-B582-5DB5-18D3-DC35D997BB48}"/>
              </a:ext>
            </a:extLst>
          </p:cNvPr>
          <p:cNvSpPr txBox="1"/>
          <p:nvPr/>
        </p:nvSpPr>
        <p:spPr>
          <a:xfrm>
            <a:off x="906213" y="2644170"/>
            <a:ext cx="105058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Os departamentos de Tesouraria e Administração colaboraram para promover métodos alternativos de doação. Foram adotados cinco métodos:</a:t>
            </a:r>
          </a:p>
        </p:txBody>
      </p:sp>
    </p:spTree>
    <p:extLst>
      <p:ext uri="{BB962C8B-B14F-4D97-AF65-F5344CB8AC3E}">
        <p14:creationId xmlns:p14="http://schemas.microsoft.com/office/powerpoint/2010/main" val="4023813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E0A92-F699-AEAB-F08B-1593FDBBC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alendário&#10;&#10;Descrição gerada automaticamente">
            <a:extLst>
              <a:ext uri="{FF2B5EF4-FFF2-40B4-BE49-F238E27FC236}">
                <a16:creationId xmlns:a16="http://schemas.microsoft.com/office/drawing/2014/main" id="{D3CB97B6-9D4F-1831-399A-B159A0984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B0F368D1-89F3-1AA9-5888-EE16A48D6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C8A7ABF4-E8FC-C8A5-ADEE-8AA974EBD6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C6CB645-FBD8-42FD-686B-7D4D4757F97A}"/>
              </a:ext>
            </a:extLst>
          </p:cNvPr>
          <p:cNvSpPr txBox="1"/>
          <p:nvPr/>
        </p:nvSpPr>
        <p:spPr>
          <a:xfrm>
            <a:off x="682094" y="2459504"/>
            <a:ext cx="541390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</a:t>
            </a:r>
            <a:r>
              <a:rPr lang="pt-BR" sz="4000" b="1" dirty="0">
                <a:solidFill>
                  <a:schemeClr val="accent2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inheiro em espécie: </a:t>
            </a:r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enfatizou o método tradicional de doar.</a:t>
            </a:r>
          </a:p>
        </p:txBody>
      </p:sp>
    </p:spTree>
    <p:extLst>
      <p:ext uri="{BB962C8B-B14F-4D97-AF65-F5344CB8AC3E}">
        <p14:creationId xmlns:p14="http://schemas.microsoft.com/office/powerpoint/2010/main" val="1852414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2F9AB-9521-E34B-BB41-E2B5E7BF7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592BA034-D4F4-ABB6-D380-29D90B897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4EF7F37C-79C7-C199-60ED-0612073244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5C9BDA6-0C3F-E1CF-AA6F-886A3469B9D9}"/>
              </a:ext>
            </a:extLst>
          </p:cNvPr>
          <p:cNvSpPr txBox="1"/>
          <p:nvPr/>
        </p:nvSpPr>
        <p:spPr>
          <a:xfrm>
            <a:off x="1166189" y="1997839"/>
            <a:ext cx="912529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2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Método de ponto de venda: </a:t>
            </a:r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inicialmente, a associação tinha um sistema centralizado de os membros utilizarem o cartão de crédito indo à Tesouraria da associação para dar.</a:t>
            </a:r>
          </a:p>
        </p:txBody>
      </p:sp>
    </p:spTree>
    <p:extLst>
      <p:ext uri="{BB962C8B-B14F-4D97-AF65-F5344CB8AC3E}">
        <p14:creationId xmlns:p14="http://schemas.microsoft.com/office/powerpoint/2010/main" val="36003253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5423EF5-4F09-4C12-9BA8-ECBAF9F06C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830038E-79A8-4FF7-AB9C-43A9432B24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C8D848-D82B-4774-A091-13C98AFDC9D8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277</Words>
  <Application>Microsoft Office PowerPoint</Application>
  <PresentationFormat>Widescreen</PresentationFormat>
  <Paragraphs>18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18" baseType="lpstr">
      <vt:lpstr>Tema do Office</vt:lpstr>
      <vt:lpstr>Apresentação do PowerPoint</vt:lpstr>
      <vt:lpstr>Apresentação do PowerPoint</vt:lpstr>
      <vt:lpstr>ADVERSIDADE</vt:lpstr>
      <vt:lpstr>Apresentação do PowerPoint</vt:lpstr>
      <vt:lpstr>Apresentação do PowerPoint</vt:lpstr>
      <vt:lpstr>CRIATIVIDADE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RESULTADO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EA - Rafael De Almeida Gonçales</dc:creator>
  <cp:lastModifiedBy>DSA - Daiana Belén Escobar</cp:lastModifiedBy>
  <cp:revision>12</cp:revision>
  <dcterms:created xsi:type="dcterms:W3CDTF">2024-11-14T16:37:15Z</dcterms:created>
  <dcterms:modified xsi:type="dcterms:W3CDTF">2025-08-01T13:39:56Z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  <property fmtid="{D5CDD505-2E9C-101B-9397-08002B2CF9AE}" pid="4" name="Order">
    <vt:lpwstr>29055000.0000000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