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259" r:id="rId6"/>
    <p:sldId id="260" r:id="rId7"/>
    <p:sldId id="261" r:id="rId8"/>
    <p:sldId id="262" r:id="rId9"/>
    <p:sldId id="263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Inter" panose="020B060402020202020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3E9"/>
    <a:srgbClr val="E4ECF0"/>
    <a:srgbClr val="D4A017"/>
    <a:srgbClr val="15608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92706-92E3-7748-8AB4-FD638764D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4C2AFC-2855-CF35-37B6-29DFE70F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C56C76-4E78-8246-34A6-81B179FE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E4AB41-FD07-775B-C1EF-4E6ACC4F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EBE2A9-E8B6-84B6-34D5-397D3572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6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9B668-C05E-DFA7-DC6B-1B2A3113E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17E16C-FB18-418C-3663-EC9770BA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F8A1E6-12B8-86EB-2436-C47606746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26861C-CE23-0466-45C8-87110112D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1C9643-61A2-A4F8-0611-B85B1FF9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10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0BD4F9-E533-CE60-A7F9-065826F39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7D8B39C-001C-1A41-B262-75F66CD2D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C2509-1398-CCFB-1C79-2694A0E78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1A29A4-0248-B0B1-DD5B-EAF571EA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08D4D4-548F-28E6-05FD-FEFAB880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669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74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517CA6-ECEC-0EB9-E808-7B43338E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3B4210-5875-498E-56CD-17E1C1CB1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0C69AC-0528-638E-A49B-FA7DB86F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8D8783-EFC4-7F22-880E-8A00171D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24EF11-CED9-F44E-CE8C-C8C19FE3D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24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98F82-15A0-7B6B-A29C-AEDFB1BE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2CE167-414C-9F30-865C-069D24009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03F5BA-DFFA-CCD9-87CE-EAB89764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43D25F-5C7C-D4E5-C89E-FA1EBFA7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0DADEA-E672-5772-0490-08F8062E0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58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D143D9-DE5E-EF41-9A0F-EBAC6549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7CC678-63AF-6E1D-1799-A14CD6E49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B2DFF2-232D-C0A9-E4F8-EEB875E41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D5E25A-1D88-46C1-8DD4-4CD4667E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54979B-5272-0E22-7CDD-4A2D1E15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A0067F-E4CE-CC3C-6ED7-8C2E60AE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0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AB0EC-D72F-C678-664C-BF43F1E6E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923A9B-4243-08CC-1058-88958032E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D763E6-4BA5-ED69-E56A-4C09CD3A3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B968F75-8663-BAFB-7433-9C87098B5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5EB8406-9DD3-B5A0-4552-2F53C0AFD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6A19F6A-5AC1-BD0B-DA58-41575DC6F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6E6E6A-0C0C-BAD2-4A43-2F570F3C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B46207B-77E7-3568-DC40-914B2B92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92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D7935-5CA1-46EA-ACDF-6D7D267C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CF015CD-5BC1-31DA-1790-15F83681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3AE81D0-51E4-F2DF-2A8A-FE157BDD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FB45252-A880-38E1-074F-D6CCA8D7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38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AEA70E-FDA1-9ABA-F6F0-D9BF8B58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334443-609E-CD46-BBBE-F47CDDB24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1A7A211-8FF9-2E5E-00C8-C4B4252B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542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06DED-7D1E-A387-06AA-D3BF9230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816EE2-4A3D-5D6B-2EA9-76AE0274B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5ED69D-8BD1-66B9-8CE3-2175A4DAE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ACBE4B-2C9E-8B68-A040-62F7D9A0A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1E345C-3B07-A4F4-B9DB-EFFC9973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C7F58B-03C1-24D2-F7FB-C62984E4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69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6EFE7-7508-8C85-AFE4-5890C98C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6E21C08-D970-F9C0-8D88-C400A1D9E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B0888D0-38A9-DC83-4CA2-6C89F8DC0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370250-1AA2-41BB-404A-4CBC36DD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9E9D722-A3F6-E748-B885-30903FDC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92D0EA7-74CD-4001-5D81-88D8596D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144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7384D7F-C15E-47E0-AFBC-8699DEEFB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4161FD-F889-D53F-A0C3-866DAF52A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81C649-A19A-45F5-D7B2-C07267356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D29E13-F966-47A9-868E-F2FE6DCA1EAA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F0F4FE-3391-AE52-FBE5-285EC5620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6000F-8790-9153-B473-DF5247737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0FAE20-45DD-4D6C-96EF-65923E95B3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34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to em preto e branco de homem segurando telefone celular na mão&#10;&#10;Descrição gerada automaticamente com confiança baixa">
            <a:extLst>
              <a:ext uri="{FF2B5EF4-FFF2-40B4-BE49-F238E27FC236}">
                <a16:creationId xmlns:a16="http://schemas.microsoft.com/office/drawing/2014/main" id="{251672E2-B0E3-6D89-B078-38EDB97777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2499436" y="4262352"/>
            <a:ext cx="7810891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DAR DE FORMA DIFERENTE:</a:t>
            </a:r>
          </a:p>
          <a:p>
            <a:r>
              <a:rPr lang="pt-BR" sz="2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experiência da divisão norte-americana</a:t>
            </a:r>
            <a:endParaRPr lang="pt-BR" sz="344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F1365-F5F8-5A3B-A293-663F920CF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FE69DC9-0C68-B724-FCD4-D2684606A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27C415F-760D-DCA1-434F-1DAA48D0AC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6DCBA33-993A-CBE9-5A37-3AC3DCEAEA5F}"/>
              </a:ext>
            </a:extLst>
          </p:cNvPr>
          <p:cNvSpPr txBox="1"/>
          <p:nvPr/>
        </p:nvSpPr>
        <p:spPr>
          <a:xfrm>
            <a:off x="1036134" y="1200539"/>
            <a:ext cx="1011973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Até o fim de 2007, foram inscritas 115 igrejas. Desde então, temos experimentado uma taxa explosiva de crescimento, em 2.200%. Atualmente, mais de 2.700 igrejas usam o AdventistGiving, e outras vão sendo acrescentadas a cada mês.</a:t>
            </a:r>
          </a:p>
          <a:p>
            <a:endParaRPr lang="pt-BR" sz="4000" b="1" dirty="0">
              <a:solidFill>
                <a:srgbClr val="D4A017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4000" b="1" dirty="0" err="1">
                <a:solidFill>
                  <a:srgbClr val="D4A01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grafico</a:t>
            </a:r>
            <a:endParaRPr lang="pt-BR" sz="2400" b="1" dirty="0">
              <a:solidFill>
                <a:srgbClr val="D4A017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44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9B51D-AEBC-7EC6-C5B9-BDF0D4919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essoas sentadas em sofá&#10;&#10;Descrição gerada automaticamente">
            <a:extLst>
              <a:ext uri="{FF2B5EF4-FFF2-40B4-BE49-F238E27FC236}">
                <a16:creationId xmlns:a16="http://schemas.microsoft.com/office/drawing/2014/main" id="{98EB8EBE-1ADE-11A8-103C-AD0D8C2B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A8672EEB-20BA-CC9B-A3E5-4E3525FF1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4E705700-6126-3B4F-8AFF-C2A6112459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145259F-F38F-7686-6C4D-66E6F82A5FC3}"/>
              </a:ext>
            </a:extLst>
          </p:cNvPr>
          <p:cNvSpPr txBox="1"/>
          <p:nvPr/>
        </p:nvSpPr>
        <p:spPr>
          <a:xfrm>
            <a:off x="669564" y="840270"/>
            <a:ext cx="542643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15608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Somente em 2018, foram recebidos mais de 300 milhões em dízimos e ofertas por meio do AdventistGiving. Isso significa que </a:t>
            </a:r>
            <a:r>
              <a:rPr lang="pt-BR" sz="3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20% de todos os dízimos</a:t>
            </a:r>
            <a:r>
              <a:rPr lang="pt-BR" sz="3000" b="1" dirty="0">
                <a:solidFill>
                  <a:srgbClr val="15608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recebidos pela Divisão Norte-Americana foram obtidos pelo AdventistGiving.</a:t>
            </a:r>
          </a:p>
        </p:txBody>
      </p:sp>
    </p:spTree>
    <p:extLst>
      <p:ext uri="{BB962C8B-B14F-4D97-AF65-F5344CB8AC3E}">
        <p14:creationId xmlns:p14="http://schemas.microsoft.com/office/powerpoint/2010/main" val="60082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7C49D-D1DE-9ECE-618C-A8F5A2061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570DCED-4475-DE18-B06E-6C07FE40C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DCA7784-5EFC-11D2-328C-25944E70EB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62F8F73-D40F-52A3-AA4B-863BA90DAE63}"/>
              </a:ext>
            </a:extLst>
          </p:cNvPr>
          <p:cNvSpPr txBox="1"/>
          <p:nvPr/>
        </p:nvSpPr>
        <p:spPr>
          <a:xfrm>
            <a:off x="1036134" y="1843950"/>
            <a:ext cx="101197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15608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 primeira mão temos visto como o Senhor liderou o desenvolvimento do AdventistGiving ao longo dos anos. Vimos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sua fidelidade</a:t>
            </a:r>
            <a:r>
              <a:rPr lang="pt-BR" sz="4000" b="1" dirty="0">
                <a:solidFill>
                  <a:srgbClr val="15608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a nós enquanto buscamos fomentar a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fidelidade a Ele! </a:t>
            </a:r>
            <a:endParaRPr lang="pt-BR" sz="2400" b="1" dirty="0">
              <a:solidFill>
                <a:schemeClr val="accent2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1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6A2E4-FEA6-5E56-CC0F-E563D151D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E845918-88F1-9716-9AC2-FBE4AD3B9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r="1925" b="10670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4100" name="Picture 4" descr="A contemplative man seated on a modest sofa in his home, holding a credit card in his left hand, which rests on his leg, while his right hand holds a cell phone. His face shows a thoughtful expression as he ponders his decision to make a tithe. Soft afternoon light fills the room, casting a warm, reflective glow over the scene. In the background, an open Bible sits on a small table, accompanied by simple decor items. The scene captures the intimacy of his reflection, emphasiz">
            <a:extLst>
              <a:ext uri="{FF2B5EF4-FFF2-40B4-BE49-F238E27FC236}">
                <a16:creationId xmlns:a16="http://schemas.microsoft.com/office/drawing/2014/main" id="{13FDFBB0-64A2-8A7D-1065-4717C28B8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6"/>
          <a:stretch/>
        </p:blipFill>
        <p:spPr bwMode="auto">
          <a:xfrm>
            <a:off x="1288330" y="0"/>
            <a:ext cx="9615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AB8FB266-452C-5A2B-6BC7-8488EBA20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22B497EC-C5FE-8BF4-5846-8E04501162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448AD86-DAC8-EC5B-7DF8-4B819CE39582}"/>
              </a:ext>
            </a:extLst>
          </p:cNvPr>
          <p:cNvSpPr txBox="1"/>
          <p:nvPr/>
        </p:nvSpPr>
        <p:spPr>
          <a:xfrm>
            <a:off x="1469399" y="4432014"/>
            <a:ext cx="9253200" cy="1816386"/>
          </a:xfrm>
          <a:prstGeom prst="rect">
            <a:avLst/>
          </a:prstGeom>
          <a:noFill/>
          <a:effectLst>
            <a:outerShdw blurRad="203200" dir="5400000" algn="t" rotWithShape="0">
              <a:prstClr val="black">
                <a:alpha val="16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nossa oração diária para que o Senhor continue usando essa plataforma para facilitar a fidelidade entre Seu povo!</a:t>
            </a:r>
            <a:endParaRPr lang="pt-BR" sz="2000" b="1" dirty="0">
              <a:solidFill>
                <a:srgbClr val="F7F3E9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6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B77A2-67B9-3338-18E9-3FBEE74F6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ot medium, idoso entre 80 a 90 anos sentado em uma cadeira com um sorriso leve com o celular em sua mão e a bíblia na mesa shot with a Sony A7S III, 50mm lens, in warm, natural tones.">
            <a:extLst>
              <a:ext uri="{FF2B5EF4-FFF2-40B4-BE49-F238E27FC236}">
                <a16:creationId xmlns:a16="http://schemas.microsoft.com/office/drawing/2014/main" id="{BF245075-A7E9-FC1F-B629-12D8E24C9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5" b="2189"/>
          <a:stretch/>
        </p:blipFill>
        <p:spPr bwMode="auto">
          <a:xfrm>
            <a:off x="6209524" y="0"/>
            <a:ext cx="5968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B4532260-A2E7-E3A5-B9D7-28DCA6E7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4B580BDD-B060-F3E6-B521-AE3716BF14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3994" y="4923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FF05DFF-02CB-394E-1FE7-161C47DA12BA}"/>
              </a:ext>
            </a:extLst>
          </p:cNvPr>
          <p:cNvSpPr txBox="1"/>
          <p:nvPr/>
        </p:nvSpPr>
        <p:spPr>
          <a:xfrm>
            <a:off x="585588" y="797510"/>
            <a:ext cx="5768559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700" b="1" dirty="0">
                <a:solidFill>
                  <a:srgbClr val="15608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Finalmente, o pessoal de apoio do AdventistGiving se conectou com os doadores de todas as idades ao longo dos anos; o doador mais idoso tem 92 anos. Muitos dizem que usam o AdventistGiving porque não têm uma igreja local, não podem ir à igreja ou simplesmente apreciam o acesso que lhes permite doar de qualquer parte do mundo.</a:t>
            </a:r>
          </a:p>
        </p:txBody>
      </p:sp>
    </p:spTree>
    <p:extLst>
      <p:ext uri="{BB962C8B-B14F-4D97-AF65-F5344CB8AC3E}">
        <p14:creationId xmlns:p14="http://schemas.microsoft.com/office/powerpoint/2010/main" val="271852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25A18-8892-30F5-A904-005086B9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DF64DD81-3599-CF0E-44A8-72F7F203C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1ED2CAC-BC6E-FA01-9A44-5CC12CE3B8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CE0D25D-29B5-8248-9943-7871A5EF16C6}"/>
              </a:ext>
            </a:extLst>
          </p:cNvPr>
          <p:cNvSpPr txBox="1"/>
          <p:nvPr/>
        </p:nvSpPr>
        <p:spPr>
          <a:xfrm>
            <a:off x="1092118" y="1489521"/>
            <a:ext cx="92462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cada dia temos o desafio de descobrir novos e melhores métodos para receber as doações. O AdventistGiving está comprometido em ouvir e cumprir para poder satisfazer às necessidades de sua igreja. </a:t>
            </a:r>
            <a:endParaRPr lang="pt-BR" sz="2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1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iving — Wallsend Seventh-day Adventist Church">
            <a:extLst>
              <a:ext uri="{FF2B5EF4-FFF2-40B4-BE49-F238E27FC236}">
                <a16:creationId xmlns:a16="http://schemas.microsoft.com/office/drawing/2014/main" id="{277BD6B5-9A5C-66D7-EDC9-0BBD01DC6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9"/>
          <a:stretch/>
        </p:blipFill>
        <p:spPr bwMode="auto">
          <a:xfrm>
            <a:off x="2782141" y="-1"/>
            <a:ext cx="9409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9E9EAE2C-21D2-3B29-2723-3FB1F82D5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132198DC-72C4-99E1-1A6D-24755A4B68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2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B1B98B9-5A6E-3D32-2FD2-A39004756E14}"/>
              </a:ext>
            </a:extLst>
          </p:cNvPr>
          <p:cNvSpPr txBox="1"/>
          <p:nvPr/>
        </p:nvSpPr>
        <p:spPr>
          <a:xfrm>
            <a:off x="843739" y="1097592"/>
            <a:ext cx="5109192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7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AdventistGiving é um ministério do Departamento de Serviços de Tecnologia da Informação (TI) da Divisão Norte-Americana que </a:t>
            </a:r>
            <a:r>
              <a:rPr lang="pt-BR" sz="27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proporciona um meio </a:t>
            </a:r>
            <a:r>
              <a:rPr lang="pt-BR" sz="27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para que as pessoas devolvam o dízimo e as ofertas a partir de qualquer PC ou Mac, e agora também através de qualquer dispositivo móvel.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40C1-2F07-021D-ED57-CC025A343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2677335-82E8-C765-1E0C-217779C03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43B942F-41AD-76AE-606E-62D5DEF14B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72E240-90AF-55B2-255B-E243BAF18A1C}"/>
              </a:ext>
            </a:extLst>
          </p:cNvPr>
          <p:cNvSpPr txBox="1"/>
          <p:nvPr/>
        </p:nvSpPr>
        <p:spPr>
          <a:xfrm>
            <a:off x="965036" y="1443269"/>
            <a:ext cx="91866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Antes de 2006, as igrejas nos Estados Unidos e Canadá começaram a buscar meios para que os membros doassem eletronicamente. </a:t>
            </a:r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1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2739F-D8B0-0C02-D66E-CD586FF3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BC9299D-4385-0C76-9D1C-48365BB8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D666769-46D1-CE75-D1F5-B2A6430FAE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F5B3642-0F56-C78B-F081-D6C05DF8B01D}"/>
              </a:ext>
            </a:extLst>
          </p:cNvPr>
          <p:cNvSpPr txBox="1"/>
          <p:nvPr/>
        </p:nvSpPr>
        <p:spPr>
          <a:xfrm>
            <a:off x="1039680" y="920621"/>
            <a:ext cx="1011973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elevados custos de transação eram proibitivos a muitas igrejas para que negociassem individualmente, e assim a Divisão Norte-Americana reconheceu a necessidade e criou um sistema alinhado para doações eletrônicas chamado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AdventistGiving.</a:t>
            </a:r>
            <a:endParaRPr lang="pt-BR" sz="2400" b="1" dirty="0">
              <a:solidFill>
                <a:schemeClr val="accent2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98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3A852-84F4-7829-18B8-341397182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735BF87-3BDC-A521-523D-90E5E5D5B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FDCB18E8-FD81-2922-D68B-8ADB46857F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91DB197-B531-82EB-1FF4-4FDF689010E5}"/>
              </a:ext>
            </a:extLst>
          </p:cNvPr>
          <p:cNvSpPr txBox="1"/>
          <p:nvPr/>
        </p:nvSpPr>
        <p:spPr>
          <a:xfrm>
            <a:off x="1036134" y="1536174"/>
            <a:ext cx="101197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Divisão pôde negociar as tarifas mais baixas possíveis. Os custos são compartilhados pela associação local </a:t>
            </a:r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(70%)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a união </a:t>
            </a:r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(10%)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a Divisão Norte-Americana </a:t>
            </a:r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(10%)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 a Associação Geral </a:t>
            </a:r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(10%)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. </a:t>
            </a:r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357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90231-B37D-E846-2388-48170F011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29DAE0CD-07B3-DFEA-BD43-E24BDDD5A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0C40CC5-98DF-42A4-6C4D-62E6D48709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0C457B8-61A0-C037-424B-C7D8AC39602B}"/>
              </a:ext>
            </a:extLst>
          </p:cNvPr>
          <p:cNvSpPr txBox="1"/>
          <p:nvPr/>
        </p:nvSpPr>
        <p:spPr>
          <a:xfrm>
            <a:off x="970820" y="1536174"/>
            <a:ext cx="104311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Embora sejam aceitos pagamentos com cartão de crédito e débito, animamos os doadores a usarem cheques eletrônicos ou contas de poupança para fazer as doações a fim de manter as tarifas o mais baixo possível. </a:t>
            </a:r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8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910DA-2FB8-BA18-0F5D-568308D43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pps Directory - Adventist Chaplains">
            <a:extLst>
              <a:ext uri="{FF2B5EF4-FFF2-40B4-BE49-F238E27FC236}">
                <a16:creationId xmlns:a16="http://schemas.microsoft.com/office/drawing/2014/main" id="{A24F9BE9-D825-96CE-069B-108663085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1"/>
          <a:stretch/>
        </p:blipFill>
        <p:spPr bwMode="auto">
          <a:xfrm>
            <a:off x="5607698" y="-1"/>
            <a:ext cx="658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1AD1568B-DF23-849E-BC2D-E7CFB3328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3A1770FB-8C6F-482E-B4F5-D8CC731729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1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78D7BCF-362B-0CC2-30BF-3D1ECFABA97F}"/>
              </a:ext>
            </a:extLst>
          </p:cNvPr>
          <p:cNvSpPr txBox="1"/>
          <p:nvPr/>
        </p:nvSpPr>
        <p:spPr>
          <a:xfrm>
            <a:off x="650905" y="920620"/>
            <a:ext cx="495679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site da web passou a funcionar em 2006 e foi significativamente atualizado em 2017. Em 2018, foram lançados os aplicativos para </a:t>
            </a:r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iOS e Android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o que proporcionou maior facilidade para as doações eletrônicas. </a:t>
            </a:r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5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5F2BA-B2A1-C0E5-E147-9027421F3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DC6F915-7C19-FF05-DE88-9E2FF60DF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AA1B64-C27B-4575-4FDB-1A08C18FF7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AAA045C-2A4E-9CE4-0A94-94F27627368A}"/>
              </a:ext>
            </a:extLst>
          </p:cNvPr>
          <p:cNvSpPr txBox="1"/>
          <p:nvPr/>
        </p:nvSpPr>
        <p:spPr>
          <a:xfrm>
            <a:off x="1036134" y="1228397"/>
            <a:ext cx="1011973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atualização de 2017 incluiu as melhorias solicitadas ao longo dos anos, incluindo as doações periódicas, as transações dos convidados e que não requerem uma conta de membro, melhores relatórios da tesouraria e um processo de inscrição mais ágil</a:t>
            </a:r>
            <a:r>
              <a:rPr lang="pt-BR" sz="4000" dirty="0"/>
              <a:t>. </a:t>
            </a:r>
            <a:endParaRPr lang="pt-BR" sz="2400" b="1" dirty="0">
              <a:solidFill>
                <a:srgbClr val="D4A017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83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2DB42-3D2A-8337-F4D1-2C318C6D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0BB0270-704B-5A6E-6DDD-6692677A5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C334530-A455-3F90-2EC7-E087469E8E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56CCDD0-B1C6-B223-7F46-B6ED41298658}"/>
              </a:ext>
            </a:extLst>
          </p:cNvPr>
          <p:cNvSpPr txBox="1"/>
          <p:nvPr/>
        </p:nvSpPr>
        <p:spPr>
          <a:xfrm>
            <a:off x="1036134" y="1545773"/>
            <a:ext cx="101197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nova característica favorita é a doação recorrente, agora utilizada por muitos membros para a doação regular. Outras características e melhorias são continuamente avaliadas.</a:t>
            </a:r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035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4775000-889D-42BD-B2A0-6DE1C672C7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C46FB0-1315-4A2A-B765-05335D882C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25BF59-2B47-4E66-82F0-7F3323B44B2E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528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10</cp:revision>
  <dcterms:created xsi:type="dcterms:W3CDTF">2024-11-06T17:46:02Z</dcterms:created>
  <dcterms:modified xsi:type="dcterms:W3CDTF">2025-08-01T13:39:34Z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29054900.0000000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