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304" r:id="rId6"/>
    <p:sldId id="293" r:id="rId7"/>
    <p:sldId id="306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27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8" r:id="rId29"/>
    <p:sldId id="329" r:id="rId30"/>
  </p:sldIdLst>
  <p:sldSz cx="12192000" cy="6858000"/>
  <p:notesSz cx="6858000" cy="9144000"/>
  <p:embeddedFontLst>
    <p:embeddedFont>
      <p:font typeface="Inter" panose="020B060402020202020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6C8A3-8E20-239D-8D78-3D7A9BA30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21CD64-314A-E00E-520B-9B102325D7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E3E77D-65B1-112B-8CD7-30B775B8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9DD5F5-B7DE-F0F3-D4F6-7D06BDDCF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DBCAC8-86EF-A434-73CA-C8415A04F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968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B50F9-5468-224E-157E-5C2CF535C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F0BAB0-66F6-E629-8975-F6EF23249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E3E0BB-CF1C-0B67-4D50-4A012B3A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BC3EB9-0800-B3B7-31B4-3E501966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42FFAF-3FD1-BF5E-7490-359314449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44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23579A7-C789-AC97-F65E-88374FA43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C16EF8F-DE76-18E1-1629-D7C4821416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C32A9C-D4CB-65C1-6E71-07DDE84C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22F337-0750-DEF7-BB46-10493B13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3096D6-10F9-8F28-D622-8207AEDC2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995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04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f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68476-88F1-1373-53CE-816E916933F4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2230558" y="2766218"/>
            <a:ext cx="7730883" cy="13255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pt-BR" sz="6000" dirty="0">
                <a:solidFill>
                  <a:srgbClr val="F7F3E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TITULO CAIXA</a:t>
            </a:r>
          </a:p>
        </p:txBody>
      </p:sp>
    </p:spTree>
    <p:extLst>
      <p:ext uri="{BB962C8B-B14F-4D97-AF65-F5344CB8AC3E}">
        <p14:creationId xmlns:p14="http://schemas.microsoft.com/office/powerpoint/2010/main" val="61856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AB6FA-656B-D12C-B28C-CA4A0CA6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0E3FFE-94D5-53EB-89AD-D5C880CC2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92F6590-2438-6FB9-83CF-3C308F6E6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A7F2B8-3DFC-1FED-14F2-9574F4FD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E908C4-53AF-32B4-13E1-C5A2E3D24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764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791CB-EB3A-3721-E1D6-2BF9C2C0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DF3BB2-1C17-E2A6-8722-31FB75F04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F825C5E-E4AE-A93E-5E35-2CAAE321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FBD0A9-BF54-D5D0-FDC8-F1342851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62DD43A-A71F-4262-BB17-2F2AC9FA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45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9DF61-BDDD-DCFF-AD4E-2B9F26516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7C196B-A044-28AC-763C-3B065389A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6AC677-C815-4185-E1F0-CD3FDB9AC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829840-4D4E-9FCA-9951-B3AA98FA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F8EB83-2259-B319-B9A2-0735894D9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AAB155A-A96B-B76E-8DB2-74E23B11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032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BA4BA5-7300-9A5F-3C4D-755A39FC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CBC601-64D5-0C9B-C8C2-03215B0BC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EDD070D-7432-46A0-E233-09E8E71E8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72FD4D9-B9D0-65B8-7038-2EA00F9F4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E7A78F3-12F0-9235-8F9A-FD6B655333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AEAF668-AFE6-5818-CE64-0EE0C0E3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C861BCD-EAB8-7C11-1B2B-6BBBABA2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B980D18-0454-1BAF-E137-CC33858E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8199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6F78B-467B-4BDF-2EED-6221055F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3985112-F110-369E-4D86-1EA8AF89B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2465394-44AA-C58A-2603-D194E068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9BFEF02-A41B-2F37-5EFE-603F672A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42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DA1CA69-E3A6-A772-C63C-F59D96695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E74EB6F-D546-0CC8-0B59-8623EBFD5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1901A6-D505-1D44-5131-151633AD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35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000960-6A3B-CAE3-3F73-08DE8E0E0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B4A8AFE-998C-8E38-8D0A-40439AE2A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2E2667-E582-A2C6-45CE-6CAFBB699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F5908D-10CF-5385-BA2D-3A9066AE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498B4E1-9956-F38B-BD39-6A575C47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0132E96-4113-F810-916A-8B14B07D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9342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E6BD2-846E-A7E8-3FD6-05BFAA5C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952BB81-4937-C0DE-C290-0AF065819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0F57139-4343-4E63-EF89-960941088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909C804-2AB5-E5F0-4064-57A9A1AF6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A130A9-F47B-E70C-D542-ABE626EB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524CC2-5214-6D27-12D5-F1D791EA3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12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BB51E9-76A9-0A10-024F-8F7DD7258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F0D087-AC37-F18D-FF0C-F88E1A1A0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2AD93C-BA3C-DDB6-B4C5-B87886935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31E7FD-69B0-4FCD-8D51-6F6A82B410AF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D8FD2A-CC0E-6BBE-A3BE-49DE2E5A44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538FA0-74C0-0843-220B-713A521C1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551D3D-57C0-4C3B-89DA-B2A464D2FE4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51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essoa com a mão na neve&#10;&#10;Descrição gerada automaticamente com confiança baixa">
            <a:extLst>
              <a:ext uri="{FF2B5EF4-FFF2-40B4-BE49-F238E27FC236}">
                <a16:creationId xmlns:a16="http://schemas.microsoft.com/office/drawing/2014/main" id="{BD705368-9004-4A22-DF1F-E8541C341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2936856" y="4328535"/>
            <a:ext cx="6318285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REMANESCENTE E O CONTENTAMENTO</a:t>
            </a:r>
            <a:endParaRPr lang="pt-BR" sz="413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D904A-9E97-3C06-C466-FC35AB9F3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CF685E9F-3BEE-354B-9D37-74C47F6C8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3A6EA97-3D3D-13D3-5394-80B08D3D12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4369287-A9CD-F92F-EE5C-35A69B23AFEC}"/>
              </a:ext>
            </a:extLst>
          </p:cNvPr>
          <p:cNvSpPr txBox="1"/>
          <p:nvPr/>
        </p:nvSpPr>
        <p:spPr>
          <a:xfrm>
            <a:off x="1116952" y="1849121"/>
            <a:ext cx="995809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Paulo faz a pergunta e ele mesmo responde: “Qual é, pois, a vantagem do judeu? Ou qual a utilidade da circuncisão? Muita, sob todos os aspectos. Principalmente porque aos judeus foram confiados os oráculos de Deus”. </a:t>
            </a:r>
          </a:p>
          <a:p>
            <a:endParaRPr lang="pt-BR" sz="24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Romanos 3:1, 2</a:t>
            </a:r>
          </a:p>
        </p:txBody>
      </p:sp>
    </p:spTree>
    <p:extLst>
      <p:ext uri="{BB962C8B-B14F-4D97-AF65-F5344CB8AC3E}">
        <p14:creationId xmlns:p14="http://schemas.microsoft.com/office/powerpoint/2010/main" val="1846307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97944-F877-54B7-7839-43E2D08EA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2C558007-034C-0846-7748-91C03815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3F1E18C5-76C2-F125-80D7-468D2B4444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ED1B9C0-C57F-CF75-2CF6-FA1509732323}"/>
              </a:ext>
            </a:extLst>
          </p:cNvPr>
          <p:cNvSpPr txBox="1"/>
          <p:nvPr/>
        </p:nvSpPr>
        <p:spPr>
          <a:xfrm>
            <a:off x="1709446" y="1443841"/>
            <a:ext cx="877310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effectLst/>
              </a:rPr>
              <a:t>Qual é a vantagem do remanescente? Muita, sob todos os aspectos! </a:t>
            </a:r>
            <a:r>
              <a:rPr lang="pt-BR" sz="3600" dirty="0"/>
              <a:t>São os administradores da mensagem final de Deus à humanidade, as mensagens dos três anjos. </a:t>
            </a:r>
          </a:p>
          <a:p>
            <a:endParaRPr lang="pt-BR" sz="3600" dirty="0"/>
          </a:p>
          <a:p>
            <a:r>
              <a:rPr lang="pt-BR" sz="3600" dirty="0"/>
              <a:t>Talvez imagem</a:t>
            </a:r>
          </a:p>
        </p:txBody>
      </p:sp>
    </p:spTree>
    <p:extLst>
      <p:ext uri="{BB962C8B-B14F-4D97-AF65-F5344CB8AC3E}">
        <p14:creationId xmlns:p14="http://schemas.microsoft.com/office/powerpoint/2010/main" val="421265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26C2D-8A37-D02A-F637-78D6DEBE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837CB959-F473-CF61-7C3D-F0C94BDFC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EEEAA1A1-E0FC-F4AA-2388-B9E2891433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D98F9C9-FA87-4CD6-467D-8273BD5D327C}"/>
              </a:ext>
            </a:extLst>
          </p:cNvPr>
          <p:cNvSpPr txBox="1"/>
          <p:nvPr/>
        </p:nvSpPr>
        <p:spPr>
          <a:xfrm>
            <a:off x="1052026" y="1997839"/>
            <a:ext cx="9081018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“O Senhor deseja que a apresentação desta mensagem seja a mais elevada e maior obra realizada em nosso mundo neste tempo”. 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Medicina e Salvação, p. 188</a:t>
            </a:r>
          </a:p>
        </p:txBody>
      </p:sp>
    </p:spTree>
    <p:extLst>
      <p:ext uri="{BB962C8B-B14F-4D97-AF65-F5344CB8AC3E}">
        <p14:creationId xmlns:p14="http://schemas.microsoft.com/office/powerpoint/2010/main" val="384475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C189C-1B3D-7AC9-6155-65310A51B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632DB07D-9C74-874C-75A1-06E75E298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2712BACF-1D31-44ED-D8C4-821A7EFDD1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8B6149C-F312-5181-AE82-08C9667C7A1C}"/>
              </a:ext>
            </a:extLst>
          </p:cNvPr>
          <p:cNvSpPr txBox="1"/>
          <p:nvPr/>
        </p:nvSpPr>
        <p:spPr>
          <a:xfrm>
            <a:off x="1322614" y="2274838"/>
            <a:ext cx="82039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SATISFAÇÃO NOS ÚLTIMOS DIAS</a:t>
            </a:r>
            <a:endParaRPr lang="pt-BR" sz="7200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98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4680-4479-BC2A-D8A8-8A5D62912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2FF84515-CF02-AEAF-A7AD-995A9B51D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34EA84F-3705-87F4-A30E-814E2CB5CB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0AD9271-4565-6A21-2715-8CCF8C1C78E1}"/>
              </a:ext>
            </a:extLst>
          </p:cNvPr>
          <p:cNvSpPr txBox="1"/>
          <p:nvPr/>
        </p:nvSpPr>
        <p:spPr>
          <a:xfrm>
            <a:off x="1089350" y="1320730"/>
            <a:ext cx="9668846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“e adorá-la-ão todos os que habitam sobre a terra, aqueles cujos nomes não foram escritos no Livro da Vida do Cordeiro que foi morto desde a fundação do mundo”.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Apocalipse 13:8</a:t>
            </a:r>
          </a:p>
        </p:txBody>
      </p:sp>
    </p:spTree>
    <p:extLst>
      <p:ext uri="{BB962C8B-B14F-4D97-AF65-F5344CB8AC3E}">
        <p14:creationId xmlns:p14="http://schemas.microsoft.com/office/powerpoint/2010/main" val="824406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C1504-1624-1CA0-3395-C8BA4DDC1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8B1F6B1-481B-00C7-5EF5-65247A8AE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9AAF54D1-0798-18E9-FB47-061866CE5F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11DE9E2-22C9-06B1-A29E-3809BD89BC2B}"/>
              </a:ext>
            </a:extLst>
          </p:cNvPr>
          <p:cNvSpPr txBox="1"/>
          <p:nvPr/>
        </p:nvSpPr>
        <p:spPr>
          <a:xfrm>
            <a:off x="1252245" y="1720840"/>
            <a:ext cx="968750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Será ordenado que sejam mortos todos “quantos não adorassem a imagem da besta” (</a:t>
            </a:r>
            <a:r>
              <a:rPr lang="pt-BR" sz="36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13:15), e não possam “comprar ou vender, senão aquele que tem a marca, o nome da besta ou o número do seu nome” (</a:t>
            </a:r>
            <a:r>
              <a:rPr lang="pt-BR" sz="36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13:17).</a:t>
            </a:r>
          </a:p>
        </p:txBody>
      </p:sp>
    </p:spTree>
    <p:extLst>
      <p:ext uri="{BB962C8B-B14F-4D97-AF65-F5344CB8AC3E}">
        <p14:creationId xmlns:p14="http://schemas.microsoft.com/office/powerpoint/2010/main" val="1683851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DF479-132F-B01A-BBB0-E86A767BB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A150DA08-3B78-FAAD-3E54-A6839D6D6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E12349F-6282-1C14-95C0-3933CACA44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49333F2-869C-131C-5736-661E5B989259}"/>
              </a:ext>
            </a:extLst>
          </p:cNvPr>
          <p:cNvSpPr txBox="1"/>
          <p:nvPr/>
        </p:nvSpPr>
        <p:spPr>
          <a:xfrm>
            <a:off x="1196263" y="1905506"/>
            <a:ext cx="88994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Quem permanecerá firme, até mesmo quando não puder comprar para satisfazer às necessidades básicas da vida ou vender o que produziu, ou seja, não receber pelo trabalho realizado ou não poder fazer saques de suas contas bancárias?</a:t>
            </a:r>
          </a:p>
        </p:txBody>
      </p:sp>
    </p:spTree>
    <p:extLst>
      <p:ext uri="{BB962C8B-B14F-4D97-AF65-F5344CB8AC3E}">
        <p14:creationId xmlns:p14="http://schemas.microsoft.com/office/powerpoint/2010/main" val="1860879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2C4CA-2E90-148B-D73A-8D48F938A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29D5922C-4EEC-4E51-7517-FC0DED50D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1958DEF-FC8E-C1D9-ACCA-79E9CC04D5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D35D67D-3DEB-19F7-C36A-D607681C5010}"/>
              </a:ext>
            </a:extLst>
          </p:cNvPr>
          <p:cNvSpPr txBox="1"/>
          <p:nvPr/>
        </p:nvSpPr>
        <p:spPr>
          <a:xfrm>
            <a:off x="1070686" y="1859339"/>
            <a:ext cx="752280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que aprenderam a estar satisfeitos</a:t>
            </a:r>
          </a:p>
        </p:txBody>
      </p:sp>
    </p:spTree>
    <p:extLst>
      <p:ext uri="{BB962C8B-B14F-4D97-AF65-F5344CB8AC3E}">
        <p14:creationId xmlns:p14="http://schemas.microsoft.com/office/powerpoint/2010/main" val="436122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706D0-85D6-FE98-F381-5F978C0D3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DBDCC27-046A-0EDD-BDA4-47D5D71C1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D65572AE-C608-EBCD-FDA6-8728D65F3B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0DBB4C5-3B55-8142-57B4-AE519A1DC086}"/>
              </a:ext>
            </a:extLst>
          </p:cNvPr>
          <p:cNvSpPr txBox="1"/>
          <p:nvPr/>
        </p:nvSpPr>
        <p:spPr>
          <a:xfrm>
            <a:off x="1117340" y="1597729"/>
            <a:ext cx="8465198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salmista disse que os mandamentos “são mais doces do que o mel e o destilar dos favos”.</a:t>
            </a:r>
          </a:p>
          <a:p>
            <a:endParaRPr lang="pt-BR" sz="32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Salmos 19:10</a:t>
            </a:r>
          </a:p>
        </p:txBody>
      </p:sp>
    </p:spTree>
    <p:extLst>
      <p:ext uri="{BB962C8B-B14F-4D97-AF65-F5344CB8AC3E}">
        <p14:creationId xmlns:p14="http://schemas.microsoft.com/office/powerpoint/2010/main" val="4049206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D0A06-63E5-523C-D242-C665F2305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341ADDEB-C976-CEBF-54B1-34CA35166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A57527FB-86CE-45B4-74A5-E58B99C4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44E150-E9A7-F604-09BB-89E05D3A7517}"/>
              </a:ext>
            </a:extLst>
          </p:cNvPr>
          <p:cNvSpPr txBox="1"/>
          <p:nvPr/>
        </p:nvSpPr>
        <p:spPr>
          <a:xfrm>
            <a:off x="1140278" y="1443841"/>
            <a:ext cx="991144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Dez Mandamentos não iniciam com o primeiro mandamento, com a primeira proibição: “Não terás outros deuses diante de mim” (</a:t>
            </a:r>
            <a:r>
              <a:rPr lang="pt-BR" sz="3600" b="1" dirty="0" err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Êx</a:t>
            </a:r>
            <a:r>
              <a:rPr lang="pt-BR" sz="3600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20:3</a:t>
            </a:r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), antes, inicia com o preâmbulo de Êxodo 20:2: “Eu sou o SENHOR, teu Deus, que te tirei da terra do Egito, da casa da servidão”.</a:t>
            </a:r>
          </a:p>
        </p:txBody>
      </p:sp>
    </p:spTree>
    <p:extLst>
      <p:ext uri="{BB962C8B-B14F-4D97-AF65-F5344CB8AC3E}">
        <p14:creationId xmlns:p14="http://schemas.microsoft.com/office/powerpoint/2010/main" val="49681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CFD9-6DF8-4ABC-F665-E6A675BFB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ssoa em pé em frente a espelho&#10;&#10;Descrição gerada automaticamente">
            <a:extLst>
              <a:ext uri="{FF2B5EF4-FFF2-40B4-BE49-F238E27FC236}">
                <a16:creationId xmlns:a16="http://schemas.microsoft.com/office/drawing/2014/main" id="{18BB5686-C104-313A-5C92-8FEA0022E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Imagem em preto e branco&#10;&#10;Descrição gerada automaticamente">
            <a:extLst>
              <a:ext uri="{FF2B5EF4-FFF2-40B4-BE49-F238E27FC236}">
                <a16:creationId xmlns:a16="http://schemas.microsoft.com/office/drawing/2014/main" id="{0E389D0C-3BED-B171-775E-36AD59247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42B4B71-B235-E431-5B2B-B7338456AEF9}"/>
              </a:ext>
            </a:extLst>
          </p:cNvPr>
          <p:cNvSpPr txBox="1"/>
          <p:nvPr/>
        </p:nvSpPr>
        <p:spPr>
          <a:xfrm>
            <a:off x="934228" y="1228397"/>
            <a:ext cx="464742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rPr>
              <a:t>Aqueles que buscam satisfação nas </a:t>
            </a:r>
            <a:r>
              <a:rPr lang="pt-BR" sz="4000" b="1" dirty="0">
                <a:solidFill>
                  <a:schemeClr val="accent2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rPr>
              <a:t>coisas materiais </a:t>
            </a:r>
            <a:r>
              <a:rPr lang="pt-BR" sz="4000" b="1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Roboto" panose="02000000000000000000" pitchFamily="2" charset="0"/>
              </a:rPr>
              <a:t>ficam infelizes quando perdem o que possuem.</a:t>
            </a:r>
          </a:p>
        </p:txBody>
      </p:sp>
    </p:spTree>
    <p:extLst>
      <p:ext uri="{BB962C8B-B14F-4D97-AF65-F5344CB8AC3E}">
        <p14:creationId xmlns:p14="http://schemas.microsoft.com/office/powerpoint/2010/main" val="1438113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C8470-B043-FD0A-1934-0C69BBC41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esa com livros em cima&#10;&#10;Descrição gerada automaticamente com confiança média">
            <a:extLst>
              <a:ext uri="{FF2B5EF4-FFF2-40B4-BE49-F238E27FC236}">
                <a16:creationId xmlns:a16="http://schemas.microsoft.com/office/drawing/2014/main" id="{B34E205D-357A-B13D-D8CD-841DA2F3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84"/>
          <a:stretch/>
        </p:blipFill>
        <p:spPr>
          <a:xfrm>
            <a:off x="5113101" y="-1"/>
            <a:ext cx="7078898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859FBFEA-C724-35A7-75BF-5BEA0D4E9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7B1AA56-8139-7394-B7DC-B3958DE87B58}"/>
              </a:ext>
            </a:extLst>
          </p:cNvPr>
          <p:cNvSpPr txBox="1"/>
          <p:nvPr/>
        </p:nvSpPr>
        <p:spPr>
          <a:xfrm>
            <a:off x="1152100" y="1166842"/>
            <a:ext cx="419982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Toda vez que os israelitas meditavam na lei, lembravam-se de que Deus resgatou Israel da escravidão no Egito.</a:t>
            </a:r>
          </a:p>
        </p:txBody>
      </p:sp>
    </p:spTree>
    <p:extLst>
      <p:ext uri="{BB962C8B-B14F-4D97-AF65-F5344CB8AC3E}">
        <p14:creationId xmlns:p14="http://schemas.microsoft.com/office/powerpoint/2010/main" val="1156361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A51D2-F1D8-C83A-4FD4-6EB47D05B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03141B6C-4688-A645-E3DB-6EF57709A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56753B6C-AAEA-50D9-2694-099FE56CE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D245D5B-B17A-6ACF-A6F0-120D532ECFFC}"/>
              </a:ext>
            </a:extLst>
          </p:cNvPr>
          <p:cNvSpPr txBox="1"/>
          <p:nvPr/>
        </p:nvSpPr>
        <p:spPr>
          <a:xfrm>
            <a:off x="1116952" y="1905506"/>
            <a:ext cx="99580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crentes dos últimos dias podem permanecer leais, até mesmo quando enfrentam as duras penas por não adorarem a besta, porque seu apego à lei de Deus os ajudará a se lembrarem do Deus de Israel, que resgatou Seu povo das mãos dos egípcios.</a:t>
            </a:r>
          </a:p>
        </p:txBody>
      </p:sp>
    </p:spTree>
    <p:extLst>
      <p:ext uri="{BB962C8B-B14F-4D97-AF65-F5344CB8AC3E}">
        <p14:creationId xmlns:p14="http://schemas.microsoft.com/office/powerpoint/2010/main" val="562879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AF369-1037-86DE-63F9-0157B4708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66D40F36-533A-A371-CF89-F11F6B5E3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C8FD922-7277-776C-A619-C9FF871C814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F873AB6-133F-6392-5ECF-6E2F3EEB8278}"/>
              </a:ext>
            </a:extLst>
          </p:cNvPr>
          <p:cNvSpPr txBox="1"/>
          <p:nvPr/>
        </p:nvSpPr>
        <p:spPr>
          <a:xfrm>
            <a:off x="1285292" y="1997839"/>
            <a:ext cx="903436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mensagem subjacente dos Dez Mandamentos é um chamado a se estar satisfeito, a estar satisfeito com quem é Deus e com o que se recebeu </a:t>
            </a:r>
            <a:r>
              <a:rPr lang="pt-BR" sz="3600" b="1" dirty="0" err="1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dEle.</a:t>
            </a:r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5677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A8121-D850-926C-03ED-AF75A6D5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90991C45-F53E-72A1-46CA-D4B06E6FF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D7980DB-DEF5-C041-6B33-DC50481891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179B4A2-6A56-94FE-DEAA-85248F4555A6}"/>
              </a:ext>
            </a:extLst>
          </p:cNvPr>
          <p:cNvSpPr txBox="1"/>
          <p:nvPr/>
        </p:nvSpPr>
        <p:spPr>
          <a:xfrm>
            <a:off x="1173324" y="2136338"/>
            <a:ext cx="82599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fé de Jesus é outro elemento essencial para se ter satisfação.</a:t>
            </a:r>
          </a:p>
        </p:txBody>
      </p:sp>
    </p:spTree>
    <p:extLst>
      <p:ext uri="{BB962C8B-B14F-4D97-AF65-F5344CB8AC3E}">
        <p14:creationId xmlns:p14="http://schemas.microsoft.com/office/powerpoint/2010/main" val="2955492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048FD-2756-3EC4-D13F-C3BC0D516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ao ar livre, água, grama, velho&#10;&#10;Descrição gerada automaticamente">
            <a:extLst>
              <a:ext uri="{FF2B5EF4-FFF2-40B4-BE49-F238E27FC236}">
                <a16:creationId xmlns:a16="http://schemas.microsoft.com/office/drawing/2014/main" id="{F00FED4E-857E-EFA3-E98B-50A17F7DF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9" y="0"/>
            <a:ext cx="10287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9723602E-0300-466F-7142-683165897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FAC32284-9206-DBC2-AAC4-8386866373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8257229-56B3-9ACC-E8D5-80FD2A4EFB79}"/>
              </a:ext>
            </a:extLst>
          </p:cNvPr>
          <p:cNvSpPr txBox="1"/>
          <p:nvPr/>
        </p:nvSpPr>
        <p:spPr>
          <a:xfrm>
            <a:off x="846753" y="982176"/>
            <a:ext cx="508751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Com serenidade, Jesus Se levantou e acalmou a tempestade. Depois perguntou aos discípulos: “Onde está a vossa fé?”.</a:t>
            </a:r>
          </a:p>
          <a:p>
            <a:endParaRPr lang="pt-BR" sz="36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Lucas 8:25</a:t>
            </a:r>
          </a:p>
        </p:txBody>
      </p:sp>
    </p:spTree>
    <p:extLst>
      <p:ext uri="{BB962C8B-B14F-4D97-AF65-F5344CB8AC3E}">
        <p14:creationId xmlns:p14="http://schemas.microsoft.com/office/powerpoint/2010/main" val="2199800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DDEB7-ADE5-97BC-6C9C-A9AA0F9CB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4A4BBBB9-2E4B-A335-A515-5D793BC46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8AC18E23-00CF-C7E5-A29A-68BBAF8FD2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5FA2AF0-4F90-A6E0-C38C-E8F34E108456}"/>
              </a:ext>
            </a:extLst>
          </p:cNvPr>
          <p:cNvSpPr txBox="1"/>
          <p:nvPr/>
        </p:nvSpPr>
        <p:spPr>
          <a:xfrm>
            <a:off x="1018980" y="1228397"/>
            <a:ext cx="99674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Aproxima-se o dia em que os filhos que têm fé em seus pais, as esposas que têm fé no marido e os ricos que têm fé em sua conta bancária aprenderão que nada nesta terra é confiável. </a:t>
            </a:r>
            <a:r>
              <a:rPr lang="pt-BR" sz="4000" b="1" dirty="0">
                <a:solidFill>
                  <a:schemeClr val="accent1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Somente Jesus é uma âncora segura para nossa fé.</a:t>
            </a:r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74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761A0-D628-47A2-1502-33C1F0D01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5696598A-C259-5CAB-5921-1D1BE2178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A51E6AC4-5807-84D1-DA66-B029F3C013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A32ABC8-C8F8-491A-3A94-EAD6258935D1}"/>
              </a:ext>
            </a:extLst>
          </p:cNvPr>
          <p:cNvSpPr txBox="1"/>
          <p:nvPr/>
        </p:nvSpPr>
        <p:spPr>
          <a:xfrm>
            <a:off x="1098679" y="2151727"/>
            <a:ext cx="89410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Segredo para o contentamento em tempos de angústia e tribulação é guardar os mandamentos de Deus e a fé de Jesus</a:t>
            </a:r>
          </a:p>
        </p:txBody>
      </p:sp>
    </p:spTree>
    <p:extLst>
      <p:ext uri="{BB962C8B-B14F-4D97-AF65-F5344CB8AC3E}">
        <p14:creationId xmlns:p14="http://schemas.microsoft.com/office/powerpoint/2010/main" val="3516134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1F651-0A94-6B4A-CA62-BDBFAFF48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sentada na cadeira&#10;&#10;Descrição gerada automaticamente com confiança média">
            <a:extLst>
              <a:ext uri="{FF2B5EF4-FFF2-40B4-BE49-F238E27FC236}">
                <a16:creationId xmlns:a16="http://schemas.microsoft.com/office/drawing/2014/main" id="{243B34CA-D285-9B93-AA89-2938101E6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66887" y="0"/>
            <a:ext cx="10025113" cy="6858000"/>
          </a:xfrm>
          <a:prstGeom prst="rect">
            <a:avLst/>
          </a:prstGeom>
        </p:spPr>
      </p:pic>
      <p:pic>
        <p:nvPicPr>
          <p:cNvPr id="15" name="Imagem 14" descr="Imagem em preto e branco&#10;&#10;Descrição gerada automaticamente">
            <a:extLst>
              <a:ext uri="{FF2B5EF4-FFF2-40B4-BE49-F238E27FC236}">
                <a16:creationId xmlns:a16="http://schemas.microsoft.com/office/drawing/2014/main" id="{90871A59-CA2F-F382-C53A-9416CF4D5A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83E3CBE-B884-F5A7-2431-BA1173E4CB5C}"/>
              </a:ext>
            </a:extLst>
          </p:cNvPr>
          <p:cNvSpPr txBox="1"/>
          <p:nvPr/>
        </p:nvSpPr>
        <p:spPr>
          <a:xfrm>
            <a:off x="818762" y="1231841"/>
            <a:ext cx="493822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que buscam a felicidade na ascensão profissional se sentem sós e vazios quando alcançam o topo e ficam desesperados quando perdem essa posição.</a:t>
            </a:r>
          </a:p>
        </p:txBody>
      </p:sp>
    </p:spTree>
    <p:extLst>
      <p:ext uri="{BB962C8B-B14F-4D97-AF65-F5344CB8AC3E}">
        <p14:creationId xmlns:p14="http://schemas.microsoft.com/office/powerpoint/2010/main" val="625057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7383A-0C94-B8D7-7D8A-25BE87B7F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1DD11B72-29E1-B03E-C3A6-B9CE66A29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C7226C8C-CE14-E35D-848B-46D4EBAA21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0CF8576-9C01-4292-E6C9-833F36A57E9D}"/>
              </a:ext>
            </a:extLst>
          </p:cNvPr>
          <p:cNvSpPr txBox="1"/>
          <p:nvPr/>
        </p:nvSpPr>
        <p:spPr>
          <a:xfrm>
            <a:off x="1126672" y="1012954"/>
            <a:ext cx="848385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 Digo isto, não por causa da pobreza, porque aprendi a viver contente em toda e qualquer situação. Tanto sei estar humilhado como também ser honrado; de tudo e em todas as circunstâncias, já tenho experiência, tanto de fartura </a:t>
            </a: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como de fome; assim de abundância como de escassez”</a:t>
            </a:r>
          </a:p>
          <a:p>
            <a:endParaRPr lang="pt-BR" sz="2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Filipenses 4:11, 12</a:t>
            </a:r>
          </a:p>
        </p:txBody>
      </p:sp>
    </p:spTree>
    <p:extLst>
      <p:ext uri="{BB962C8B-B14F-4D97-AF65-F5344CB8AC3E}">
        <p14:creationId xmlns:p14="http://schemas.microsoft.com/office/powerpoint/2010/main" val="160173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E93F4-BBB0-5932-5E5F-9C6DC579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ED60D165-A5D8-120A-62CC-83117CE50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Padrão do plano de fundo&#10;&#10;Descrição gerada automaticamente">
            <a:extLst>
              <a:ext uri="{FF2B5EF4-FFF2-40B4-BE49-F238E27FC236}">
                <a16:creationId xmlns:a16="http://schemas.microsoft.com/office/drawing/2014/main" id="{3703CFEA-F332-45D7-6726-1FF0AC2898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-1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7AA7789-3BC5-4472-DB75-582DAE51DC5F}"/>
              </a:ext>
            </a:extLst>
          </p:cNvPr>
          <p:cNvSpPr txBox="1"/>
          <p:nvPr/>
        </p:nvSpPr>
        <p:spPr>
          <a:xfrm>
            <a:off x="1433026" y="2213282"/>
            <a:ext cx="683389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0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PERCEPÇÃO</a:t>
            </a:r>
            <a:r>
              <a:rPr lang="pt-BR" sz="7200" b="1" dirty="0">
                <a:solidFill>
                  <a:srgbClr val="F2F2F2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DA REALIDADE</a:t>
            </a:r>
            <a:endParaRPr lang="pt-BR" sz="7200" dirty="0">
              <a:solidFill>
                <a:srgbClr val="F2F2F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95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07FEA-C48F-090D-14B6-0810351CC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0BEF2F32-D5BA-FB62-2374-AD1D94B45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179E1801-4F7B-A976-C725-CCF98B6644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81072EB-131E-1C8A-60F6-C949BEEF4ED3}"/>
              </a:ext>
            </a:extLst>
          </p:cNvPr>
          <p:cNvSpPr txBox="1"/>
          <p:nvPr/>
        </p:nvSpPr>
        <p:spPr>
          <a:xfrm>
            <a:off x="1070687" y="1843950"/>
            <a:ext cx="943558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Historicamente, foi no período da igreja de Esmirna que os cristãos eram os mais pobres. Foi um tempo de perseguição. Todas suas posses materiais foram confiscadas.</a:t>
            </a:r>
          </a:p>
        </p:txBody>
      </p:sp>
    </p:spTree>
    <p:extLst>
      <p:ext uri="{BB962C8B-B14F-4D97-AF65-F5344CB8AC3E}">
        <p14:creationId xmlns:p14="http://schemas.microsoft.com/office/powerpoint/2010/main" val="1274167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A4EFB-10D3-887F-8EBA-6EFA75D0C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AC930DD0-9915-6EDC-DF38-421D4821B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D00239C9-FB28-A990-4C30-7FA77F1680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260AA2-C9DF-313A-08F0-704DB88F2A27}"/>
              </a:ext>
            </a:extLst>
          </p:cNvPr>
          <p:cNvSpPr txBox="1"/>
          <p:nvPr/>
        </p:nvSpPr>
        <p:spPr>
          <a:xfrm>
            <a:off x="968049" y="1997839"/>
            <a:ext cx="99580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“Conheço a tua tribulação, a tua pobreza (mas tu és rico)” </a:t>
            </a:r>
          </a:p>
          <a:p>
            <a:endParaRPr lang="pt-BR" sz="48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Apocalipse 2:9</a:t>
            </a:r>
          </a:p>
        </p:txBody>
      </p:sp>
    </p:spTree>
    <p:extLst>
      <p:ext uri="{BB962C8B-B14F-4D97-AF65-F5344CB8AC3E}">
        <p14:creationId xmlns:p14="http://schemas.microsoft.com/office/powerpoint/2010/main" val="2089717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66478-8E93-419B-A2AD-1BFBC4245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Gráfico&#10;&#10;Descrição gerada automaticamente">
            <a:extLst>
              <a:ext uri="{FF2B5EF4-FFF2-40B4-BE49-F238E27FC236}">
                <a16:creationId xmlns:a16="http://schemas.microsoft.com/office/drawing/2014/main" id="{D0595747-8E5B-72A3-714A-B6397B327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 descr="Padrão do plano de fundo&#10;&#10;Descrição gerada automaticamente">
            <a:extLst>
              <a:ext uri="{FF2B5EF4-FFF2-40B4-BE49-F238E27FC236}">
                <a16:creationId xmlns:a16="http://schemas.microsoft.com/office/drawing/2014/main" id="{049B5EEE-4A81-7C27-1CFC-E727A2F1B5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99F9DCA-63FE-A624-A981-5A1CA858EF53}"/>
              </a:ext>
            </a:extLst>
          </p:cNvPr>
          <p:cNvSpPr txBox="1"/>
          <p:nvPr/>
        </p:nvSpPr>
        <p:spPr>
          <a:xfrm>
            <a:off x="1080018" y="1320730"/>
            <a:ext cx="856783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“ Por outro lado, não havia outro período para se ser tão rico em bens materiais do que na igreja de Laodiceia. No entanto, ela é apresentada como pobre”</a:t>
            </a:r>
          </a:p>
          <a:p>
            <a:endParaRPr lang="pt-BR" sz="4000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2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Apocalipse 3:17</a:t>
            </a:r>
          </a:p>
        </p:txBody>
      </p:sp>
    </p:spTree>
    <p:extLst>
      <p:ext uri="{BB962C8B-B14F-4D97-AF65-F5344CB8AC3E}">
        <p14:creationId xmlns:p14="http://schemas.microsoft.com/office/powerpoint/2010/main" val="4004549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9AF3-F621-F051-09BA-6AA2B85A7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olhando, água, cabeça, vestindo&#10;&#10;Descrição gerada automaticamente">
            <a:extLst>
              <a:ext uri="{FF2B5EF4-FFF2-40B4-BE49-F238E27FC236}">
                <a16:creationId xmlns:a16="http://schemas.microsoft.com/office/drawing/2014/main" id="{81F3E7F1-F17A-F3ED-C386-293E6608C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5"/>
          <a:stretch/>
        </p:blipFill>
        <p:spPr>
          <a:xfrm>
            <a:off x="5438588" y="0"/>
            <a:ext cx="6753412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2177201F-17F3-C711-945C-4A7612F68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7A8C3F1-5F59-827D-B984-39CB224624C9}"/>
              </a:ext>
            </a:extLst>
          </p:cNvPr>
          <p:cNvSpPr txBox="1"/>
          <p:nvPr/>
        </p:nvSpPr>
        <p:spPr>
          <a:xfrm>
            <a:off x="951037" y="1413063"/>
            <a:ext cx="494774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 percepção e interpretação de uma determinada realidade dependem das lentes utilizadas. </a:t>
            </a:r>
            <a:r>
              <a:rPr lang="pt-BR" sz="3200" b="1" dirty="0">
                <a:solidFill>
                  <a:schemeClr val="accent2"/>
                </a:solidFill>
                <a:effectLst/>
                <a:latin typeface="Inter" panose="020B0502030000000004" pitchFamily="34" charset="0"/>
                <a:ea typeface="Inter" panose="020B0502030000000004" pitchFamily="34" charset="0"/>
              </a:rPr>
              <a:t>As lentes de Deus, com frequência, são diferentes das nossas.</a:t>
            </a:r>
          </a:p>
        </p:txBody>
      </p:sp>
    </p:spTree>
    <p:extLst>
      <p:ext uri="{BB962C8B-B14F-4D97-AF65-F5344CB8AC3E}">
        <p14:creationId xmlns:p14="http://schemas.microsoft.com/office/powerpoint/2010/main" val="24638608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37DAB5-CC24-4CA1-B900-2397A3CB0D66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610249E1-9599-406E-A5C9-53B59586F1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00CC7B-B895-4E63-BE47-80AE1910ED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749</Words>
  <Application>Microsoft Office PowerPoint</Application>
  <PresentationFormat>Widescreen</PresentationFormat>
  <Paragraphs>45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10</cp:revision>
  <dcterms:created xsi:type="dcterms:W3CDTF">2024-11-14T15:38:49Z</dcterms:created>
  <dcterms:modified xsi:type="dcterms:W3CDTF">2025-08-01T13:38:15Z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29054600.0000000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