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embeddedFontLst>
    <p:embeddedFont>
      <p:font typeface="Inter" panose="020B0604020202020204" charset="0"/>
      <p:regular r:id="rId28"/>
      <p:bold r:id="rId29"/>
      <p:italic r:id="rId30"/>
      <p:boldItalic r:id="rId31"/>
    </p:embeddedFont>
    <p:embeddedFont>
      <p:font typeface="Roboto" panose="02000000000000000000" pitchFamily="2" charset="0"/>
      <p:regular r:id="rId32"/>
      <p:bold r:id="rId33"/>
      <p:italic r:id="rId34"/>
      <p:boldItalic r:id="rId3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6082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108" y="9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4788F3-097C-4ED4-2A43-B971F88A1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5F306FA-BD14-3A0D-BE1E-4287A69C39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2744B5B-9E07-0036-5AC6-C1D15517D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5AB92-63FC-48F7-B9F1-39959382E150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869D64C-6E77-86F1-9C6A-1584E5CC6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E7BE5EB-C867-1E89-1F96-15D95020E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4445-6707-4D91-BB6B-0EC493F5C9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1795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1A7C68-31DF-4FE4-2F19-C179DACEB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AB26A56-15AB-A828-6BF2-6C4F95F5D1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182990F-FEB1-A662-AF00-0E33F1DC7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5AB92-63FC-48F7-B9F1-39959382E150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5E15D8-5316-72FC-D53E-636D4BA03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D5951E5-9822-336F-A2E4-AC5E9F1BB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4445-6707-4D91-BB6B-0EC493F5C9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9855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E2F4CBC-1850-5487-7C7B-24A357D34C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7F27E28-964B-DB04-E502-DB2D75B45A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D011678-6B9C-2D09-5150-39C193542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5AB92-63FC-48F7-B9F1-39959382E150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BCAC98A-4E8C-E222-20B8-C16E8AA36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6594554-5205-D245-57BC-0EBF1BDE5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4445-6707-4D91-BB6B-0EC493F5C9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3013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o e versic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254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A6D014-030C-E53E-E955-AABFD8C3E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7B527B-67FE-2B97-77DC-7F876EE08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7EE5A2E-58EE-41DF-6616-B90D50BA4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5AB92-63FC-48F7-B9F1-39959382E150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E2035B5-4454-5386-018B-37D4C4B74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5E8C7AA-9ED6-40C9-86A3-651BD9677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4445-6707-4D91-BB6B-0EC493F5C9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9871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7B47C8-AF26-E9CF-29A1-28B66085F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59FC9E5-B1E4-90C4-B4BA-62F2A1223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54D3870-3E57-AA93-DAC4-5CF7AC253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5AB92-63FC-48F7-B9F1-39959382E150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D420E2D-CD7A-E16C-326A-CFAA344D1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2B1880E-59ED-9195-50E0-E69020C2D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4445-6707-4D91-BB6B-0EC493F5C9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2232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51A618-BAD8-07AE-B0DE-F6BDC4E5C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CF926D-1B7C-EC51-43F4-46290C497C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E2DCECC-65AB-9B6D-EE20-38710AEB78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B848377-5FFB-FB37-4721-625147638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5AB92-63FC-48F7-B9F1-39959382E150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8746189-B005-E2A1-56B8-8C7D07A86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ED1D775-0C75-5C24-F61E-1FF8B5418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4445-6707-4D91-BB6B-0EC493F5C9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4406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6DEC27-7E24-0D35-CA8F-204A87A3D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5F41977-8169-7981-3D59-CA34DFF43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DAC325E-6686-280C-EA7B-4ED026EEA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CD3E0C3-FD02-64EC-517D-9F6441D3B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B756C89-BA35-640E-514F-BD190295BF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4C3370A-1386-A2E8-23C2-BE47EA2E6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5AB92-63FC-48F7-B9F1-39959382E150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FA9EEC3-D64A-8693-2378-390536D04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898956D-959F-A96E-240E-9D131467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4445-6707-4D91-BB6B-0EC493F5C9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832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6518E6-D76C-0E83-6C92-850FFC240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0D7C3D2-FA5F-14E1-F832-FB093E145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5AB92-63FC-48F7-B9F1-39959382E150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4425319-5B5F-15EB-8B0C-94393E790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DCD93C3-0E13-8AA9-43A4-8EB65D35E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4445-6707-4D91-BB6B-0EC493F5C9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5518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1363D66-A738-B891-8161-7F679D499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5AB92-63FC-48F7-B9F1-39959382E150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95FB8F5-EA0E-00BD-2D44-631815ABF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4C8B49B-6A09-51E9-C854-C6129D4E6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4445-6707-4D91-BB6B-0EC493F5C9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6336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EDFFEC-2F91-025C-F45A-A02F70CC2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7B6B9EE-01CC-9360-100C-6D08AE7B9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1D3A38D-042C-B067-486A-873FE5B0D8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8403A5A-319E-3177-81B5-516CBCBDF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5AB92-63FC-48F7-B9F1-39959382E150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312C1B6-58FE-EA34-4F34-7AA143845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F4C6CCC-1994-5FD6-ABC3-D188B36F2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4445-6707-4D91-BB6B-0EC493F5C9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2002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0CCD74-8674-58F4-C97C-4A8B45646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BE01A6B-C404-3259-521A-A3F0578893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9B298D7-60C7-7819-6688-A53407DA7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7144B62-95F8-4E5F-6B41-E91134FE5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5AB92-63FC-48F7-B9F1-39959382E150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0D806FB-DEEA-6F56-BAC3-602170007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8A8432-6CEE-7D09-271A-24B8B8775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E4445-6707-4D91-BB6B-0EC493F5C9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7257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D574CFD-3EDE-9F4C-062E-2CB715205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12D8F0B-17DE-3A71-2E76-706DB15B5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134FA3-A820-BA25-0CD7-370982C14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9E5AB92-63FC-48F7-B9F1-39959382E150}" type="datetimeFigureOut">
              <a:rPr lang="pt-BR" smtClean="0"/>
              <a:t>01/08/2025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91A84AF-F268-30A6-3A90-4A82A411D3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0589327-5BC3-1000-FF56-6A8797764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FE4445-6707-4D91-BB6B-0EC493F5C94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4661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no interior, computador, mesa, homem&#10;&#10;Descrição gerada automaticamente">
            <a:extLst>
              <a:ext uri="{FF2B5EF4-FFF2-40B4-BE49-F238E27FC236}">
                <a16:creationId xmlns:a16="http://schemas.microsoft.com/office/drawing/2014/main" id="{3A8DE650-610A-FD89-685B-4DABA58A4B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F76BCCC-D7A8-6B3C-9D41-B94119290959}"/>
              </a:ext>
            </a:extLst>
          </p:cNvPr>
          <p:cNvSpPr txBox="1">
            <a:spLocks/>
          </p:cNvSpPr>
          <p:nvPr/>
        </p:nvSpPr>
        <p:spPr>
          <a:xfrm>
            <a:off x="1852999" y="4328535"/>
            <a:ext cx="8486000" cy="11925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b="1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ONDE ESTÃO OS SEUS LUCROS?</a:t>
            </a:r>
            <a:endParaRPr lang="pt-BR" sz="102800" b="1" dirty="0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28871850-0499-925A-013C-37C49D11D4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940" y="2626343"/>
            <a:ext cx="3026118" cy="170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54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DC7E6-D615-20BA-9B2B-CF928E9B9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E9EE880-9034-D14D-454F-3A7DC4FAF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3CC50811-4215-D365-EACD-EF40AA4EE1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FE013F5-FA54-409D-8C0D-4356B17108D4}"/>
              </a:ext>
            </a:extLst>
          </p:cNvPr>
          <p:cNvSpPr txBox="1"/>
          <p:nvPr/>
        </p:nvSpPr>
        <p:spPr>
          <a:xfrm>
            <a:off x="1145333" y="2551837"/>
            <a:ext cx="943558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Se usado corretamente, no entanto, um cartão de crédito pode ser útil. Pode, por exemplo, ser usado para emergências.</a:t>
            </a:r>
          </a:p>
        </p:txBody>
      </p:sp>
    </p:spTree>
    <p:extLst>
      <p:ext uri="{BB962C8B-B14F-4D97-AF65-F5344CB8AC3E}">
        <p14:creationId xmlns:p14="http://schemas.microsoft.com/office/powerpoint/2010/main" val="2587581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2E276-3130-CA82-A720-25247D219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ACBF6C1A-C332-1CA6-DB8E-F741A5D95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B18E1963-D4E5-FBDE-542C-FCE7DA9FA9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AA81B51-F046-51D4-F994-9F9B47956865}"/>
              </a:ext>
            </a:extLst>
          </p:cNvPr>
          <p:cNvSpPr txBox="1"/>
          <p:nvPr/>
        </p:nvSpPr>
        <p:spPr>
          <a:xfrm>
            <a:off x="1369267" y="2028616"/>
            <a:ext cx="812929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Antes de usar seu cartão de crédito, aqui estão algumas perguntas básicas que </a:t>
            </a:r>
            <a:r>
              <a:rPr lang="pt-BR" sz="44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você precisa fazer:</a:t>
            </a:r>
          </a:p>
        </p:txBody>
      </p:sp>
    </p:spTree>
    <p:extLst>
      <p:ext uri="{BB962C8B-B14F-4D97-AF65-F5344CB8AC3E}">
        <p14:creationId xmlns:p14="http://schemas.microsoft.com/office/powerpoint/2010/main" val="3647331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64085-43C9-E0AC-B5CC-6D613FF09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A428ED76-6810-EF92-EEE7-0A7B95AAB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CF25B862-FF94-1DAA-E1FB-9A3895A4A0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7F8CD45-6F70-75FA-96F8-1BC659936CAC}"/>
              </a:ext>
            </a:extLst>
          </p:cNvPr>
          <p:cNvSpPr txBox="1"/>
          <p:nvPr/>
        </p:nvSpPr>
        <p:spPr>
          <a:xfrm>
            <a:off x="974465" y="1413063"/>
            <a:ext cx="978878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Incluí essa despesa no meu orçamento?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Preciso absolutamente usar meu cartão de crédito para essa despesa específica?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Tenho dinheiro suficiente para reembolsar o que estou tomando emprestado (do emissor do meu cartão)?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Se eu não puder reembolsar esse valor imediatamente, quanto tempo vai demorar?</a:t>
            </a:r>
          </a:p>
        </p:txBody>
      </p:sp>
    </p:spTree>
    <p:extLst>
      <p:ext uri="{BB962C8B-B14F-4D97-AF65-F5344CB8AC3E}">
        <p14:creationId xmlns:p14="http://schemas.microsoft.com/office/powerpoint/2010/main" val="2202929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9ADBF-3D6A-BF9A-EDC8-3EECE6DCF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E8BA34A2-C794-B81E-C5CD-9D1AF9D66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E4AA2EAE-B025-7B59-94FC-389C60FC915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29BFE0B-AA83-36EA-EA74-DD9918EE06E0}"/>
              </a:ext>
            </a:extLst>
          </p:cNvPr>
          <p:cNvSpPr txBox="1"/>
          <p:nvPr/>
        </p:nvSpPr>
        <p:spPr>
          <a:xfrm>
            <a:off x="1303953" y="2274838"/>
            <a:ext cx="86424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Os </a:t>
            </a:r>
            <a:r>
              <a:rPr lang="pt-BR" sz="48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perigos</a:t>
            </a:r>
            <a:r>
              <a:rPr lang="pt-BR" sz="4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de um alto limite de crédito e de fazer apenas o pagamento mínimo</a:t>
            </a:r>
          </a:p>
        </p:txBody>
      </p:sp>
    </p:spTree>
    <p:extLst>
      <p:ext uri="{BB962C8B-B14F-4D97-AF65-F5344CB8AC3E}">
        <p14:creationId xmlns:p14="http://schemas.microsoft.com/office/powerpoint/2010/main" val="2274488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9FA3C-2FB3-F470-11C9-E2E7E2228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AB34CE09-086A-5557-E5DF-85042EB79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12846FD9-A2AE-4910-0695-BAF4CC9937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7F85390-42B8-9513-8C62-EDE1A22FA3C4}"/>
              </a:ext>
            </a:extLst>
          </p:cNvPr>
          <p:cNvSpPr txBox="1"/>
          <p:nvPr/>
        </p:nvSpPr>
        <p:spPr>
          <a:xfrm>
            <a:off x="1238638" y="2028616"/>
            <a:ext cx="675769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Quanto maior o limite, maior a margem de manobra para gastar dinheiro que não é seu.</a:t>
            </a:r>
          </a:p>
        </p:txBody>
      </p:sp>
    </p:spTree>
    <p:extLst>
      <p:ext uri="{BB962C8B-B14F-4D97-AF65-F5344CB8AC3E}">
        <p14:creationId xmlns:p14="http://schemas.microsoft.com/office/powerpoint/2010/main" val="516067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384A6-41B9-C6E3-C0EA-4885FE44B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57BF271A-381A-0E61-0044-E0D6256FB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E15A6919-A4E6-3112-B298-15918EE58A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1811193-5608-196F-682A-3571D52B8887}"/>
              </a:ext>
            </a:extLst>
          </p:cNvPr>
          <p:cNvSpPr txBox="1"/>
          <p:nvPr/>
        </p:nvSpPr>
        <p:spPr>
          <a:xfrm>
            <a:off x="1280236" y="2151727"/>
            <a:ext cx="963152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Pagar o valor mínimo necessário evitará taxas atrasadas, mas os juros continuarão a acumular enquanto o seu saldo não for zerado.</a:t>
            </a:r>
          </a:p>
        </p:txBody>
      </p:sp>
    </p:spTree>
    <p:extLst>
      <p:ext uri="{BB962C8B-B14F-4D97-AF65-F5344CB8AC3E}">
        <p14:creationId xmlns:p14="http://schemas.microsoft.com/office/powerpoint/2010/main" val="3232115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31D92-2ADB-FB6A-ABF1-2EF8D2430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95C0AD5B-59D5-75EE-C89F-7305741C8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95D4CED2-7C9B-B582-4156-AA8CD34E77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12F4287-9416-C005-085A-1E7CBD74EC07}"/>
              </a:ext>
            </a:extLst>
          </p:cNvPr>
          <p:cNvSpPr txBox="1"/>
          <p:nvPr/>
        </p:nvSpPr>
        <p:spPr>
          <a:xfrm>
            <a:off x="1074857" y="1428452"/>
            <a:ext cx="7938514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Taxa anual de juros</a:t>
            </a:r>
          </a:p>
          <a:p>
            <a:endParaRPr lang="pt-BR" b="1" dirty="0">
              <a:solidFill>
                <a:schemeClr val="accent1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Digamos que você tenha um cartão de crédito com os seguintes parâmetros:</a:t>
            </a:r>
          </a:p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Limite: R$ 5.000 Taxa Anual de Juros: 18,25% Período de carência: 21 dias Pagamento mínimo: 3% do seu saldo ou R$ 25,00 (o que for maior)</a:t>
            </a:r>
          </a:p>
        </p:txBody>
      </p:sp>
    </p:spTree>
    <p:extLst>
      <p:ext uri="{BB962C8B-B14F-4D97-AF65-F5344CB8AC3E}">
        <p14:creationId xmlns:p14="http://schemas.microsoft.com/office/powerpoint/2010/main" val="2675560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FA96F-E66F-8AC2-BC26-AB64FE61C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20A7478-4BE1-7C6D-4AF1-ACE9EDE24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6CB97A0C-B9A2-C6BE-06D1-D46D779E1C7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7B40718-919F-C958-1241-7FBE37BE4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0995" y="2109603"/>
            <a:ext cx="5430008" cy="263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62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9B45F-64D9-03AB-EADC-2330F5356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9C551CBB-0058-EF8E-1C19-C0035964A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A59F1E45-81B1-6C56-9B04-E10A9915D6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3313A90-1B30-08D8-042C-2F04D57FF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999" y="2452510"/>
            <a:ext cx="5898002" cy="195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35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BCE19-E003-01DE-AE2C-720523684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F1CB11BD-B09E-1DBA-6A5E-6189865A9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4367BA78-095B-58A6-BEC4-C1EFC9A044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4DF02C1-CF24-D0AF-A69B-9F3970BBD0E5}"/>
              </a:ext>
            </a:extLst>
          </p:cNvPr>
          <p:cNvSpPr txBox="1"/>
          <p:nvPr/>
        </p:nvSpPr>
        <p:spPr>
          <a:xfrm>
            <a:off x="1070688" y="1997839"/>
            <a:ext cx="897838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Podemos ver claramente que, desde que você tenha um saldo diferente de zero fora do período de carência sem juros, estará inevitavelmente pagando mais do que pediu emprestado.</a:t>
            </a:r>
          </a:p>
        </p:txBody>
      </p:sp>
    </p:spTree>
    <p:extLst>
      <p:ext uri="{BB962C8B-B14F-4D97-AF65-F5344CB8AC3E}">
        <p14:creationId xmlns:p14="http://schemas.microsoft.com/office/powerpoint/2010/main" val="3277970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B2F8BF50-B105-FE5D-3679-04FCDE134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2F1BAA10-0307-268C-EFAC-8AB0A35338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E5F1AB4-F2D1-D939-9AB7-0FED565164C6}"/>
              </a:ext>
            </a:extLst>
          </p:cNvPr>
          <p:cNvSpPr txBox="1"/>
          <p:nvPr/>
        </p:nvSpPr>
        <p:spPr>
          <a:xfrm>
            <a:off x="1425252" y="2828835"/>
            <a:ext cx="78307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Os fragmentos insignificantes significavam muito. . .</a:t>
            </a:r>
          </a:p>
        </p:txBody>
      </p:sp>
    </p:spTree>
    <p:extLst>
      <p:ext uri="{BB962C8B-B14F-4D97-AF65-F5344CB8AC3E}">
        <p14:creationId xmlns:p14="http://schemas.microsoft.com/office/powerpoint/2010/main" val="3134058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1DAA1-5043-4308-BD75-9A36BEF9A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2278C713-DC5A-8E76-8E45-965839D24C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011A23B8-A5CD-5211-4155-E230AB4AD3C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5B456B2-1666-EE0C-35E7-6213ABA17B4D}"/>
              </a:ext>
            </a:extLst>
          </p:cNvPr>
          <p:cNvSpPr txBox="1"/>
          <p:nvPr/>
        </p:nvSpPr>
        <p:spPr>
          <a:xfrm>
            <a:off x="1005374" y="1905506"/>
            <a:ext cx="902503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É por isso que é primordial que uma avaliação completa de todas as implicações possíveis seja feita antes de usar um cartão de crédito. Porque, muitas vezes, os cartões de crédito são usados para comprar o que você nunca compraria de outra maneira.</a:t>
            </a:r>
          </a:p>
        </p:txBody>
      </p:sp>
    </p:spTree>
    <p:extLst>
      <p:ext uri="{BB962C8B-B14F-4D97-AF65-F5344CB8AC3E}">
        <p14:creationId xmlns:p14="http://schemas.microsoft.com/office/powerpoint/2010/main" val="401198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C1AF2-F733-5E62-ACE5-5D5A9DE17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Mão segurando pedaço de sanduíche&#10;&#10;Descrição gerada automaticamente">
            <a:extLst>
              <a:ext uri="{FF2B5EF4-FFF2-40B4-BE49-F238E27FC236}">
                <a16:creationId xmlns:a16="http://schemas.microsoft.com/office/drawing/2014/main" id="{055757A4-83B7-4035-96EB-BF697A8CF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8"/>
          <a:stretch/>
        </p:blipFill>
        <p:spPr>
          <a:xfrm>
            <a:off x="6016764" y="0"/>
            <a:ext cx="6175236" cy="6858000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C43E6A51-96A5-342B-6F1E-6985ECA53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80C9CFEB-FA39-3638-805A-AC09379333F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6ABAB55-5F10-C92D-1997-CBDDDCB9B54B}"/>
              </a:ext>
            </a:extLst>
          </p:cNvPr>
          <p:cNvSpPr txBox="1"/>
          <p:nvPr/>
        </p:nvSpPr>
        <p:spPr>
          <a:xfrm>
            <a:off x="1005373" y="1243786"/>
            <a:ext cx="482625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Quando Ele ordenou que as sobras fossem reunidas, Jesus afirma que os fragmentos nunca devem ser considerados sem importância. </a:t>
            </a:r>
          </a:p>
        </p:txBody>
      </p:sp>
    </p:spTree>
    <p:extLst>
      <p:ext uri="{BB962C8B-B14F-4D97-AF65-F5344CB8AC3E}">
        <p14:creationId xmlns:p14="http://schemas.microsoft.com/office/powerpoint/2010/main" val="1353466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A6625-D1A5-6076-E824-45E14768C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Cesta de palha&#10;&#10;Descrição gerada automaticamente com confiança média">
            <a:extLst>
              <a:ext uri="{FF2B5EF4-FFF2-40B4-BE49-F238E27FC236}">
                <a16:creationId xmlns:a16="http://schemas.microsoft.com/office/drawing/2014/main" id="{40B945FF-8F8C-BE19-2A37-6EFC4787A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2"/>
          <a:stretch/>
        </p:blipFill>
        <p:spPr>
          <a:xfrm>
            <a:off x="6024282" y="0"/>
            <a:ext cx="6167717" cy="6858000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43A483C1-4CC8-4D9F-3BB2-C37C88DBA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6" name="Imagem 5" descr="Padrão do plano de fundo&#10;&#10;Descrição gerada automaticamente">
            <a:extLst>
              <a:ext uri="{FF2B5EF4-FFF2-40B4-BE49-F238E27FC236}">
                <a16:creationId xmlns:a16="http://schemas.microsoft.com/office/drawing/2014/main" id="{16EE25BC-DAE7-ED65-CBF3-203C32A98AC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0E7A41E-0BA3-785B-2115-EBA53C0EAA89}"/>
              </a:ext>
            </a:extLst>
          </p:cNvPr>
          <p:cNvSpPr txBox="1"/>
          <p:nvPr/>
        </p:nvSpPr>
        <p:spPr>
          <a:xfrm>
            <a:off x="942072" y="1413063"/>
            <a:ext cx="515392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Seu desejo é que aqueles que atualmente não fazem parte da multidão também desfrutem das mesmas bênçãos que os presentes na multidão alimentada. </a:t>
            </a:r>
          </a:p>
        </p:txBody>
      </p:sp>
    </p:spTree>
    <p:extLst>
      <p:ext uri="{BB962C8B-B14F-4D97-AF65-F5344CB8AC3E}">
        <p14:creationId xmlns:p14="http://schemas.microsoft.com/office/powerpoint/2010/main" val="15379523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8289C-8838-40C0-26E6-EA1298A8A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008DA0F0-AE24-6D99-7D6A-6F8D60F4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25CA365D-8F18-18F2-074D-39ED44E375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5269FE2-8A57-976C-3BFE-F49254B2063B}"/>
              </a:ext>
            </a:extLst>
          </p:cNvPr>
          <p:cNvSpPr txBox="1"/>
          <p:nvPr/>
        </p:nvSpPr>
        <p:spPr>
          <a:xfrm>
            <a:off x="1406200" y="2151727"/>
            <a:ext cx="937959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que é considerado hoje como fragmento sem importância, como juros de cartão de crédito, poderia ser acrescentado para apoiar a Missão da Igreja, que é </a:t>
            </a:r>
            <a:r>
              <a:rPr lang="pt-BR" sz="32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estender as bênçãos de Deus a outras pessoas.</a:t>
            </a:r>
          </a:p>
        </p:txBody>
      </p:sp>
    </p:spTree>
    <p:extLst>
      <p:ext uri="{BB962C8B-B14F-4D97-AF65-F5344CB8AC3E}">
        <p14:creationId xmlns:p14="http://schemas.microsoft.com/office/powerpoint/2010/main" val="3601804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2D3E5-C264-7DB9-567C-552A0F91A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D7717746-E3A0-FFA6-2523-3F1767BEA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E6ECC5C9-68A5-4E39-3739-AAE28C29BD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8C76665-B1A6-2C9A-18B2-79C48B06038B}"/>
              </a:ext>
            </a:extLst>
          </p:cNvPr>
          <p:cNvSpPr txBox="1"/>
          <p:nvPr/>
        </p:nvSpPr>
        <p:spPr>
          <a:xfrm>
            <a:off x="1369268" y="1859339"/>
            <a:ext cx="660840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6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Não havia comida suficiente</a:t>
            </a:r>
          </a:p>
        </p:txBody>
      </p:sp>
    </p:spTree>
    <p:extLst>
      <p:ext uri="{BB962C8B-B14F-4D97-AF65-F5344CB8AC3E}">
        <p14:creationId xmlns:p14="http://schemas.microsoft.com/office/powerpoint/2010/main" val="2994581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89B1E-776E-FE1E-4E1E-A1A2B81D9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F4B5AFF7-D3B8-76D3-18FA-CE66254F5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3A538233-E9FD-7431-A161-0C58348F6A9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26D24B3-A996-9F2F-1D4C-96807E3D24B9}"/>
              </a:ext>
            </a:extLst>
          </p:cNvPr>
          <p:cNvSpPr txBox="1"/>
          <p:nvPr/>
        </p:nvSpPr>
        <p:spPr>
          <a:xfrm>
            <a:off x="1154664" y="2367171"/>
            <a:ext cx="819461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Depois que Jesus multiplicou os pães, os peixes e todo mundo comeu.</a:t>
            </a:r>
          </a:p>
        </p:txBody>
      </p:sp>
    </p:spTree>
    <p:extLst>
      <p:ext uri="{BB962C8B-B14F-4D97-AF65-F5344CB8AC3E}">
        <p14:creationId xmlns:p14="http://schemas.microsoft.com/office/powerpoint/2010/main" val="32944845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ABB10-ADE3-438B-0B90-5F32072D4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Multidão de pessoas&#10;&#10;Descrição gerada automaticamente">
            <a:extLst>
              <a:ext uri="{FF2B5EF4-FFF2-40B4-BE49-F238E27FC236}">
                <a16:creationId xmlns:a16="http://schemas.microsoft.com/office/drawing/2014/main" id="{19B36EF8-79F1-ECA8-1331-6BCD60416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7" b="18164"/>
          <a:stretch/>
        </p:blipFill>
        <p:spPr>
          <a:xfrm>
            <a:off x="6096001" y="0"/>
            <a:ext cx="6095999" cy="6858000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E599E0CF-4933-611E-3A49-955702C1E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5A31B0B-FA7E-3322-AC09-608DBB75AB0E}"/>
              </a:ext>
            </a:extLst>
          </p:cNvPr>
          <p:cNvSpPr txBox="1"/>
          <p:nvPr/>
        </p:nvSpPr>
        <p:spPr>
          <a:xfrm>
            <a:off x="1052027" y="1186648"/>
            <a:ext cx="5043973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que Jesus está dizendo aqui é que um fragmento de pão não deve ser considerado sem importância apenas porque é apenas uma pequena parte de um pão. </a:t>
            </a:r>
          </a:p>
        </p:txBody>
      </p:sp>
    </p:spTree>
    <p:extLst>
      <p:ext uri="{BB962C8B-B14F-4D97-AF65-F5344CB8AC3E}">
        <p14:creationId xmlns:p14="http://schemas.microsoft.com/office/powerpoint/2010/main" val="3629927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7078B-C607-18EA-6888-E35C9D08D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Mulher sentada em frente a mesa&#10;&#10;Descrição gerada automaticamente">
            <a:extLst>
              <a:ext uri="{FF2B5EF4-FFF2-40B4-BE49-F238E27FC236}">
                <a16:creationId xmlns:a16="http://schemas.microsoft.com/office/drawing/2014/main" id="{E8C65F6D-4409-E245-6786-78B355994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pic>
        <p:nvPicPr>
          <p:cNvPr id="2" name="Imagem 1" descr="Imagem em preto e branco&#10;&#10;Descrição gerada automaticamente">
            <a:extLst>
              <a:ext uri="{FF2B5EF4-FFF2-40B4-BE49-F238E27FC236}">
                <a16:creationId xmlns:a16="http://schemas.microsoft.com/office/drawing/2014/main" id="{04056544-EAFE-21B6-5EC0-282C5D165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72" y="0"/>
            <a:ext cx="12191999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4EDBE05-A4BD-B310-82F2-CC8567149C2D}"/>
              </a:ext>
            </a:extLst>
          </p:cNvPr>
          <p:cNvSpPr txBox="1"/>
          <p:nvPr/>
        </p:nvSpPr>
        <p:spPr>
          <a:xfrm>
            <a:off x="854258" y="1228397"/>
            <a:ext cx="484491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Uma maneira muito comum de negligenciar os “fragmentos” é quando os pagamentos de juros nos saldos dos cartões de crédito são considerados insignificantes ou sem importância em comparação com o total do valor do empréstimo.</a:t>
            </a:r>
          </a:p>
        </p:txBody>
      </p:sp>
    </p:spTree>
    <p:extLst>
      <p:ext uri="{BB962C8B-B14F-4D97-AF65-F5344CB8AC3E}">
        <p14:creationId xmlns:p14="http://schemas.microsoft.com/office/powerpoint/2010/main" val="1520038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EE563-A0C4-9FA2-E27B-AE9569E98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rma&#10;&#10;Descrição gerada automaticamente">
            <a:extLst>
              <a:ext uri="{FF2B5EF4-FFF2-40B4-BE49-F238E27FC236}">
                <a16:creationId xmlns:a16="http://schemas.microsoft.com/office/drawing/2014/main" id="{08C39B1E-9F1B-20C0-1AFF-69ADC1D89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Padrão do plano de fundo&#10;&#10;Descrição gerada automaticamente">
            <a:extLst>
              <a:ext uri="{FF2B5EF4-FFF2-40B4-BE49-F238E27FC236}">
                <a16:creationId xmlns:a16="http://schemas.microsoft.com/office/drawing/2014/main" id="{65B6EC52-A950-E7EC-1844-9E1BB04F81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2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C2038B7-CDE9-D2AF-C307-85FF723BCDEA}"/>
              </a:ext>
            </a:extLst>
          </p:cNvPr>
          <p:cNvSpPr txBox="1"/>
          <p:nvPr/>
        </p:nvSpPr>
        <p:spPr>
          <a:xfrm>
            <a:off x="1350606" y="1166842"/>
            <a:ext cx="804532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7200" b="1" dirty="0">
                <a:solidFill>
                  <a:srgbClr val="F2F2F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EU REALMENTE PRECISO DE UM CARTÃO DE CRÉDITO?</a:t>
            </a:r>
          </a:p>
        </p:txBody>
      </p:sp>
    </p:spTree>
    <p:extLst>
      <p:ext uri="{BB962C8B-B14F-4D97-AF65-F5344CB8AC3E}">
        <p14:creationId xmlns:p14="http://schemas.microsoft.com/office/powerpoint/2010/main" val="2629223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D4596-1041-5441-6FD9-09303256F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7ECC8594-E881-C5CE-304C-BE80F9DD8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32E406EA-2B43-00C4-AED5-80E074A420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90AD9AE-2D47-AB85-F2E4-043813DFC978}"/>
              </a:ext>
            </a:extLst>
          </p:cNvPr>
          <p:cNvSpPr txBox="1"/>
          <p:nvPr/>
        </p:nvSpPr>
        <p:spPr>
          <a:xfrm>
            <a:off x="1219978" y="2274838"/>
            <a:ext cx="913700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chemeClr val="accent2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ILUSÃO: </a:t>
            </a:r>
          </a:p>
          <a:p>
            <a:r>
              <a:rPr lang="pt-BR" sz="4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o limite em um cartão de crédito é uma quantidade real disponível.</a:t>
            </a:r>
          </a:p>
        </p:txBody>
      </p:sp>
    </p:spTree>
    <p:extLst>
      <p:ext uri="{BB962C8B-B14F-4D97-AF65-F5344CB8AC3E}">
        <p14:creationId xmlns:p14="http://schemas.microsoft.com/office/powerpoint/2010/main" val="2484431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F7D87-4D23-DF7E-A68E-84162714B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Gráfico&#10;&#10;Descrição gerada automaticamente">
            <a:extLst>
              <a:ext uri="{FF2B5EF4-FFF2-40B4-BE49-F238E27FC236}">
                <a16:creationId xmlns:a16="http://schemas.microsoft.com/office/drawing/2014/main" id="{677CBC14-36A9-873C-CE3A-4D4102F80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Padrão do plano de fundo&#10;&#10;Descrição gerada automaticamente">
            <a:extLst>
              <a:ext uri="{FF2B5EF4-FFF2-40B4-BE49-F238E27FC236}">
                <a16:creationId xmlns:a16="http://schemas.microsoft.com/office/drawing/2014/main" id="{16A80D6E-7228-A97C-E739-290DE5EDBE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9"/>
          <a:stretch/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A9F35C2-62C5-8D3D-11AA-9E91AE9DCBBC}"/>
              </a:ext>
            </a:extLst>
          </p:cNvPr>
          <p:cNvSpPr txBox="1"/>
          <p:nvPr/>
        </p:nvSpPr>
        <p:spPr>
          <a:xfrm>
            <a:off x="1033365" y="2644170"/>
            <a:ext cx="99207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chemeClr val="accent1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cada centavo que você gasta terá que ser reembolsado.</a:t>
            </a:r>
          </a:p>
        </p:txBody>
      </p:sp>
    </p:spTree>
    <p:extLst>
      <p:ext uri="{BB962C8B-B14F-4D97-AF65-F5344CB8AC3E}">
        <p14:creationId xmlns:p14="http://schemas.microsoft.com/office/powerpoint/2010/main" val="264652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  <SharedWithUsers xmlns="cc85661e-698c-471d-81cd-239229bffddc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39454ebdb89c9a330035c6ce0280c35a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f95035f1b22a77fd3110073cb4745e89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9B03F8-144E-4795-AB7A-5B459C9B567F}">
  <ds:schemaRefs>
    <ds:schemaRef ds:uri="http://schemas.microsoft.com/office/2006/metadata/properties"/>
    <ds:schemaRef ds:uri="http://schemas.microsoft.com/office/infopath/2007/PartnerControls"/>
    <ds:schemaRef ds:uri="4d66254c-b8c0-4e16-9669-44d49c614d61"/>
    <ds:schemaRef ds:uri="cc85661e-698c-471d-81cd-239229bffddc"/>
  </ds:schemaRefs>
</ds:datastoreItem>
</file>

<file path=customXml/itemProps2.xml><?xml version="1.0" encoding="utf-8"?>
<ds:datastoreItem xmlns:ds="http://schemas.openxmlformats.org/officeDocument/2006/customXml" ds:itemID="{FCE32487-FA7A-48A0-8388-362EA056A77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F073D8A-4A35-4AF8-B6C5-B659E85492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496</Words>
  <Application>Microsoft Office PowerPoint</Application>
  <PresentationFormat>Widescreen</PresentationFormat>
  <Paragraphs>28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4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EA - Rafael De Almeida Gonçales</dc:creator>
  <cp:lastModifiedBy>DSA - Daiana Belén Escobar</cp:lastModifiedBy>
  <cp:revision>12</cp:revision>
  <dcterms:created xsi:type="dcterms:W3CDTF">2024-11-14T16:52:56Z</dcterms:created>
  <dcterms:modified xsi:type="dcterms:W3CDTF">2025-08-01T13:36:57Z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  <property fmtid="{D5CDD505-2E9C-101B-9397-08002B2CF9AE}" pid="4" name="Order">
    <vt:lpwstr>29054200.0000000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