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embeddedFontLst>
    <p:embeddedFont>
      <p:font typeface="Inter" panose="020B060402020202020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27B91-0280-4A66-A00F-C1E585225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E0DA97-2FB3-97A8-880A-7AB403CF2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8A1295-820D-1909-E309-3175C43C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7AB9AD-D85A-25C7-9E5A-15E7400A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BD9FD1-9924-7DAF-B8FE-CEF329F5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41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BD6C4-7EB5-A554-16BD-20DA0D51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18BDBC-5E69-AD9B-3429-49496999A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92DB4E-CE0A-B81A-580A-0CFB6CA3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1E6500-2C48-F87F-54D3-6871C340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76C6E5-00C2-6CCE-964A-C38632F9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05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CF1537-1E4E-CF21-B676-B9C6E6B17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6AA915-FE5B-D5C4-AD05-BDD19CF3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9593DD-C35E-BE87-E52F-B4E3168F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A3B03D-919D-8D9E-1AC6-E83FAF59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BE94E5-A7CB-FED7-DECF-687952A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35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0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97D56-C9D3-59F2-E01D-8F2F2B1F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B37CDC-6C36-8F3B-A25C-AFDD5B8AC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3E47F3-4CEF-4FAA-1FA8-25A3CEB8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9059CA-45F8-B010-DD25-77DB34CC3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284891-EB8D-FFA3-F1B2-D83D961C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26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290E7-1612-70B9-0B77-670635C8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D99E88-1245-7CF3-0CB2-27F7101B9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4D550E-47D9-5C15-BFB4-274E3556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55032-370A-8D56-D265-1B4E267B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43BF4A-A629-AB06-87E3-796A3D34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37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367FA-E990-4670-7242-3E794A62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A7D202-DD06-4DF4-8F97-EFC31B37C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06D3D5-7848-2961-1736-439ADD304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D4B57B-C59C-6ADA-9F9C-1FB435A6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8419FF-168F-B7C8-87FB-38E1828C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29BD0F-35C2-07D1-E3EF-CA2673D4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53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5EDD6-BE76-C5F8-1DBB-A6C4D580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1F5A38-C820-6B60-B7D7-015FAB7E6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BDA34D2-4369-1F2D-16EC-44933615C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EDEB534-8F3A-3E02-5BFD-07B682DE5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0FEA8E-B907-549D-D51B-A1235D8DC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76ABDD1-2FE4-A79C-8462-F7AD7A33E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00633A-60CF-69D9-C130-14F8AAB9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BD917A9-A02D-405F-7558-3F3A35F4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85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C4084-498A-C568-0B74-DD08ADFC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677395-89F3-0AB5-A80B-077BE818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DC9F9AE-9FE6-4A62-D3DE-0F94E3EE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421A2-5CC9-7BA2-903B-361945D0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8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235AB48-53EF-4FE3-C5EA-02C7E555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4F69D7E-E771-6F56-02F1-A662D151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E4AFC9-4424-98BC-C15E-9815492E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92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9C66F-B872-E728-74FB-93C1B6CE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10347D-353B-FAE2-6F1E-C03A6E8E8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C36913-82C3-69E4-ED7E-0140D76F7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96CC95-BD89-46DD-6B99-E5D2CF26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3F946F-8751-2BC6-A578-3AE309E3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166A12E-BB50-C8D9-0897-DB15C042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94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C6877-4392-BB68-44FF-D793AADA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82E313D-65C8-65CD-E160-2C2E13D28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E7BD6F-872A-4D51-E803-C3C0A0C94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D58E10-DBEC-3806-419C-726F3A01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CCC4B0-142A-7B96-6B90-BE121F0D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358F96-EC3B-F05D-DA34-2E398CFA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245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FBC971-F102-06F9-244B-7CD8BC09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BE021C-54EE-2592-1813-E1D34B042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0594EC-9594-CCA0-89F8-D206A8371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FA4530-11B8-47E1-8355-7918E8F45FF3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F052EB-9E2E-F6D5-F142-63314C2FE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04A8DE-11A9-3AEA-2367-66FC55C3C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9E0AD5-2613-4B95-9B63-06CD2635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2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com vestido branco&#10;&#10;Descrição gerada automaticamente">
            <a:extLst>
              <a:ext uri="{FF2B5EF4-FFF2-40B4-BE49-F238E27FC236}">
                <a16:creationId xmlns:a16="http://schemas.microsoft.com/office/drawing/2014/main" id="{E164A5F2-CE2B-6582-6899-57DC9DB77D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4ED0492-9FE8-164A-6C9F-E257ED6A6919}"/>
              </a:ext>
            </a:extLst>
          </p:cNvPr>
          <p:cNvSpPr txBox="1">
            <a:spLocks/>
          </p:cNvSpPr>
          <p:nvPr/>
        </p:nvSpPr>
        <p:spPr>
          <a:xfrm>
            <a:off x="660048" y="4328535"/>
            <a:ext cx="10853796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SATISFAÇÃO: </a:t>
            </a:r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INVISÍVEL, MAS POTENTE!</a:t>
            </a:r>
            <a:endParaRPr lang="pt-BR" sz="88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C7A8ACD-652E-A665-B553-49EC613319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CB41B5-F24C-9229-7500-022090C98ED8}"/>
              </a:ext>
            </a:extLst>
          </p:cNvPr>
          <p:cNvSpPr txBox="1"/>
          <p:nvPr/>
        </p:nvSpPr>
        <p:spPr>
          <a:xfrm>
            <a:off x="1172377" y="1043731"/>
            <a:ext cx="944733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Também disse Deus: Façamos o homem à nossa imagem, conforme a nossa semelhança; tenha ele domínio sobre os peixes do mar, sobre as aves dos céus, sobre os animais domésticos, sobre toda a terra e sobre todos os répteis que rastejam pela terra. </a:t>
            </a:r>
          </a:p>
          <a:p>
            <a:endParaRPr lang="pt-BR" sz="28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Gênesis 1:26</a:t>
            </a:r>
          </a:p>
        </p:txBody>
      </p:sp>
    </p:spTree>
    <p:extLst>
      <p:ext uri="{BB962C8B-B14F-4D97-AF65-F5344CB8AC3E}">
        <p14:creationId xmlns:p14="http://schemas.microsoft.com/office/powerpoint/2010/main" val="260148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DABFEB4-136F-530D-B6D6-FDB650E70DE6}"/>
              </a:ext>
            </a:extLst>
          </p:cNvPr>
          <p:cNvSpPr txBox="1"/>
          <p:nvPr/>
        </p:nvSpPr>
        <p:spPr>
          <a:xfrm>
            <a:off x="1181430" y="2551837"/>
            <a:ext cx="78991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2</a:t>
            </a:r>
            <a:r>
              <a:rPr lang="pt-BR" sz="54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Receberam muitas opções de qualidade</a:t>
            </a:r>
          </a:p>
        </p:txBody>
      </p:sp>
    </p:spTree>
    <p:extLst>
      <p:ext uri="{BB962C8B-B14F-4D97-AF65-F5344CB8AC3E}">
        <p14:creationId xmlns:p14="http://schemas.microsoft.com/office/powerpoint/2010/main" val="428578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lanta com folhas verdes&#10;&#10;Descrição gerada automaticamente">
            <a:extLst>
              <a:ext uri="{FF2B5EF4-FFF2-40B4-BE49-F238E27FC236}">
                <a16:creationId xmlns:a16="http://schemas.microsoft.com/office/drawing/2014/main" id="{0053DCF5-D6E3-C904-6D64-16EABAC4B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22052"/>
          <a:stretch/>
        </p:blipFill>
        <p:spPr>
          <a:xfrm>
            <a:off x="5286155" y="-1"/>
            <a:ext cx="6902734" cy="68580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D966FCA-62B7-4747-BE03-6EABA729B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425FCA59-358B-A0AC-0351-3D03F3078C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3109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731874-F45F-5A03-83DE-B39350F481E8}"/>
              </a:ext>
            </a:extLst>
          </p:cNvPr>
          <p:cNvSpPr txBox="1"/>
          <p:nvPr/>
        </p:nvSpPr>
        <p:spPr>
          <a:xfrm>
            <a:off x="801094" y="766732"/>
            <a:ext cx="513797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Do solo fez o Senhor Deus brotar toda sorte de </a:t>
            </a:r>
            <a:r>
              <a:rPr lang="pt-BR" sz="3200" b="1" dirty="0">
                <a:solidFill>
                  <a:schemeClr val="accent2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árvores agradáveis à vista e boas para alimento;</a:t>
            </a:r>
            <a:r>
              <a:rPr lang="pt-BR" sz="32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 também a árvore da vida no meio do jardim e a árvore do conhecimento do bem e do mal. </a:t>
            </a:r>
          </a:p>
          <a:p>
            <a:endParaRPr lang="pt-BR" sz="32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Gênesis 2:9</a:t>
            </a:r>
          </a:p>
        </p:txBody>
      </p:sp>
    </p:spTree>
    <p:extLst>
      <p:ext uri="{BB962C8B-B14F-4D97-AF65-F5344CB8AC3E}">
        <p14:creationId xmlns:p14="http://schemas.microsoft.com/office/powerpoint/2010/main" val="1429433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C49FB25-4EAA-2F98-546C-A515A98DFD58}"/>
              </a:ext>
            </a:extLst>
          </p:cNvPr>
          <p:cNvSpPr txBox="1"/>
          <p:nvPr/>
        </p:nvSpPr>
        <p:spPr>
          <a:xfrm>
            <a:off x="1190484" y="2459504"/>
            <a:ext cx="87049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Satisfação é reconhecer que tudo o que é bom e atraente não tem de ser </a:t>
            </a:r>
            <a:r>
              <a:rPr lang="pt-BR" sz="40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nosso</a:t>
            </a:r>
          </a:p>
        </p:txBody>
      </p:sp>
    </p:spTree>
    <p:extLst>
      <p:ext uri="{BB962C8B-B14F-4D97-AF65-F5344CB8AC3E}">
        <p14:creationId xmlns:p14="http://schemas.microsoft.com/office/powerpoint/2010/main" val="3289721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B2FF23B-0E4C-032E-76EE-96BF6AB7F913}"/>
              </a:ext>
            </a:extLst>
          </p:cNvPr>
          <p:cNvSpPr txBox="1"/>
          <p:nvPr/>
        </p:nvSpPr>
        <p:spPr>
          <a:xfrm>
            <a:off x="1172377" y="2151727"/>
            <a:ext cx="98637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Eva experimentou a perfeição e a alegria até que o diabo redefiniu sua necessidade através das “palavras” da serpente.</a:t>
            </a:r>
          </a:p>
        </p:txBody>
      </p:sp>
    </p:spTree>
    <p:extLst>
      <p:ext uri="{BB962C8B-B14F-4D97-AF65-F5344CB8AC3E}">
        <p14:creationId xmlns:p14="http://schemas.microsoft.com/office/powerpoint/2010/main" val="531893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CBE5BB-AE5B-827F-BA88-2284854FC5CA}"/>
              </a:ext>
            </a:extLst>
          </p:cNvPr>
          <p:cNvSpPr txBox="1"/>
          <p:nvPr/>
        </p:nvSpPr>
        <p:spPr>
          <a:xfrm>
            <a:off x="1226698" y="2459504"/>
            <a:ext cx="94111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Entender quem somos e nosso propósito na vida pode afetar o nível de nossa satisfação.</a:t>
            </a:r>
          </a:p>
        </p:txBody>
      </p:sp>
    </p:spTree>
    <p:extLst>
      <p:ext uri="{BB962C8B-B14F-4D97-AF65-F5344CB8AC3E}">
        <p14:creationId xmlns:p14="http://schemas.microsoft.com/office/powerpoint/2010/main" val="342362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7E3EF47-92C3-32F8-F513-8D73BB2EEB24}"/>
              </a:ext>
            </a:extLst>
          </p:cNvPr>
          <p:cNvSpPr txBox="1"/>
          <p:nvPr/>
        </p:nvSpPr>
        <p:spPr>
          <a:xfrm>
            <a:off x="1181430" y="2459504"/>
            <a:ext cx="98185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Entender quem somos e nosso propósito na vida pode afetar o nível de nossa satisfação.</a:t>
            </a:r>
          </a:p>
        </p:txBody>
      </p:sp>
    </p:spTree>
    <p:extLst>
      <p:ext uri="{BB962C8B-B14F-4D97-AF65-F5344CB8AC3E}">
        <p14:creationId xmlns:p14="http://schemas.microsoft.com/office/powerpoint/2010/main" val="2076734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F0973B-7FD6-5C10-F56C-3F1E11CC0533}"/>
              </a:ext>
            </a:extLst>
          </p:cNvPr>
          <p:cNvSpPr txBox="1"/>
          <p:nvPr/>
        </p:nvSpPr>
        <p:spPr>
          <a:xfrm>
            <a:off x="1290071" y="1936283"/>
            <a:ext cx="894034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“Até que não façamos as pazes com quem somos, nunca nos contentaremos com o que temos”. </a:t>
            </a:r>
          </a:p>
          <a:p>
            <a:endParaRPr lang="pt-BR" sz="40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- John Mason (1996)</a:t>
            </a:r>
          </a:p>
        </p:txBody>
      </p:sp>
    </p:spTree>
    <p:extLst>
      <p:ext uri="{BB962C8B-B14F-4D97-AF65-F5344CB8AC3E}">
        <p14:creationId xmlns:p14="http://schemas.microsoft.com/office/powerpoint/2010/main" val="195906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93F430-1535-02EF-F752-C4BEE1DF3853}"/>
              </a:ext>
            </a:extLst>
          </p:cNvPr>
          <p:cNvSpPr txBox="1"/>
          <p:nvPr/>
        </p:nvSpPr>
        <p:spPr>
          <a:xfrm>
            <a:off x="1362501" y="2459504"/>
            <a:ext cx="63872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Expressões de contentamento</a:t>
            </a:r>
            <a:endParaRPr lang="pt-BR" sz="60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5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D51CAC-6C47-D7D6-87FF-48EDCAF95799}"/>
              </a:ext>
            </a:extLst>
          </p:cNvPr>
          <p:cNvSpPr txBox="1"/>
          <p:nvPr/>
        </p:nvSpPr>
        <p:spPr>
          <a:xfrm>
            <a:off x="1195787" y="2459504"/>
            <a:ext cx="98004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 pessoa contente reconhece que ninguém é perfeito, e está satisfeita com o que ela é.</a:t>
            </a:r>
          </a:p>
        </p:txBody>
      </p:sp>
    </p:spTree>
    <p:extLst>
      <p:ext uri="{BB962C8B-B14F-4D97-AF65-F5344CB8AC3E}">
        <p14:creationId xmlns:p14="http://schemas.microsoft.com/office/powerpoint/2010/main" val="227770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esa com livros em cima&#10;&#10;Descrição gerada automaticamente com confiança média">
            <a:extLst>
              <a:ext uri="{FF2B5EF4-FFF2-40B4-BE49-F238E27FC236}">
                <a16:creationId xmlns:a16="http://schemas.microsoft.com/office/drawing/2014/main" id="{66B4B4CE-0D0F-F557-D98C-7A1B7CF2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8" b="8172"/>
          <a:stretch/>
        </p:blipFill>
        <p:spPr>
          <a:xfrm>
            <a:off x="6232913" y="0"/>
            <a:ext cx="5959087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33DE632-6758-C8FA-CA4A-93A3F8615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8C5B1D8F-2BC7-F677-2DA8-6DEB148B37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884320C-BFC4-F945-FA9A-CCF61A23DE2E}"/>
              </a:ext>
            </a:extLst>
          </p:cNvPr>
          <p:cNvSpPr txBox="1"/>
          <p:nvPr/>
        </p:nvSpPr>
        <p:spPr>
          <a:xfrm>
            <a:off x="870420" y="1628507"/>
            <a:ext cx="472746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 média de lares estadunidenses possui 300 mil itens.</a:t>
            </a:r>
          </a:p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</a:p>
          <a:p>
            <a:r>
              <a:rPr lang="pt-BR" sz="28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(Los Angeles Times 2014)</a:t>
            </a:r>
          </a:p>
        </p:txBody>
      </p:sp>
    </p:spTree>
    <p:extLst>
      <p:ext uri="{BB962C8B-B14F-4D97-AF65-F5344CB8AC3E}">
        <p14:creationId xmlns:p14="http://schemas.microsoft.com/office/powerpoint/2010/main" val="131329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ulher posando para foto com montanha ao fundo&#10;&#10;Descrição gerada automaticamente">
            <a:extLst>
              <a:ext uri="{FF2B5EF4-FFF2-40B4-BE49-F238E27FC236}">
                <a16:creationId xmlns:a16="http://schemas.microsoft.com/office/drawing/2014/main" id="{44044607-DB39-6D50-4FAF-93C9AEE3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1"/>
          <a:stretch/>
        </p:blipFill>
        <p:spPr>
          <a:xfrm>
            <a:off x="3104573" y="-1"/>
            <a:ext cx="9087425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AD8752-70B6-DB2C-18DB-27A90401B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F9B47BED-6DB4-95C5-CF00-696B4D484F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E608774-53A9-8733-0446-6774706A9622}"/>
              </a:ext>
            </a:extLst>
          </p:cNvPr>
          <p:cNvSpPr txBox="1"/>
          <p:nvPr/>
        </p:nvSpPr>
        <p:spPr>
          <a:xfrm>
            <a:off x="922083" y="2151727"/>
            <a:ext cx="46382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Reconheça seus limites e valorize e aprecie seu potencial. </a:t>
            </a:r>
          </a:p>
        </p:txBody>
      </p:sp>
    </p:spTree>
    <p:extLst>
      <p:ext uri="{BB962C8B-B14F-4D97-AF65-F5344CB8AC3E}">
        <p14:creationId xmlns:p14="http://schemas.microsoft.com/office/powerpoint/2010/main" val="2291803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D2478C-5792-F8D3-7751-04829B6A5474}"/>
              </a:ext>
            </a:extLst>
          </p:cNvPr>
          <p:cNvSpPr txBox="1"/>
          <p:nvPr/>
        </p:nvSpPr>
        <p:spPr>
          <a:xfrm>
            <a:off x="1271966" y="2459504"/>
            <a:ext cx="100177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 frequência, a pessoa descontente foca na imperfeição. Essa situação leva à insegurança quanto à autoestima.</a:t>
            </a:r>
          </a:p>
        </p:txBody>
      </p:sp>
    </p:spTree>
    <p:extLst>
      <p:ext uri="{BB962C8B-B14F-4D97-AF65-F5344CB8AC3E}">
        <p14:creationId xmlns:p14="http://schemas.microsoft.com/office/powerpoint/2010/main" val="427402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Homem segurando bebê no colo&#10;&#10;Descrição gerada automaticamente">
            <a:extLst>
              <a:ext uri="{FF2B5EF4-FFF2-40B4-BE49-F238E27FC236}">
                <a16:creationId xmlns:a16="http://schemas.microsoft.com/office/drawing/2014/main" id="{091DFCA4-8CC2-41F8-9A04-4A330CF8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85"/>
          <a:stretch/>
        </p:blipFill>
        <p:spPr>
          <a:xfrm>
            <a:off x="6096000" y="0"/>
            <a:ext cx="6198605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9A61AC7-EE17-2427-053F-BA3F1A17D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916EC355-BB81-A8F4-E84B-FAD555BBF3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3E1FC0-8D70-DC9B-1BD8-5CECACA7B44A}"/>
              </a:ext>
            </a:extLst>
          </p:cNvPr>
          <p:cNvSpPr txBox="1"/>
          <p:nvPr/>
        </p:nvSpPr>
        <p:spPr>
          <a:xfrm>
            <a:off x="783536" y="2151727"/>
            <a:ext cx="53124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contentamento é essencial em um relacionamento saudável. </a:t>
            </a:r>
          </a:p>
        </p:txBody>
      </p:sp>
    </p:spTree>
    <p:extLst>
      <p:ext uri="{BB962C8B-B14F-4D97-AF65-F5344CB8AC3E}">
        <p14:creationId xmlns:p14="http://schemas.microsoft.com/office/powerpoint/2010/main" val="1871084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D21B09-ED18-ED73-73BD-00F73CF07942}"/>
              </a:ext>
            </a:extLst>
          </p:cNvPr>
          <p:cNvSpPr txBox="1"/>
          <p:nvPr/>
        </p:nvSpPr>
        <p:spPr>
          <a:xfrm>
            <a:off x="1154271" y="1843950"/>
            <a:ext cx="96646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Quando as pessoas em uma relação estão contentes com a unidade que constituem, são menos propensas a participar do jogo de comparação com os outros. </a:t>
            </a:r>
          </a:p>
        </p:txBody>
      </p:sp>
    </p:spTree>
    <p:extLst>
      <p:ext uri="{BB962C8B-B14F-4D97-AF65-F5344CB8AC3E}">
        <p14:creationId xmlns:p14="http://schemas.microsoft.com/office/powerpoint/2010/main" val="301054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F7774B-6880-4281-64D5-71AE99BFE8B4}"/>
              </a:ext>
            </a:extLst>
          </p:cNvPr>
          <p:cNvSpPr txBox="1"/>
          <p:nvPr/>
        </p:nvSpPr>
        <p:spPr>
          <a:xfrm>
            <a:off x="1226880" y="2151727"/>
            <a:ext cx="90901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espírito de descontentamento é como um câncer para a lealdade e, por fim, arruinará uma união que uma vez foi forte.</a:t>
            </a:r>
          </a:p>
        </p:txBody>
      </p:sp>
    </p:spTree>
    <p:extLst>
      <p:ext uri="{BB962C8B-B14F-4D97-AF65-F5344CB8AC3E}">
        <p14:creationId xmlns:p14="http://schemas.microsoft.com/office/powerpoint/2010/main" val="2422724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omem pulando no ar&#10;&#10;Descrição gerada automaticamente com confiança média">
            <a:extLst>
              <a:ext uri="{FF2B5EF4-FFF2-40B4-BE49-F238E27FC236}">
                <a16:creationId xmlns:a16="http://schemas.microsoft.com/office/drawing/2014/main" id="{68869A3D-B49A-3C45-9192-6D8D51D37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"/>
          <a:stretch/>
        </p:blipFill>
        <p:spPr>
          <a:xfrm>
            <a:off x="6179754" y="0"/>
            <a:ext cx="6040164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A1D2BDB-65F9-26B2-71EB-1ADDA886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30C1F02A-50F6-044F-F80D-95CEE266AB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0211601-033B-372D-7D17-8A17D1B54C56}"/>
              </a:ext>
            </a:extLst>
          </p:cNvPr>
          <p:cNvSpPr txBox="1"/>
          <p:nvPr/>
        </p:nvSpPr>
        <p:spPr>
          <a:xfrm>
            <a:off x="765062" y="2151727"/>
            <a:ext cx="53309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Um motivo real para o </a:t>
            </a:r>
            <a:r>
              <a:rPr lang="pt-BR" sz="40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descontentamento </a:t>
            </a:r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é o desejo de crescer.</a:t>
            </a:r>
          </a:p>
        </p:txBody>
      </p:sp>
    </p:spTree>
    <p:extLst>
      <p:ext uri="{BB962C8B-B14F-4D97-AF65-F5344CB8AC3E}">
        <p14:creationId xmlns:p14="http://schemas.microsoft.com/office/powerpoint/2010/main" val="415405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92E0DD1-725A-1392-15D3-6D0873C0C17C}"/>
              </a:ext>
            </a:extLst>
          </p:cNvPr>
          <p:cNvSpPr txBox="1"/>
          <p:nvPr/>
        </p:nvSpPr>
        <p:spPr>
          <a:xfrm>
            <a:off x="1079099" y="2767280"/>
            <a:ext cx="95469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contentamento teria evitado que Adão e Eva </a:t>
            </a:r>
            <a:r>
              <a:rPr lang="pt-BR" sz="40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caíssem em pecado.</a:t>
            </a:r>
          </a:p>
        </p:txBody>
      </p:sp>
    </p:spTree>
    <p:extLst>
      <p:ext uri="{BB962C8B-B14F-4D97-AF65-F5344CB8AC3E}">
        <p14:creationId xmlns:p14="http://schemas.microsoft.com/office/powerpoint/2010/main" val="1528568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3244A5-F04C-800E-B615-4D0FF97B123B}"/>
              </a:ext>
            </a:extLst>
          </p:cNvPr>
          <p:cNvSpPr txBox="1"/>
          <p:nvPr/>
        </p:nvSpPr>
        <p:spPr>
          <a:xfrm>
            <a:off x="1143753" y="2767280"/>
            <a:ext cx="8591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contentamento ajuda </a:t>
            </a:r>
            <a:r>
              <a:rPr lang="pt-BR" sz="40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a salvar </a:t>
            </a:r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os relacionamentos e o dinheiro.</a:t>
            </a:r>
          </a:p>
        </p:txBody>
      </p:sp>
    </p:spTree>
    <p:extLst>
      <p:ext uri="{BB962C8B-B14F-4D97-AF65-F5344CB8AC3E}">
        <p14:creationId xmlns:p14="http://schemas.microsoft.com/office/powerpoint/2010/main" val="1872192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BF5248-ACD3-1485-88A4-C5221D463E98}"/>
              </a:ext>
            </a:extLst>
          </p:cNvPr>
          <p:cNvSpPr txBox="1"/>
          <p:nvPr/>
        </p:nvSpPr>
        <p:spPr>
          <a:xfrm>
            <a:off x="1199172" y="2459504"/>
            <a:ext cx="94411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contentamento é um escudo contra as pressões desnecessárias e proporciona paz interior.</a:t>
            </a:r>
          </a:p>
        </p:txBody>
      </p:sp>
    </p:spTree>
    <p:extLst>
      <p:ext uri="{BB962C8B-B14F-4D97-AF65-F5344CB8AC3E}">
        <p14:creationId xmlns:p14="http://schemas.microsoft.com/office/powerpoint/2010/main" val="4166264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1B30EA-39D9-27D8-84B3-50F181D9910A}"/>
              </a:ext>
            </a:extLst>
          </p:cNvPr>
          <p:cNvSpPr txBox="1"/>
          <p:nvPr/>
        </p:nvSpPr>
        <p:spPr>
          <a:xfrm>
            <a:off x="1236117" y="2459504"/>
            <a:ext cx="97736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Acima de tudo, a satisfação demonstra nossa confiança na providência de nosso Pai Celestial.</a:t>
            </a:r>
          </a:p>
        </p:txBody>
      </p:sp>
    </p:spTree>
    <p:extLst>
      <p:ext uri="{BB962C8B-B14F-4D97-AF65-F5344CB8AC3E}">
        <p14:creationId xmlns:p14="http://schemas.microsoft.com/office/powerpoint/2010/main" val="279227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87AC3E-7BD0-87BF-F5F9-D6C3CCFB34D4}"/>
              </a:ext>
            </a:extLst>
          </p:cNvPr>
          <p:cNvSpPr txBox="1"/>
          <p:nvPr/>
        </p:nvSpPr>
        <p:spPr>
          <a:xfrm>
            <a:off x="1103698" y="2921168"/>
            <a:ext cx="73922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Até onde isso irá?</a:t>
            </a:r>
          </a:p>
        </p:txBody>
      </p:sp>
    </p:spTree>
    <p:extLst>
      <p:ext uri="{BB962C8B-B14F-4D97-AF65-F5344CB8AC3E}">
        <p14:creationId xmlns:p14="http://schemas.microsoft.com/office/powerpoint/2010/main" val="2364193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12BF8FF-261C-AB3B-AB40-9B6E369029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444420E-7CED-500A-F3F2-D5DFD3F06742}"/>
              </a:ext>
            </a:extLst>
          </p:cNvPr>
          <p:cNvSpPr txBox="1"/>
          <p:nvPr/>
        </p:nvSpPr>
        <p:spPr>
          <a:xfrm>
            <a:off x="1273063" y="1720840"/>
            <a:ext cx="90624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pão nosso de cada dia dá-nos hoje.</a:t>
            </a:r>
          </a:p>
          <a:p>
            <a:endParaRPr lang="pt-BR" sz="60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36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Mateus 6:11</a:t>
            </a:r>
          </a:p>
        </p:txBody>
      </p:sp>
    </p:spTree>
    <p:extLst>
      <p:ext uri="{BB962C8B-B14F-4D97-AF65-F5344CB8AC3E}">
        <p14:creationId xmlns:p14="http://schemas.microsoft.com/office/powerpoint/2010/main" val="1758063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essoa, natureza, celular, telefone&#10;&#10;Descrição gerada automaticamente">
            <a:extLst>
              <a:ext uri="{FF2B5EF4-FFF2-40B4-BE49-F238E27FC236}">
                <a16:creationId xmlns:a16="http://schemas.microsoft.com/office/drawing/2014/main" id="{B141F87D-C86E-031B-78D4-B06B81725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86D12B-2D5E-9EDA-AAE8-EF8A42C13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F115E4B7-27ED-C895-B1E8-E36BEE97C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05A16FC-DA49-76E8-D0A9-FCCE288BB431}"/>
              </a:ext>
            </a:extLst>
          </p:cNvPr>
          <p:cNvSpPr txBox="1"/>
          <p:nvPr/>
        </p:nvSpPr>
        <p:spPr>
          <a:xfrm>
            <a:off x="824321" y="1628507"/>
            <a:ext cx="49853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“De maneira alguma te deixarei, nunca jamais te abandonarei” </a:t>
            </a:r>
          </a:p>
          <a:p>
            <a:endParaRPr lang="pt-BR" sz="3200" b="1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Hebreus 13:5</a:t>
            </a:r>
          </a:p>
        </p:txBody>
      </p:sp>
    </p:spTree>
    <p:extLst>
      <p:ext uri="{BB962C8B-B14F-4D97-AF65-F5344CB8AC3E}">
        <p14:creationId xmlns:p14="http://schemas.microsoft.com/office/powerpoint/2010/main" val="413809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Grupo de pessoas conversando&#10;&#10;Descrição gerada automaticamente">
            <a:extLst>
              <a:ext uri="{FF2B5EF4-FFF2-40B4-BE49-F238E27FC236}">
                <a16:creationId xmlns:a16="http://schemas.microsoft.com/office/drawing/2014/main" id="{43A710E6-B35D-0236-698B-31E7B6B5C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5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37E5ABE-C1CF-1CA5-2FA1-218EB891E72F}"/>
              </a:ext>
            </a:extLst>
          </p:cNvPr>
          <p:cNvSpPr txBox="1"/>
          <p:nvPr/>
        </p:nvSpPr>
        <p:spPr>
          <a:xfrm>
            <a:off x="1045628" y="2767280"/>
            <a:ext cx="95288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contentamento é conhecido como o estado emocional de satisfação.</a:t>
            </a:r>
          </a:p>
        </p:txBody>
      </p:sp>
    </p:spTree>
    <p:extLst>
      <p:ext uri="{BB962C8B-B14F-4D97-AF65-F5344CB8AC3E}">
        <p14:creationId xmlns:p14="http://schemas.microsoft.com/office/powerpoint/2010/main" val="202268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8B6C72A-105A-8867-BE80-874029AE50D8}"/>
              </a:ext>
            </a:extLst>
          </p:cNvPr>
          <p:cNvSpPr txBox="1"/>
          <p:nvPr/>
        </p:nvSpPr>
        <p:spPr>
          <a:xfrm>
            <a:off x="1163323" y="2459504"/>
            <a:ext cx="95921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As pessoas não estão satisfeitas com o que têm e começam a buscar mais em outras partes.</a:t>
            </a:r>
          </a:p>
        </p:txBody>
      </p:sp>
    </p:spTree>
    <p:extLst>
      <p:ext uri="{BB962C8B-B14F-4D97-AF65-F5344CB8AC3E}">
        <p14:creationId xmlns:p14="http://schemas.microsoft.com/office/powerpoint/2010/main" val="1347196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4149CE6-2631-CF25-FE09-5A7672A60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04" b="23167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DA83C6-EE57-7620-DBE7-091D61E5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81864AC2-3CBE-34AB-9480-B389C81104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D492E7-6F3C-907C-E476-79A48188B0A7}"/>
              </a:ext>
            </a:extLst>
          </p:cNvPr>
          <p:cNvSpPr txBox="1"/>
          <p:nvPr/>
        </p:nvSpPr>
        <p:spPr>
          <a:xfrm>
            <a:off x="964148" y="2151727"/>
            <a:ext cx="46671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Adão e Eva foram desafiados no âmago de seu contentamento.</a:t>
            </a:r>
          </a:p>
        </p:txBody>
      </p:sp>
    </p:spTree>
    <p:extLst>
      <p:ext uri="{BB962C8B-B14F-4D97-AF65-F5344CB8AC3E}">
        <p14:creationId xmlns:p14="http://schemas.microsoft.com/office/powerpoint/2010/main" val="242893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7F9157C-6D66-947B-7906-BF9A8C2FE8EB}"/>
              </a:ext>
            </a:extLst>
          </p:cNvPr>
          <p:cNvSpPr txBox="1"/>
          <p:nvPr/>
        </p:nvSpPr>
        <p:spPr>
          <a:xfrm>
            <a:off x="1281019" y="2459504"/>
            <a:ext cx="92300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Eles receberam motivos suficientes para estar satisfeitos, considerando quem eram e o que tinham. </a:t>
            </a:r>
          </a:p>
        </p:txBody>
      </p:sp>
    </p:spTree>
    <p:extLst>
      <p:ext uri="{BB962C8B-B14F-4D97-AF65-F5344CB8AC3E}">
        <p14:creationId xmlns:p14="http://schemas.microsoft.com/office/powerpoint/2010/main" val="2525348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FE94-B38A-DE21-BBAD-6C4CA3FA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59611FD-BA5E-C439-16EE-156F94A8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A808469-F0D3-843B-3962-523273E1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A73E8F7-678E-33D2-8086-1E8D77D46ECD}"/>
              </a:ext>
            </a:extLst>
          </p:cNvPr>
          <p:cNvSpPr txBox="1"/>
          <p:nvPr/>
        </p:nvSpPr>
        <p:spPr>
          <a:xfrm>
            <a:off x="1109002" y="2551837"/>
            <a:ext cx="8089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1</a:t>
            </a:r>
            <a:r>
              <a:rPr lang="pt-BR" sz="5400" b="1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pt-BR" sz="54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Deus os criou a sua imagem e semelhança </a:t>
            </a:r>
          </a:p>
        </p:txBody>
      </p:sp>
    </p:spTree>
    <p:extLst>
      <p:ext uri="{BB962C8B-B14F-4D97-AF65-F5344CB8AC3E}">
        <p14:creationId xmlns:p14="http://schemas.microsoft.com/office/powerpoint/2010/main" val="21388421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C14B35-FBBA-4697-8E3D-DA549A2F40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521E3B-D570-4E20-B845-FF5D46608EA6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8B0E2464-F5A0-4CC3-82A3-2FF4EE80E5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491</Words>
  <Application>Microsoft Office PowerPoint</Application>
  <PresentationFormat>Widescreen</PresentationFormat>
  <Paragraphs>42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UCB - APV - Lourival Goncales</dc:creator>
  <cp:lastModifiedBy>DSA - Daiana Belén Escobar</cp:lastModifiedBy>
  <cp:revision>7</cp:revision>
  <dcterms:created xsi:type="dcterms:W3CDTF">2024-12-22T15:35:27Z</dcterms:created>
  <dcterms:modified xsi:type="dcterms:W3CDTF">2025-08-01T13:35:43Z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29054300.0000000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