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12192000" cy="6858000"/>
  <p:notesSz cx="6858000" cy="9144000"/>
  <p:embeddedFontLst>
    <p:embeddedFont>
      <p:font typeface="Inter" panose="020B060402020202020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217AC-7011-6499-F512-7727F13FC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A5A6A2-2118-9559-F297-E100B5FF8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5784A2-3EA9-1AC6-D28B-D325D151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C281-2F04-8DC4-4532-18C10BAF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888D4-CD90-1763-B8BB-6DFBB0C9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35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18916-B3E2-933D-9AF1-4B554734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BBA231-A851-10F8-55FF-8C5F71A12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626BBB-869C-5F0D-D3EC-EEA71CC2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DEA941-CC77-0686-6DE0-40A2FDAB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3AB8EB-0CE0-0C9B-73EA-60EEAF69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48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A82902-11D1-C406-E2A3-A92201A5C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50B583-1C39-7A04-153A-FADA0AF3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2656CF-62E8-378D-A395-86A925DD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6E7FCA-8429-D8A0-2610-F11EF7C82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D7943C-572F-BC41-F9E3-DE3B84BE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74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10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B47F1-D77F-BE53-307A-70553B7A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C4F201-0F92-DF3C-2CC8-1BB1B2E65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71E593-FA22-AA41-1C67-DB5C4584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5E29D3-5E1D-8A9D-68CB-62E401E0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FA7F41-F048-0C88-B2DB-167F1389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9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0AFA1-E77F-6E9B-DBE1-B99B20DD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B7463C-CA50-B737-5791-E57C60493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44A685-2937-939E-10A4-F6D079A54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802F93-7C0A-8BA0-3C35-69B2E423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44976C-5BE8-2ADA-C561-1CE2E853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43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4DF99-847C-EFDA-7170-74792FF7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43361D-545B-2D58-E2F9-0C0A6D766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729573E-9C32-50EE-B00C-02A4E4EA7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BDF256-7FAA-E055-1735-2C2EAA38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59F258-8176-4B09-7F2D-3F221F35F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BC35BA-59A4-178A-B98C-4DDC488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45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19888-45D5-E211-A87E-9D9799D3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205BEE-79B0-14BB-9459-A114E37E9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BD4709-34C4-B860-F343-A78733847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5F833F-B70B-D715-4A93-28DCDF848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8F39EDC-9119-51A3-4F1D-FD970C8DA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3071E0-B627-A764-0AD9-D353C930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E7DD3F-83B1-47EF-5B09-7E04FC6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E039D69-556C-9C60-3687-13A02638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37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6641E7-F9F7-1917-8AE7-F10C18C8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E41F7B-4B81-0320-27C1-EDA707B6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FAC5A9-3ED5-ECBF-6698-17B253CE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A40EAEA-4508-65A6-0161-68DEC40B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93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9A3130-D376-A75A-6EEE-236EF375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6876FE-71D8-6792-D553-CB8B6E00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1CA510-85CA-BA67-1A92-E026155A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62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011A3-CA33-9937-400F-C407D24A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182889-EE48-D6FC-C1D2-C0C49C60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11D5DE-6CD1-F498-A1EC-06771F6F2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02D42E-2369-AC01-31EE-C7D863FD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DD733D-E701-F5A4-BD54-49DE7C83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AB6DCD-E4A6-92A6-53CC-AF1294AB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65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A6401-F7B3-5CCC-B9AB-D463A8E6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5A939B7-E526-1449-1F4E-6995EE376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8F158E-CAD1-0F18-0590-B6A6B5021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E153D6-F497-EF16-096B-35673BC2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C236D3-39D0-EAA7-0E4B-B3A4B555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489D62-5D7B-411A-C70C-1C6AC234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30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30AF1C4-7289-9278-866D-AEFC645C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CF1B2C-76C6-A690-5C96-FE37DEB4C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E8A41-E56F-F9B7-C1C4-902BDB7A8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D3584B-77AD-4AA2-AA19-3BBB3449BA2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8DA9BC-232C-899B-16C8-A7C94F875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634F6F-9C2B-33AE-F5A3-ED0DE68D3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38768-856A-4A74-9CE2-7060A783A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9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vestido branco&#10;&#10;Descrição gerada automaticamente com confiança média">
            <a:extLst>
              <a:ext uri="{FF2B5EF4-FFF2-40B4-BE49-F238E27FC236}">
                <a16:creationId xmlns:a16="http://schemas.microsoft.com/office/drawing/2014/main" id="{057CE850-F096-5DE9-28F3-CCD7646FE4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491EF6A-D883-5961-3BE8-8F5A0A86753A}"/>
              </a:ext>
            </a:extLst>
          </p:cNvPr>
          <p:cNvSpPr txBox="1">
            <a:spLocks/>
          </p:cNvSpPr>
          <p:nvPr/>
        </p:nvSpPr>
        <p:spPr>
          <a:xfrm>
            <a:off x="1063393" y="4086488"/>
            <a:ext cx="10065212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VOCÊ REALMENTE NECESSITA O QUE DESEJA?</a:t>
            </a:r>
            <a:endParaRPr lang="pt-BR" sz="3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F82ECB9B-639F-8300-0B7F-78114D1E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5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9FA6D-176E-F688-EB1D-E18CC701B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7CF7D7C-E488-47C1-DA3B-3CC58355D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1E96B40-337D-27E8-A4B7-1657AB801C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15B76B-7C2B-FC97-E69A-5FE00238313D}"/>
              </a:ext>
            </a:extLst>
          </p:cNvPr>
          <p:cNvSpPr txBox="1"/>
          <p:nvPr/>
        </p:nvSpPr>
        <p:spPr>
          <a:xfrm>
            <a:off x="1044387" y="1997839"/>
            <a:ext cx="101032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importante compreender que o estresse financeiro não se deve ao fato de Deus não cumprir Sua promessa; antes, é a falta de boas condutas financeiras que impede alguém de desfrutar das bênçãos de Deus.</a:t>
            </a:r>
          </a:p>
        </p:txBody>
      </p:sp>
    </p:spTree>
    <p:extLst>
      <p:ext uri="{BB962C8B-B14F-4D97-AF65-F5344CB8AC3E}">
        <p14:creationId xmlns:p14="http://schemas.microsoft.com/office/powerpoint/2010/main" val="176357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F101-D8C8-F874-3DBE-30D70869C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005BAF7-19A3-9BAC-CAD4-3007C873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9"/>
          <a:stretch/>
        </p:blipFill>
        <p:spPr>
          <a:xfrm>
            <a:off x="4378599" y="2471"/>
            <a:ext cx="7813399" cy="685552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9E289DB-490E-708B-EB56-0BE28A6B3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D9FE6B98-8941-020C-B6C5-5DEC714A40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74475DA-4ECE-DAFA-AD4F-F3D55E37DC32}"/>
              </a:ext>
            </a:extLst>
          </p:cNvPr>
          <p:cNvSpPr txBox="1"/>
          <p:nvPr/>
        </p:nvSpPr>
        <p:spPr>
          <a:xfrm>
            <a:off x="770964" y="1028342"/>
            <a:ext cx="498437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Más condutas financeiras que, por sua vez, provocam vários outros problemas como a depressão, insônia, consumo de álcool, suicídio, divórcio, trauma infantil e delinquência juvenil.</a:t>
            </a:r>
          </a:p>
        </p:txBody>
      </p:sp>
    </p:spTree>
    <p:extLst>
      <p:ext uri="{BB962C8B-B14F-4D97-AF65-F5344CB8AC3E}">
        <p14:creationId xmlns:p14="http://schemas.microsoft.com/office/powerpoint/2010/main" val="327585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A1DC-1771-44F5-16E9-BEDEC0E2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12441C0-B74D-2888-B248-89C2D464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996A176-60D5-BEDE-1B70-9398E256F4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BDC5B-593A-3A57-D186-AC33F602D635}"/>
              </a:ext>
            </a:extLst>
          </p:cNvPr>
          <p:cNvSpPr txBox="1"/>
          <p:nvPr/>
        </p:nvSpPr>
        <p:spPr>
          <a:xfrm>
            <a:off x="1093695" y="1536174"/>
            <a:ext cx="96280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Elaboração do Orçamento</a:t>
            </a:r>
            <a:endParaRPr lang="pt-BR" sz="4000" dirty="0">
              <a:solidFill>
                <a:schemeClr val="accent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 você deseja fazer boas decisões financeiras, a ferramenta mais elementar e, provavelmente, a mais eficiente é elaborar e seguir um orçamento.</a:t>
            </a:r>
          </a:p>
        </p:txBody>
      </p:sp>
    </p:spTree>
    <p:extLst>
      <p:ext uri="{BB962C8B-B14F-4D97-AF65-F5344CB8AC3E}">
        <p14:creationId xmlns:p14="http://schemas.microsoft.com/office/powerpoint/2010/main" val="350614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88805-70A5-16EA-EB74-D8B762DA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B20C854-AC9E-6DD4-51B9-2394AD91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ACFCFAE-D5FE-C5F1-3A6E-8B0B3BB36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7883A5-6FBA-8D17-82C7-BC644D4FAED6}"/>
              </a:ext>
            </a:extLst>
          </p:cNvPr>
          <p:cNvSpPr txBox="1"/>
          <p:nvPr/>
        </p:nvSpPr>
        <p:spPr>
          <a:xfrm>
            <a:off x="1084728" y="1997839"/>
            <a:ext cx="108652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Essa prática manterá você responsável sobre onde o dinheiro que você ganha está sendo usado e isso o ajudará a assumir o controle de suas finanças e a ver que Deus verdadeira e infalivelmente continua fiel às Suas promessas.</a:t>
            </a:r>
          </a:p>
        </p:txBody>
      </p:sp>
    </p:spTree>
    <p:extLst>
      <p:ext uri="{BB962C8B-B14F-4D97-AF65-F5344CB8AC3E}">
        <p14:creationId xmlns:p14="http://schemas.microsoft.com/office/powerpoint/2010/main" val="423912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01877-AFDB-9489-6FC3-409C929B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27C17F1-C878-17E8-DE32-D9ED682AD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52" y="0"/>
            <a:ext cx="10286048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E00BF18-03F7-4642-F423-5A5244524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987E729B-1411-9DD1-E2A5-2503A7135B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949BCE-0A77-9AB2-8A8A-2E7D7A406D2D}"/>
              </a:ext>
            </a:extLst>
          </p:cNvPr>
          <p:cNvSpPr txBox="1"/>
          <p:nvPr/>
        </p:nvSpPr>
        <p:spPr>
          <a:xfrm>
            <a:off x="878540" y="1012953"/>
            <a:ext cx="50381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Passo 1: Reunir os Fatos</a:t>
            </a:r>
            <a:endParaRPr lang="pt-BR" sz="2800" dirty="0">
              <a:solidFill>
                <a:schemeClr val="accent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Quanto mais informação você conseguir reunir, mais eficiente será esse processo. Os fatos, uma vez disponíveis, devem ser relacionados sob dois segmentos principais de seu orçamento: sua renda e suas despesas. </a:t>
            </a:r>
          </a:p>
        </p:txBody>
      </p:sp>
    </p:spTree>
    <p:extLst>
      <p:ext uri="{BB962C8B-B14F-4D97-AF65-F5344CB8AC3E}">
        <p14:creationId xmlns:p14="http://schemas.microsoft.com/office/powerpoint/2010/main" val="8941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7087-2E40-C3F8-68BF-5E902BE5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A03F775-68CB-31E6-683A-7F0BEA13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1B748E7-3DDC-663F-4BEE-58E522F8D8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2D230A2-ADA9-0F88-ED9B-23F09B3DA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01" y="1133154"/>
            <a:ext cx="4448796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F0CE1-C4B9-F8C6-1BF1-79A8733B7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77622D7-6B74-C298-91BF-A82715DCF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1AA7282-8ABE-1C8B-E385-936764C0D8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68163D8-983F-92F9-40BE-F4DD77E93FE3}"/>
              </a:ext>
            </a:extLst>
          </p:cNvPr>
          <p:cNvSpPr txBox="1"/>
          <p:nvPr/>
        </p:nvSpPr>
        <p:spPr>
          <a:xfrm>
            <a:off x="1017493" y="1443841"/>
            <a:ext cx="101570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Passo 2: Necessidades versus desejos</a:t>
            </a:r>
          </a:p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necessidade é algo essencial à vida da pessoa, enquanto que o desejo é aquilo que a pessoa quer e que pode ou não ter. Infelizmente, muitos cometem o equívoco de colocar seus desejos no mesmo patamar das necessidades.</a:t>
            </a:r>
          </a:p>
        </p:txBody>
      </p:sp>
    </p:spTree>
    <p:extLst>
      <p:ext uri="{BB962C8B-B14F-4D97-AF65-F5344CB8AC3E}">
        <p14:creationId xmlns:p14="http://schemas.microsoft.com/office/powerpoint/2010/main" val="245388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0092-AFDD-617A-BF9C-F3F45DE64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4178FC0-ABBF-ECB5-FFA0-4ADB4C85B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82D9C0B-6976-B176-8699-953CA2C35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F5BA15-A160-2135-C29F-20527E10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126" y="209100"/>
            <a:ext cx="6963747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3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2E841-560D-5020-FCA3-C890A378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8BCA746-04C5-4C52-734E-D0E9F661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FC1C09D-28B8-5F20-10BC-597CB688F4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7A05C1-C482-C967-4714-0E02C1D7BCFA}"/>
              </a:ext>
            </a:extLst>
          </p:cNvPr>
          <p:cNvSpPr txBox="1"/>
          <p:nvPr/>
        </p:nvSpPr>
        <p:spPr>
          <a:xfrm>
            <a:off x="1165413" y="1413063"/>
            <a:ext cx="895574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aí que entra em ação nosso discernimento e quando devem ser feitas </a:t>
            </a:r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perguntas como:</a:t>
            </a:r>
          </a:p>
          <a:p>
            <a:endParaRPr lang="pt-BR" sz="3200" b="1" dirty="0">
              <a:solidFill>
                <a:schemeClr val="accent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1.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Eu realmente necessito de roupas caras de marcas, ou posso me contentar com roupas comuns?</a:t>
            </a: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2.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Realmente preciso de dados ilimitados no celular ou 10GB, por mês, são suficientes?</a:t>
            </a:r>
          </a:p>
        </p:txBody>
      </p:sp>
    </p:spTree>
    <p:extLst>
      <p:ext uri="{BB962C8B-B14F-4D97-AF65-F5344CB8AC3E}">
        <p14:creationId xmlns:p14="http://schemas.microsoft.com/office/powerpoint/2010/main" val="391732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85C48-AE55-F81F-2005-91238B58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2A7F43C-85CF-200B-6E39-9399469BA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C1B3849-B5ED-FAD7-B28B-29466706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9A19BF-C456-FA82-97A9-B46BCD1C75BC}"/>
              </a:ext>
            </a:extLst>
          </p:cNvPr>
          <p:cNvSpPr txBox="1"/>
          <p:nvPr/>
        </p:nvSpPr>
        <p:spPr>
          <a:xfrm>
            <a:off x="932328" y="1443841"/>
            <a:ext cx="103273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Passo 3: Conhecer os valores</a:t>
            </a:r>
            <a:r>
              <a:rPr lang="pt-BR" sz="3600" b="1" dirty="0">
                <a:effectLst/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passo seguinte seria incluir ao lado de cada item seu valor correspondente. Para isso você necessitará examinar todas suas despesas prévias. Isso irá ajudá-lo a obter um quadro exato da realidade e usar valores que sejam precisos</a:t>
            </a:r>
          </a:p>
        </p:txBody>
      </p:sp>
    </p:spTree>
    <p:extLst>
      <p:ext uri="{BB962C8B-B14F-4D97-AF65-F5344CB8AC3E}">
        <p14:creationId xmlns:p14="http://schemas.microsoft.com/office/powerpoint/2010/main" val="100510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EA5B1-C158-4DE8-F88B-404C4D48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DA3AFD3-07D3-E61E-2AB3-A416F625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680D68-FB7D-6312-BDCA-64A88415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0AA3B34-08EC-2417-9639-49A0838135B6}"/>
              </a:ext>
            </a:extLst>
          </p:cNvPr>
          <p:cNvSpPr txBox="1"/>
          <p:nvPr/>
        </p:nvSpPr>
        <p:spPr>
          <a:xfrm>
            <a:off x="1228047" y="2059394"/>
            <a:ext cx="706654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se preocupem com sua própria vida”</a:t>
            </a:r>
          </a:p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Mateus 6:25, NVI.</a:t>
            </a:r>
          </a:p>
        </p:txBody>
      </p:sp>
    </p:spTree>
    <p:extLst>
      <p:ext uri="{BB962C8B-B14F-4D97-AF65-F5344CB8AC3E}">
        <p14:creationId xmlns:p14="http://schemas.microsoft.com/office/powerpoint/2010/main" val="207238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7133F-B96D-4319-BF44-AEF04BD48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E22D2B4-C8F7-3465-42C8-D48CC3E2C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552BC32-1ABE-326F-98A0-AC01FBC0A3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28FA67-BC2B-F599-5024-E14434E1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500" y="599362"/>
            <a:ext cx="4892999" cy="56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73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C89C-329C-17F2-7FAF-11D2398A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89053BF-181A-41AE-C4B7-323E4BC03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EB79B70-967B-2C7D-F661-2E794171F6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299C75-F269-A1A1-DB01-817F460DFE4C}"/>
              </a:ext>
            </a:extLst>
          </p:cNvPr>
          <p:cNvSpPr txBox="1"/>
          <p:nvPr/>
        </p:nvSpPr>
        <p:spPr>
          <a:xfrm>
            <a:off x="1084729" y="1659285"/>
            <a:ext cx="969981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Inter" panose="020B0502030000000004" pitchFamily="34" charset="0"/>
                <a:ea typeface="Inter" panose="020B0502030000000004" pitchFamily="34" charset="0"/>
              </a:rPr>
              <a:t>Passo 4: Conhecidos versus desconhecidos</a:t>
            </a:r>
            <a:endParaRPr lang="pt-BR" sz="2800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bom orçamento deve incluir uma linha para </a:t>
            </a:r>
            <a:r>
              <a:rPr lang="pt-BR" sz="2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desconhecidos.</a:t>
            </a:r>
            <a:r>
              <a:rPr lang="pt-BR" sz="2800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280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Basicamente, trata-se de um montante separado para </a:t>
            </a:r>
            <a:r>
              <a:rPr lang="pt-BR" sz="2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emergências</a:t>
            </a: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.</a:t>
            </a:r>
            <a:r>
              <a:rPr lang="pt-BR" sz="280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Uma situação emergencial pode surgir devido à doença grave que não é totalmente coberta pelo plano de saúde, acidente automobilístico, ou quando há perda do emprego.</a:t>
            </a:r>
          </a:p>
        </p:txBody>
      </p:sp>
    </p:spTree>
    <p:extLst>
      <p:ext uri="{BB962C8B-B14F-4D97-AF65-F5344CB8AC3E}">
        <p14:creationId xmlns:p14="http://schemas.microsoft.com/office/powerpoint/2010/main" val="4035716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F754C-4C8C-D96B-BAB4-BEC114B9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9D903BB-902B-6369-A7A8-C752E181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E603CD4-2F6E-27B7-4C5B-567B92058E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95AFFD9-3AC6-30FA-331F-77D9B8BD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865" y="666364"/>
            <a:ext cx="3896269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0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252A3-97EF-FC7E-6E34-C1A32E402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172BB9E-E8CE-029F-8673-86FEFF77D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4139A79-E7FF-C29A-4F09-446BD2839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3AD2F8-5121-761D-358B-CA8A5D4BB01A}"/>
              </a:ext>
            </a:extLst>
          </p:cNvPr>
          <p:cNvSpPr txBox="1"/>
          <p:nvPr/>
        </p:nvSpPr>
        <p:spPr>
          <a:xfrm>
            <a:off x="1340221" y="2028616"/>
            <a:ext cx="875403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primordial que você sempre inclua a poupança/ fundo de emergência (desconhecido) em uma linha do orçamento.</a:t>
            </a:r>
          </a:p>
        </p:txBody>
      </p:sp>
    </p:spTree>
    <p:extLst>
      <p:ext uri="{BB962C8B-B14F-4D97-AF65-F5344CB8AC3E}">
        <p14:creationId xmlns:p14="http://schemas.microsoft.com/office/powerpoint/2010/main" val="3945691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2D7F6-5F42-6CC2-8D7F-CE3F7EE6D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89ABC56-4E5E-F84A-9290-D281E5FBA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F876D0CC-4DE0-804A-77C5-2CEFBE998F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462F31-5A19-7D3D-8665-35E921D12E83}"/>
              </a:ext>
            </a:extLst>
          </p:cNvPr>
          <p:cNvSpPr txBox="1"/>
          <p:nvPr/>
        </p:nvSpPr>
        <p:spPr>
          <a:xfrm>
            <a:off x="1075765" y="1720840"/>
            <a:ext cx="104618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Porém, assim que sua poupança/fundo de emergência atingir o valor mínimo requerido, é fortemente recomendado que você continue fazendo depósitos, mas agora com maior flexibilidade para usar parte do excedente para seus desejos.</a:t>
            </a:r>
          </a:p>
        </p:txBody>
      </p:sp>
    </p:spTree>
    <p:extLst>
      <p:ext uri="{BB962C8B-B14F-4D97-AF65-F5344CB8AC3E}">
        <p14:creationId xmlns:p14="http://schemas.microsoft.com/office/powerpoint/2010/main" val="1748600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69428-7CEC-C0D4-3A3D-1981BFA2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6D50510E-7069-9CE1-5D72-37E479EBE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A5F927AF-8187-BDAB-4D40-8771B968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B70519D-38A7-F985-C77B-092774A95344}"/>
              </a:ext>
            </a:extLst>
          </p:cNvPr>
          <p:cNvSpPr txBox="1"/>
          <p:nvPr/>
        </p:nvSpPr>
        <p:spPr>
          <a:xfrm>
            <a:off x="1214717" y="2151727"/>
            <a:ext cx="93501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O pior cenário 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 caso de que suas necessidades excedem sua renda. A primeira coisa a fazer é voltar ao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PASSO 3</a:t>
            </a:r>
          </a:p>
        </p:txBody>
      </p:sp>
    </p:spTree>
    <p:extLst>
      <p:ext uri="{BB962C8B-B14F-4D97-AF65-F5344CB8AC3E}">
        <p14:creationId xmlns:p14="http://schemas.microsoft.com/office/powerpoint/2010/main" val="163552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4DCA-F601-0864-BFB1-9EC91E86D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s sentadas em cadeiras&#10;&#10;Descrição gerada automaticamente">
            <a:extLst>
              <a:ext uri="{FF2B5EF4-FFF2-40B4-BE49-F238E27FC236}">
                <a16:creationId xmlns:a16="http://schemas.microsoft.com/office/drawing/2014/main" id="{66632F15-A4B1-57A3-4DCF-781E4167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8"/>
          <a:stretch/>
        </p:blipFill>
        <p:spPr>
          <a:xfrm>
            <a:off x="4006085" y="0"/>
            <a:ext cx="8185916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A1918B-DD83-6EFD-E6E2-5D2D4296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1DF457B-68AF-FDC6-82A0-2F35895AA8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026AA0-90A2-6CBA-C56C-896B8DC7B8E8}"/>
              </a:ext>
            </a:extLst>
          </p:cNvPr>
          <p:cNvSpPr txBox="1"/>
          <p:nvPr/>
        </p:nvSpPr>
        <p:spPr>
          <a:xfrm>
            <a:off x="1209674" y="1536173"/>
            <a:ext cx="44672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Uma alternativa seria aumentar sua renda ao, provavelmente, encontrar outro emprego. </a:t>
            </a:r>
          </a:p>
        </p:txBody>
      </p:sp>
    </p:spTree>
    <p:extLst>
      <p:ext uri="{BB962C8B-B14F-4D97-AF65-F5344CB8AC3E}">
        <p14:creationId xmlns:p14="http://schemas.microsoft.com/office/powerpoint/2010/main" val="3362503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59FC7-9503-90B5-B8A0-4A8A1BCC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de camisa branca&#10;&#10;Descrição gerada automaticamente com confiança baixa">
            <a:extLst>
              <a:ext uri="{FF2B5EF4-FFF2-40B4-BE49-F238E27FC236}">
                <a16:creationId xmlns:a16="http://schemas.microsoft.com/office/drawing/2014/main" id="{A48A6642-C14C-B85F-9930-AC8E9AAF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5"/>
          <a:stretch/>
        </p:blipFill>
        <p:spPr>
          <a:xfrm>
            <a:off x="1211051" y="0"/>
            <a:ext cx="10980949" cy="685800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A5DDB85-C33C-DA7D-033A-03E0AC8D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6CC38F79-B8B8-7B0D-073D-DF877EE39E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CDC35BB-8E69-28CC-B932-2E98D0A26259}"/>
              </a:ext>
            </a:extLst>
          </p:cNvPr>
          <p:cNvSpPr txBox="1"/>
          <p:nvPr/>
        </p:nvSpPr>
        <p:spPr>
          <a:xfrm>
            <a:off x="733425" y="1228396"/>
            <a:ext cx="54673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a prestação da casa/pagamento de empréstimos forem muito elevados, você deve considerar a possibilidade de refinanciar a dívida.</a:t>
            </a:r>
          </a:p>
        </p:txBody>
      </p:sp>
    </p:spTree>
    <p:extLst>
      <p:ext uri="{BB962C8B-B14F-4D97-AF65-F5344CB8AC3E}">
        <p14:creationId xmlns:p14="http://schemas.microsoft.com/office/powerpoint/2010/main" val="3104327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DCED4-11EE-FE15-3DD6-EF6BF292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C94B176-B7F6-6396-799C-773719C5F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9074AE9-0A22-F4AD-7939-9048296C51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759A18F-D51C-A4B3-BD41-D24B3846E064}"/>
              </a:ext>
            </a:extLst>
          </p:cNvPr>
          <p:cNvSpPr txBox="1"/>
          <p:nvPr/>
        </p:nvSpPr>
        <p:spPr>
          <a:xfrm>
            <a:off x="1111623" y="2274838"/>
            <a:ext cx="98073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Embora aprender a respeito de como fazer e seguir um orçamento não seja o único elemento do conhecimento financeiro, é de longe o mais importante. </a:t>
            </a:r>
          </a:p>
        </p:txBody>
      </p:sp>
    </p:spTree>
    <p:extLst>
      <p:ext uri="{BB962C8B-B14F-4D97-AF65-F5344CB8AC3E}">
        <p14:creationId xmlns:p14="http://schemas.microsoft.com/office/powerpoint/2010/main" val="221577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C0E82-3F97-8B63-FCE4-EA537B7F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ulher com bebê no colo&#10;&#10;Descrição gerada automaticamente">
            <a:extLst>
              <a:ext uri="{FF2B5EF4-FFF2-40B4-BE49-F238E27FC236}">
                <a16:creationId xmlns:a16="http://schemas.microsoft.com/office/drawing/2014/main" id="{ABE552C9-D536-4EB2-25B1-E1B01502F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1"/>
          <a:stretch/>
        </p:blipFill>
        <p:spPr>
          <a:xfrm>
            <a:off x="5628381" y="-2"/>
            <a:ext cx="656361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0E53C5E-52A8-B7FE-C645-E20A5907D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A8A50F9B-1435-FAC6-72A3-4287F395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ED86F4-D3E0-26CA-0616-039BB41EE0DD}"/>
              </a:ext>
            </a:extLst>
          </p:cNvPr>
          <p:cNvSpPr txBox="1"/>
          <p:nvPr/>
        </p:nvSpPr>
        <p:spPr>
          <a:xfrm>
            <a:off x="887505" y="1659283"/>
            <a:ext cx="50560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essencial que cada pessoa não apenas assuma seriamente esse processo, mas que o faça em oração e pedindo a orientação e sabedoria de Deus. </a:t>
            </a:r>
          </a:p>
        </p:txBody>
      </p:sp>
    </p:spTree>
    <p:extLst>
      <p:ext uri="{BB962C8B-B14F-4D97-AF65-F5344CB8AC3E}">
        <p14:creationId xmlns:p14="http://schemas.microsoft.com/office/powerpoint/2010/main" val="148254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F65D5-424A-5750-F9A5-14A2ED45F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4238949-CA17-F09B-C6AA-50E250590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C783D1E-35A7-DACB-9F51-6AF06331B4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A98110A-5D37-1C57-97B4-50881713F53D}"/>
              </a:ext>
            </a:extLst>
          </p:cNvPr>
          <p:cNvSpPr txBox="1"/>
          <p:nvPr/>
        </p:nvSpPr>
        <p:spPr>
          <a:xfrm>
            <a:off x="1111623" y="2151727"/>
            <a:ext cx="87495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Essa frase proferida por Jesus está no imperativo, indicando que Seus seguidores são compelidos a obedecer a essa ordem.</a:t>
            </a:r>
          </a:p>
        </p:txBody>
      </p:sp>
    </p:spTree>
    <p:extLst>
      <p:ext uri="{BB962C8B-B14F-4D97-AF65-F5344CB8AC3E}">
        <p14:creationId xmlns:p14="http://schemas.microsoft.com/office/powerpoint/2010/main" val="2812357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FEC65-891C-D6EB-78BD-683E0CD24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C578A3D-E7B6-F708-2DA6-151FF741D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6"/>
          <a:stretch/>
        </p:blipFill>
        <p:spPr>
          <a:xfrm>
            <a:off x="3229535" y="-2"/>
            <a:ext cx="8962465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F27FCF0-32A6-4E17-735B-80C0BE5DA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7980FFC2-3623-D1BB-2FA8-996B005BCF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4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2D26FFA-98DC-E975-7952-721459764FB1}"/>
              </a:ext>
            </a:extLst>
          </p:cNvPr>
          <p:cNvSpPr txBox="1"/>
          <p:nvPr/>
        </p:nvSpPr>
        <p:spPr>
          <a:xfrm>
            <a:off x="878539" y="1074505"/>
            <a:ext cx="51278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elaboração do orçamento não apenas nos livrará de ficarmos financeiramente estressados, mas também nos ajudará a permanecer fiéis a Deus e apoiando Sua missão com os recursos com os quais nos abençoou.</a:t>
            </a:r>
          </a:p>
        </p:txBody>
      </p:sp>
    </p:spTree>
    <p:extLst>
      <p:ext uri="{BB962C8B-B14F-4D97-AF65-F5344CB8AC3E}">
        <p14:creationId xmlns:p14="http://schemas.microsoft.com/office/powerpoint/2010/main" val="220209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9B4D8-0984-EA35-7D29-588AF59D7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5A8C824-0103-3662-708C-705E3A0E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B7EB424-ABAD-9EB9-57C6-695D457EF9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F1E408-4863-D231-6B7C-BFDCC880D5C4}"/>
              </a:ext>
            </a:extLst>
          </p:cNvPr>
          <p:cNvSpPr txBox="1"/>
          <p:nvPr/>
        </p:nvSpPr>
        <p:spPr>
          <a:xfrm>
            <a:off x="1156447" y="2151727"/>
            <a:ext cx="87047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Deus ordenou a Josué: “Seja forte e corajoso” (</a:t>
            </a:r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Josué 1:6, NVI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), na verdade, Ele estava fazendo a seguinte promessa: Porque Eu estou com você, você será forte e corajoso.</a:t>
            </a:r>
          </a:p>
        </p:txBody>
      </p:sp>
    </p:spTree>
    <p:extLst>
      <p:ext uri="{BB962C8B-B14F-4D97-AF65-F5344CB8AC3E}">
        <p14:creationId xmlns:p14="http://schemas.microsoft.com/office/powerpoint/2010/main" val="4087276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96A9F-1EF2-3710-4812-C935F927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magem gráfica de pessoa em pé&#10;&#10;Descrição gerada automaticamente com confiança média">
            <a:extLst>
              <a:ext uri="{FF2B5EF4-FFF2-40B4-BE49-F238E27FC236}">
                <a16:creationId xmlns:a16="http://schemas.microsoft.com/office/drawing/2014/main" id="{5CBAE850-4C37-AD55-CA94-AE3E6B863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7E409AD-2946-2B75-3BB4-D23E4F03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D12258F-3F69-F2A3-BE1C-4F0989D3CF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63097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9BA0AB6-1D39-7568-2A54-949AC48F3E12}"/>
              </a:ext>
            </a:extLst>
          </p:cNvPr>
          <p:cNvSpPr txBox="1"/>
          <p:nvPr/>
        </p:nvSpPr>
        <p:spPr>
          <a:xfrm>
            <a:off x="1120590" y="1103745"/>
            <a:ext cx="47512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Nosso Pai Celestial proveu alimento para a viúva de Sarepta. </a:t>
            </a:r>
          </a:p>
        </p:txBody>
      </p:sp>
    </p:spTree>
    <p:extLst>
      <p:ext uri="{BB962C8B-B14F-4D97-AF65-F5344CB8AC3E}">
        <p14:creationId xmlns:p14="http://schemas.microsoft.com/office/powerpoint/2010/main" val="3819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88FD-8259-6B8F-7D50-43E690A41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 Significado do Maná – Orvalho.com | Luciano Subirá | Um Ministério de  Ensino Bíblico ao Corpo de Cristo">
            <a:extLst>
              <a:ext uri="{FF2B5EF4-FFF2-40B4-BE49-F238E27FC236}">
                <a16:creationId xmlns:a16="http://schemas.microsoft.com/office/drawing/2014/main" id="{63B8F5E3-5E68-D33F-406B-F30FCC25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19F4D4E-47D5-79C0-B40A-27FB60F01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D45FE29B-D4A8-E2EF-D79D-F15C65AE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579913-2040-90AA-0552-2840AB69FEF1}"/>
              </a:ext>
            </a:extLst>
          </p:cNvPr>
          <p:cNvSpPr txBox="1"/>
          <p:nvPr/>
        </p:nvSpPr>
        <p:spPr>
          <a:xfrm>
            <a:off x="986116" y="1716250"/>
            <a:ext cx="510988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Para os israelitas no deserto, Ele proveu maná do céu (</a:t>
            </a:r>
            <a:r>
              <a:rPr lang="pt-BR" sz="40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Êx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16) e água da rocha (</a:t>
            </a:r>
            <a:r>
              <a:rPr lang="pt-BR" sz="40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Nm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20). </a:t>
            </a:r>
          </a:p>
        </p:txBody>
      </p:sp>
    </p:spTree>
    <p:extLst>
      <p:ext uri="{BB962C8B-B14F-4D97-AF65-F5344CB8AC3E}">
        <p14:creationId xmlns:p14="http://schemas.microsoft.com/office/powerpoint/2010/main" val="404279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DA55E-73E9-AD7B-42CA-489A2BE3A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esta de palha&#10;&#10;Descrição gerada automaticamente com confiança média">
            <a:extLst>
              <a:ext uri="{FF2B5EF4-FFF2-40B4-BE49-F238E27FC236}">
                <a16:creationId xmlns:a16="http://schemas.microsoft.com/office/drawing/2014/main" id="{0C20EBB6-9562-1710-9F59-F0396FA2E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/>
          <a:stretch/>
        </p:blipFill>
        <p:spPr>
          <a:xfrm>
            <a:off x="6275294" y="-1"/>
            <a:ext cx="5916706" cy="685800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D8C46DF-C36A-77B7-028C-5CAAF8BA7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1546B2F-9FD7-C620-08D4-48A937BAC4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989ED7C-8C53-31B3-B63E-53F9D80C2DD1}"/>
              </a:ext>
            </a:extLst>
          </p:cNvPr>
          <p:cNvSpPr txBox="1"/>
          <p:nvPr/>
        </p:nvSpPr>
        <p:spPr>
          <a:xfrm>
            <a:off x="990600" y="1905505"/>
            <a:ext cx="42940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Jesus alimentou cinco mil (Mateus 14). </a:t>
            </a:r>
          </a:p>
        </p:txBody>
      </p:sp>
    </p:spTree>
    <p:extLst>
      <p:ext uri="{BB962C8B-B14F-4D97-AF65-F5344CB8AC3E}">
        <p14:creationId xmlns:p14="http://schemas.microsoft.com/office/powerpoint/2010/main" val="5209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4DEE-EF0C-3A22-D229-AD60332F8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ao ar livre, água, olhando, em pé&#10;&#10;Descrição gerada automaticamente">
            <a:extLst>
              <a:ext uri="{FF2B5EF4-FFF2-40B4-BE49-F238E27FC236}">
                <a16:creationId xmlns:a16="http://schemas.microsoft.com/office/drawing/2014/main" id="{8EA8D395-818B-A8AF-CD6A-88381331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2"/>
          <a:stretch/>
        </p:blipFill>
        <p:spPr>
          <a:xfrm>
            <a:off x="4466665" y="-2"/>
            <a:ext cx="7725333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60FEFA2-C291-586C-995F-FFD44EB7D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E30E831-269C-3CB3-4CCF-BA9218F342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4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3FBDA0C-8FA7-4CF7-6BA9-3A6E3D94E165}"/>
              </a:ext>
            </a:extLst>
          </p:cNvPr>
          <p:cNvSpPr txBox="1"/>
          <p:nvPr/>
        </p:nvSpPr>
        <p:spPr>
          <a:xfrm>
            <a:off x="1039906" y="1443837"/>
            <a:ext cx="46616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Deus, que é o mesmo ontem, hoje e eternamente, continuará provendo para Seus filhos de forma miraculosa.</a:t>
            </a:r>
          </a:p>
        </p:txBody>
      </p:sp>
    </p:spTree>
    <p:extLst>
      <p:ext uri="{BB962C8B-B14F-4D97-AF65-F5344CB8AC3E}">
        <p14:creationId xmlns:p14="http://schemas.microsoft.com/office/powerpoint/2010/main" val="51901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F2B37-44DA-0BEC-F668-BAF746779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90FFEAD-86BA-86BC-AD1C-6DEB10AAE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26E9241-8CDA-B848-AD9C-DFD22CA8E4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624FCF-0CFC-16A4-2C3C-42AC85253D97}"/>
              </a:ext>
            </a:extLst>
          </p:cNvPr>
          <p:cNvSpPr txBox="1"/>
          <p:nvPr/>
        </p:nvSpPr>
        <p:spPr>
          <a:xfrm>
            <a:off x="1102656" y="2151727"/>
            <a:ext cx="105783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O estresse financeiro 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o sentimento negativo quando não se tem recursos suficientes para satisfazer as necessidades da vida. Principalmente, isso é o resultado de não ter um quadro claro e exato de como o dinheiro está sendo usado. </a:t>
            </a:r>
          </a:p>
        </p:txBody>
      </p:sp>
    </p:spTree>
    <p:extLst>
      <p:ext uri="{BB962C8B-B14F-4D97-AF65-F5344CB8AC3E}">
        <p14:creationId xmlns:p14="http://schemas.microsoft.com/office/powerpoint/2010/main" val="328762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B3BEF5A-7201-4567-8CB2-18A967D729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795029-138F-43D4-924C-2D808425D3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451D56-A3B0-455C-A780-0574A86BC448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782</Words>
  <Application>Microsoft Office PowerPoint</Application>
  <PresentationFormat>Widescreen</PresentationFormat>
  <Paragraphs>37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UCB - APV - Lourival Goncales</cp:lastModifiedBy>
  <cp:revision>16</cp:revision>
  <dcterms:created xsi:type="dcterms:W3CDTF">2024-12-13T00:20:26Z</dcterms:created>
  <dcterms:modified xsi:type="dcterms:W3CDTF">2025-08-01T13:27:25Z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29068400.0000000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