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92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</p:sldIdLst>
  <p:sldSz cx="12192000" cy="6858000"/>
  <p:notesSz cx="6858000" cy="9144000"/>
  <p:embeddedFontLst>
    <p:embeddedFont>
      <p:font typeface="Inter" panose="020B0604020202020204" charset="0"/>
      <p:regular r:id="rId20"/>
      <p:bold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B856F-C41B-C9F5-16CE-BA5BB36BA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795CB8-358C-0497-6C8F-4DFD92878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77CD72-9006-B1B7-D238-835C9C5BD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504BAB-1B6C-10EF-E46F-0D911AA4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2065E4-6EC6-44E1-7874-83279952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23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BF5E4-429F-6DED-02AF-74208FC3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8EC6C6-29D4-1D62-509C-1FAEC4318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1DD8C7-20BC-1CB2-9E79-083D8F954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5FDEE1-3D69-F13E-BE64-ECAD2D8F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9F3032-6A4E-E994-1B7E-CD3A5875B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13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59A2089-C5B6-4B4E-62D5-BD5659BB8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7452CE1-1068-EF90-7299-54607E9F0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992EBE-5017-C904-7412-09A8745C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C51FF6-2E80-E53D-3C01-2A92B92D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4EFCE0-9BA0-0640-7066-13D07C6C5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190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68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DA5E7-3FC3-FA97-3B84-7983199E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AF23D-A8CC-419E-9892-75D9F80E6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F51258-FB84-634E-DAAD-D7B1062B9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A1DA2B-5210-BFA1-1C1B-FB2639B2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FD09E3-0AB3-FD79-CEEC-355468D6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3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45A545-5894-1405-B8EC-073F13403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939B01-B38A-CE34-9D5E-84D6C6128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61D5AF-400B-CD8F-3F13-4AE1A1429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2EF71D-AFF2-B99D-28AE-B65BF611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B4C0E7-52D3-2B8F-4A1F-0B509D88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146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D2AFDA-7230-9452-EAB0-23BEB075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66974-90D1-E852-5BFA-BECC0DC73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6B26B2-7B8A-217C-FAB0-E7294D129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3553F9-D822-76C6-CF16-7A33B47CF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A92AE1-C64B-E3C6-6B8A-30DBD403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E09771-4F09-8A9E-1E9F-6903D00C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11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BD142-89C8-EC57-66A4-E563200F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F740E1-1AFD-34C9-3219-75B600631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CA417CC-9710-B451-4C2C-A18BA330F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D133A0-A438-1011-16AA-ACB791A5E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1A9732B-B95C-0302-EF9F-603591478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2D7ABB5-EFF2-89A1-2454-D23C272F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21BEA8-64F1-A155-9430-70E5FF9F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691148-E114-328E-EE07-A14497EA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80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B9F5D-2CDC-F885-6FB7-1D2625C6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366BAA-3844-5D27-D498-2244A2BF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0627DE-DE68-BE58-E174-91085DCC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DB1BAAE-24DE-29A2-0376-80584DB8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188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271BE1C-7855-49A9-2AB3-E40F53B0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9567C1-CB67-2A09-326D-92D08EDD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53D3ED-40DA-041D-618D-FCB0CAC9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3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80C9D-870E-23BB-A04A-D6158B48D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1E9073-B580-07EB-56F5-E7BA003D3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8BAEFA-BC5E-7C31-BD89-6CD4F81C1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C6F293-45D4-2623-7458-3C9FB0C04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69D196-2DF6-F888-7DCE-7C857B61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709B2D-AA5C-3C82-5169-542AD659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97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4FC3D-D197-99A8-EC2E-6FC7E4BE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EA54E99-0315-986B-E882-AB386CE67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5A3BD6-01A9-E9C3-DEBE-8A7CF99F1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5433D4-A149-5329-70BD-EB569E8C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478226-4E8F-5002-D21A-75BB63B8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E5DD4E-25BA-B7D4-721B-04C281C4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29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D308E59-508A-7DFB-EA8A-159A2068A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625A74-BF1A-BC3D-E467-DB310DE78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2C3824-159A-6D58-2783-51ABDCC03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7E4081-685A-41CC-8E73-C968C781B0F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7013AD-6A47-30F8-A799-87EC35B07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5175EC-7335-B02F-1045-E6161849B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B5D4B5-B473-40BE-9CBA-69AAA69624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668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F0087FED-A975-E775-7BDA-A8F9C269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676FCAE-2C9D-E616-8327-4BE9D8F66CD4}"/>
              </a:ext>
            </a:extLst>
          </p:cNvPr>
          <p:cNvSpPr txBox="1">
            <a:spLocks/>
          </p:cNvSpPr>
          <p:nvPr/>
        </p:nvSpPr>
        <p:spPr>
          <a:xfrm>
            <a:off x="1900170" y="4328535"/>
            <a:ext cx="8391658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 ASSUNTO DO CORAÇÃO</a:t>
            </a:r>
            <a:endParaRPr lang="pt-BR" sz="4000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078E32F-DFE6-E922-8113-28B7958496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72E2827-3DC2-27BB-0C0B-B4DDB04801E6}"/>
              </a:ext>
            </a:extLst>
          </p:cNvPr>
          <p:cNvSpPr txBox="1"/>
          <p:nvPr/>
        </p:nvSpPr>
        <p:spPr>
          <a:xfrm>
            <a:off x="1891205" y="5297929"/>
            <a:ext cx="831063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3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relacionamento é a motivação subjacente para a fidelidade.</a:t>
            </a:r>
          </a:p>
        </p:txBody>
      </p:sp>
    </p:spTree>
    <p:extLst>
      <p:ext uri="{BB962C8B-B14F-4D97-AF65-F5344CB8AC3E}">
        <p14:creationId xmlns:p14="http://schemas.microsoft.com/office/powerpoint/2010/main" val="2658368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1421-E8AE-D00A-E38E-139C6CFDB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3D03796-0D45-BADE-A3B9-816FF4E7B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7EB18F4-7548-0B8B-49C3-56F205CF6F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6E1D4404-9F85-9571-44D0-15992E27C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6" y="1622740"/>
            <a:ext cx="7096884" cy="421683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861FD9C-FA0A-E377-70AF-04ADD03CE1C4}"/>
              </a:ext>
            </a:extLst>
          </p:cNvPr>
          <p:cNvSpPr txBox="1"/>
          <p:nvPr/>
        </p:nvSpPr>
        <p:spPr>
          <a:xfrm>
            <a:off x="998246" y="10184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effectLst/>
              </a:rPr>
              <a:t>Pesquisa sobre visitação na Igreja de </a:t>
            </a:r>
            <a:r>
              <a:rPr lang="pt-BR" b="1" dirty="0" err="1">
                <a:effectLst/>
              </a:rPr>
              <a:t>Sligo</a:t>
            </a:r>
            <a:r>
              <a:rPr lang="pt-BR" b="1" dirty="0">
                <a:effectLst/>
              </a:rPr>
              <a:t>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878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43E9A-F3D6-08F1-52CC-67EC8401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4AFFE8FC-964E-1456-D2D6-B01317758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2"/>
          <a:stretch/>
        </p:blipFill>
        <p:spPr>
          <a:xfrm>
            <a:off x="4302535" y="0"/>
            <a:ext cx="7889464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27BD7F3-2763-10BB-D3C8-5E23F06A9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079AE837-2D7C-5B6F-D308-1DBC2E0311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2096CD6-B0DE-9C29-53C4-C0CAA506DCFE}"/>
              </a:ext>
            </a:extLst>
          </p:cNvPr>
          <p:cNvSpPr txBox="1"/>
          <p:nvPr/>
        </p:nvSpPr>
        <p:spPr>
          <a:xfrm>
            <a:off x="1191490" y="1997836"/>
            <a:ext cx="43503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Ninguém deseja ser ignorado.</a:t>
            </a:r>
          </a:p>
        </p:txBody>
      </p:sp>
    </p:spTree>
    <p:extLst>
      <p:ext uri="{BB962C8B-B14F-4D97-AF65-F5344CB8AC3E}">
        <p14:creationId xmlns:p14="http://schemas.microsoft.com/office/powerpoint/2010/main" val="1696028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412CC-E973-468E-755C-8E762EC8A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D22B3B4F-1597-5CAB-B316-C7C0C995C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C31BC75-7CB9-BB46-21D8-698BEDB5B7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2AC5212-932B-E930-1395-AA1309C4CBC5}"/>
              </a:ext>
            </a:extLst>
          </p:cNvPr>
          <p:cNvSpPr txBox="1"/>
          <p:nvPr/>
        </p:nvSpPr>
        <p:spPr>
          <a:xfrm>
            <a:off x="1158686" y="920621"/>
            <a:ext cx="987462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“A visitação pastoral reconhece que Deus nos chama a cuidar uns dos outros e a modelarmos o tipo de cuidado que Ele nos dá. Quando alguém está doente, hospitalizado, ou encarcerado os ministros ou anciãos visitam esse indivíduo ou a família para ouvir, dar atenção e tentar incorporar e compartilhar o amor de Deus por cada pessoa”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Elisa Harris</a:t>
            </a:r>
          </a:p>
        </p:txBody>
      </p:sp>
    </p:spTree>
    <p:extLst>
      <p:ext uri="{BB962C8B-B14F-4D97-AF65-F5344CB8AC3E}">
        <p14:creationId xmlns:p14="http://schemas.microsoft.com/office/powerpoint/2010/main" val="186941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CD491-5523-958A-3976-76DEA0E05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2EA0110-FE27-A1FD-F626-52AD80820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A64C0B7-0867-A785-9A49-78ACDF5B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4105E4D-242D-63AB-71CE-18FB725740B6}"/>
              </a:ext>
            </a:extLst>
          </p:cNvPr>
          <p:cNvSpPr txBox="1"/>
          <p:nvPr/>
        </p:nvSpPr>
        <p:spPr>
          <a:xfrm>
            <a:off x="1142999" y="2151727"/>
            <a:ext cx="990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As ofertas aumentavam ou diminuíam em uma igreja ou distrito pastoral em resposta à qualidade de liderança provida.</a:t>
            </a:r>
          </a:p>
        </p:txBody>
      </p:sp>
    </p:spTree>
    <p:extLst>
      <p:ext uri="{BB962C8B-B14F-4D97-AF65-F5344CB8AC3E}">
        <p14:creationId xmlns:p14="http://schemas.microsoft.com/office/powerpoint/2010/main" val="3298583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5579E-BA4A-1588-7049-D67E5F761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pessoa, ao ar livre, homem, em pé&#10;&#10;Descrição gerada automaticamente">
            <a:extLst>
              <a:ext uri="{FF2B5EF4-FFF2-40B4-BE49-F238E27FC236}">
                <a16:creationId xmlns:a16="http://schemas.microsoft.com/office/drawing/2014/main" id="{05FC1F1C-B4A1-5BD8-D611-1814DC6A3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2" b="12961"/>
          <a:stretch/>
        </p:blipFill>
        <p:spPr>
          <a:xfrm>
            <a:off x="5620871" y="0"/>
            <a:ext cx="6571129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799E7BE-9440-1A93-33E0-04F7B52FC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9EC72650-4CD9-9AFD-4F47-31FD5513EA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B5F2A37-AD54-2B53-4821-5AF730F470AB}"/>
              </a:ext>
            </a:extLst>
          </p:cNvPr>
          <p:cNvSpPr txBox="1"/>
          <p:nvPr/>
        </p:nvSpPr>
        <p:spPr>
          <a:xfrm>
            <a:off x="1102659" y="1443836"/>
            <a:ext cx="39803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diferença não reside na habilidade de púlpito, mas na qualidade da atenção provida aos membros.</a:t>
            </a:r>
          </a:p>
        </p:txBody>
      </p:sp>
    </p:spTree>
    <p:extLst>
      <p:ext uri="{BB962C8B-B14F-4D97-AF65-F5344CB8AC3E}">
        <p14:creationId xmlns:p14="http://schemas.microsoft.com/office/powerpoint/2010/main" val="1578013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9733C-9E3D-BBA8-C5E0-C70B363A4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E454DC25-52E1-E20A-3297-AD5B163B3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AEFF3F0E-B9CE-91EB-0A79-6B45209DF4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404DEF8-D875-F1D2-52B0-B8601C4BCFC0}"/>
              </a:ext>
            </a:extLst>
          </p:cNvPr>
          <p:cNvSpPr txBox="1"/>
          <p:nvPr/>
        </p:nvSpPr>
        <p:spPr>
          <a:xfrm>
            <a:off x="1120589" y="1997839"/>
            <a:ext cx="978049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cuidado de nossos membros não deve ser feito com o objetivo de aumentar as entradas da igreja; isso deve ser feito em consideração a Jesus e pelo </a:t>
            </a:r>
            <a:r>
              <a:rPr lang="pt-BR" sz="36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amor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que temos por </a:t>
            </a:r>
            <a:r>
              <a:rPr lang="pt-BR" sz="36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nossos membros.</a:t>
            </a:r>
          </a:p>
        </p:txBody>
      </p:sp>
    </p:spTree>
    <p:extLst>
      <p:ext uri="{BB962C8B-B14F-4D97-AF65-F5344CB8AC3E}">
        <p14:creationId xmlns:p14="http://schemas.microsoft.com/office/powerpoint/2010/main" val="221869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D5F23-2A4E-5413-39AC-76C11D087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9972BB4A-4801-2603-DD91-C91EC5F9A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7" r="7092" b="2142"/>
          <a:stretch/>
        </p:blipFill>
        <p:spPr>
          <a:xfrm>
            <a:off x="5970495" y="0"/>
            <a:ext cx="6221505" cy="685799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DF0D451-B0EC-752D-D542-10D495388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AFF63381-D741-07E0-F03A-CE42EFBBE0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3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57E15AE-3A43-418D-D9C2-9FA87419FBFA}"/>
              </a:ext>
            </a:extLst>
          </p:cNvPr>
          <p:cNvSpPr txBox="1"/>
          <p:nvPr/>
        </p:nvSpPr>
        <p:spPr>
          <a:xfrm>
            <a:off x="1229803" y="1505396"/>
            <a:ext cx="4740692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“Porque, onde estiver o seu tesouro, aí estará também o seu coração” 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Mateus 6:21</a:t>
            </a:r>
          </a:p>
        </p:txBody>
      </p:sp>
    </p:spTree>
    <p:extLst>
      <p:ext uri="{BB962C8B-B14F-4D97-AF65-F5344CB8AC3E}">
        <p14:creationId xmlns:p14="http://schemas.microsoft.com/office/powerpoint/2010/main" val="43828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A4336-EB7E-15F0-3D96-E85D81898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029A056-06E8-CEC6-8AFE-7CAEF998D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FDE51B4C-E63D-7334-9D0F-86508B5FDA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FDB51ED-5FFE-9171-C568-B4477DDFA937}"/>
              </a:ext>
            </a:extLst>
          </p:cNvPr>
          <p:cNvSpPr txBox="1"/>
          <p:nvPr/>
        </p:nvSpPr>
        <p:spPr>
          <a:xfrm>
            <a:off x="1111623" y="2028616"/>
            <a:ext cx="971774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Quando os membros se sentem </a:t>
            </a:r>
            <a:r>
              <a:rPr lang="pt-BR" sz="44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emocionalmente ligados</a:t>
            </a:r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à sua igreja, eles irão colocar seu tesouro onde estiver seu coração.</a:t>
            </a:r>
          </a:p>
        </p:txBody>
      </p:sp>
    </p:spTree>
    <p:extLst>
      <p:ext uri="{BB962C8B-B14F-4D97-AF65-F5344CB8AC3E}">
        <p14:creationId xmlns:p14="http://schemas.microsoft.com/office/powerpoint/2010/main" val="246389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6C0D0-F1E1-D855-01CB-2960F1A14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ulher com criança na frente de uma mesa&#10;&#10;Descrição gerada automaticamente">
            <a:extLst>
              <a:ext uri="{FF2B5EF4-FFF2-40B4-BE49-F238E27FC236}">
                <a16:creationId xmlns:a16="http://schemas.microsoft.com/office/drawing/2014/main" id="{427DF6B4-FFBA-2E0D-4B94-7E7E281E0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19"/>
          <a:stretch/>
        </p:blipFill>
        <p:spPr>
          <a:xfrm>
            <a:off x="3703523" y="-4"/>
            <a:ext cx="8488478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B51BD55-00FB-9D72-2397-62BBE03C0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049E9FF3-D256-1A53-B0B2-E97F9A42C0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71DEDD-6975-76D4-62B4-E1C84C1ED4D8}"/>
              </a:ext>
            </a:extLst>
          </p:cNvPr>
          <p:cNvSpPr txBox="1"/>
          <p:nvPr/>
        </p:nvSpPr>
        <p:spPr>
          <a:xfrm>
            <a:off x="904905" y="612840"/>
            <a:ext cx="464615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“Cada um dê conforme determinou em seu coração, não com pesar ou por obrigação, pois Deus ama quem dá com alegria” 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2 Coríntios 9:7(NVI)</a:t>
            </a:r>
          </a:p>
        </p:txBody>
      </p:sp>
    </p:spTree>
    <p:extLst>
      <p:ext uri="{BB962C8B-B14F-4D97-AF65-F5344CB8AC3E}">
        <p14:creationId xmlns:p14="http://schemas.microsoft.com/office/powerpoint/2010/main" val="28705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673D5-B85D-9430-BAEE-544F1DA39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412ADD2-9329-08BF-2472-78E103407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6CF25E9-3F77-EE93-2C09-2A602F4B75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D5E829D-47A8-40BD-70F2-23E11831FDDB}"/>
              </a:ext>
            </a:extLst>
          </p:cNvPr>
          <p:cNvSpPr txBox="1"/>
          <p:nvPr/>
        </p:nvSpPr>
        <p:spPr>
          <a:xfrm>
            <a:off x="1015999" y="674400"/>
            <a:ext cx="94303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“Deus Se deleita em honrar a oferta de um coração que ama, dando-lhe a mais alta eficiência em Seu serviço. Se dermos o coração a Jesus, trar-Lhe-emos também as nossas dádivas. Nosso ouro e prata, nossas mais preciosas posses terrestres, nossos mais elevados dotes mentais e espirituais ser-Lhe-ão inteiramente consagrados, a Ele que nos amou e Se entregou a Si mesmo por nós” 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Desejado de Todas as Nações, p. 37</a:t>
            </a:r>
          </a:p>
        </p:txBody>
      </p:sp>
    </p:spTree>
    <p:extLst>
      <p:ext uri="{BB962C8B-B14F-4D97-AF65-F5344CB8AC3E}">
        <p14:creationId xmlns:p14="http://schemas.microsoft.com/office/powerpoint/2010/main" val="2899051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A797E-9D29-32F2-AD31-2FCD0BF6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5EC8F80-86A7-DA0D-BB69-8E61AACD8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391657B-6F32-4316-CE7A-3DA522D17C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6FD0F58-93D7-95D5-6B45-01D257C9E9E0}"/>
              </a:ext>
            </a:extLst>
          </p:cNvPr>
          <p:cNvSpPr txBox="1"/>
          <p:nvPr/>
        </p:nvSpPr>
        <p:spPr>
          <a:xfrm>
            <a:off x="1080654" y="2151727"/>
            <a:ext cx="92086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líderes da igreja devem ser entusiastas a respeito do que Cristo está fazendo em sua própria vida e na vida dos outros.</a:t>
            </a:r>
          </a:p>
        </p:txBody>
      </p:sp>
    </p:spTree>
    <p:extLst>
      <p:ext uri="{BB962C8B-B14F-4D97-AF65-F5344CB8AC3E}">
        <p14:creationId xmlns:p14="http://schemas.microsoft.com/office/powerpoint/2010/main" val="2419604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2856B-9604-418B-438A-5F5506EB8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02DF44A-FC19-8BB1-18BE-E3D87F488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8945EAE-E58A-E0DC-19DC-CFFF939E5A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E2E82C2-60F3-6D84-D1AA-D83421D50DA5}"/>
              </a:ext>
            </a:extLst>
          </p:cNvPr>
          <p:cNvSpPr txBox="1"/>
          <p:nvPr/>
        </p:nvSpPr>
        <p:spPr>
          <a:xfrm>
            <a:off x="1039905" y="1536174"/>
            <a:ext cx="984324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líderes de igreja que apenas transmitem as resoluções e não demonstram entusiasmo quanto a ser discípulos de Cristo, inevitavelmente promovem a mesma atitude nos membros.</a:t>
            </a:r>
          </a:p>
        </p:txBody>
      </p:sp>
    </p:spTree>
    <p:extLst>
      <p:ext uri="{BB962C8B-B14F-4D97-AF65-F5344CB8AC3E}">
        <p14:creationId xmlns:p14="http://schemas.microsoft.com/office/powerpoint/2010/main" val="398672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6C724-7FB8-21DE-6014-36D41936A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AD64A7E0-2CDE-70C7-C985-34D53D418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4BF883A-86F9-9855-12F6-C4D517CCC4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91CA6E7-6158-18C4-8E13-23D8AB7EA6E4}"/>
              </a:ext>
            </a:extLst>
          </p:cNvPr>
          <p:cNvSpPr txBox="1"/>
          <p:nvPr/>
        </p:nvSpPr>
        <p:spPr>
          <a:xfrm>
            <a:off x="1075764" y="1997839"/>
            <a:ext cx="90991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Um líder de igreja cuja face “brilha” com a presença de Cristo e cuja forma de ser irradia a habitação do Espírito Santo é um instrumento convincente e inspirador nas mãos de Deus.</a:t>
            </a:r>
          </a:p>
        </p:txBody>
      </p:sp>
    </p:spTree>
    <p:extLst>
      <p:ext uri="{BB962C8B-B14F-4D97-AF65-F5344CB8AC3E}">
        <p14:creationId xmlns:p14="http://schemas.microsoft.com/office/powerpoint/2010/main" val="68791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84344-DF41-BF3A-6CEC-00DD81F68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2C92D20-C6E6-3F4C-F38E-9CFF40099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2CD3C6C-DE65-647C-36CD-1AEE317F2C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EBD5710-382D-2C4D-149C-322BD1FD9AA2}"/>
              </a:ext>
            </a:extLst>
          </p:cNvPr>
          <p:cNvSpPr txBox="1"/>
          <p:nvPr/>
        </p:nvSpPr>
        <p:spPr>
          <a:xfrm>
            <a:off x="909916" y="889843"/>
            <a:ext cx="1053353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Os membros da igreja devem experimentar o cuidado constante dos líderes.</a:t>
            </a:r>
          </a:p>
          <a:p>
            <a:endParaRPr lang="pt-BR" sz="3600" b="1" dirty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Atos 20:28, Paulo diz aos anciãos de Éfeso: “Cuidem de vocês mesmos e de todo o rebanho sobre o qual o Espírito Santo os colocou como bispos, para pastorearem a igreja de Deus, que ele comprou com o seu próprio sangue”.</a:t>
            </a:r>
          </a:p>
        </p:txBody>
      </p:sp>
    </p:spTree>
    <p:extLst>
      <p:ext uri="{BB962C8B-B14F-4D97-AF65-F5344CB8AC3E}">
        <p14:creationId xmlns:p14="http://schemas.microsoft.com/office/powerpoint/2010/main" val="17473505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D1D39BC-5AD1-4815-96AA-A91CA28627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5CB7CB-36BE-4785-BE88-6AC362FFBE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611BC7-6F5D-418F-8B0F-F366406A95C2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464</Words>
  <Application>Microsoft Office PowerPoint</Application>
  <PresentationFormat>Widescreen</PresentationFormat>
  <Paragraphs>26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EA - Rafael De Almeida Gonçales</cp:lastModifiedBy>
  <cp:revision>7</cp:revision>
  <dcterms:created xsi:type="dcterms:W3CDTF">2024-12-10T13:23:36Z</dcterms:created>
  <dcterms:modified xsi:type="dcterms:W3CDTF">2025-08-01T13:26:03Z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29068000.0000000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