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embeddedFontLst>
    <p:embeddedFont>
      <p:font typeface="Inter" panose="020B0604020202020204" charset="0"/>
      <p:regular r:id="rId20"/>
      <p:bold r:id="rId21"/>
    </p:embeddedFont>
    <p:embeddedFont>
      <p:font typeface="Roboto" panose="02000000000000000000" pitchFamily="2" charset="0"/>
      <p:regular r:id="rId22"/>
      <p:bold r:id="rId23"/>
      <p:italic r:id="rId24"/>
      <p:boldItalic r:id="rId2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3" autoAdjust="0"/>
    <p:restoredTop sz="96323" autoAdjust="0"/>
  </p:normalViewPr>
  <p:slideViewPr>
    <p:cSldViewPr snapToGrid="0">
      <p:cViewPr varScale="1">
        <p:scale>
          <a:sx n="103" d="100"/>
          <a:sy n="103" d="100"/>
        </p:scale>
        <p:origin x="13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737887-E4A2-B2D1-60F3-6689BAB09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B86C41B-746B-DCC5-7C42-939A0B408A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35C29D-8B48-B38B-3EE2-73234464F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792BB-D08C-4CC4-B1C9-7482AE7712B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5C7E57F-CB07-9E1D-2F28-15558DDD3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4A4A8E-8A53-0BE3-21D7-9E803F20F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3B10B-00BA-419D-8792-96930926DE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2589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60376-645D-E033-BD1B-BC92B4457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C81EE89-8FAB-748B-0572-26F767618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8BC8C20-060A-908C-7741-DB6EABF8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792BB-D08C-4CC4-B1C9-7482AE7712B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29ED403-F32E-228F-DDA5-F858B5888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B8D713-70CF-FEEA-C36B-4BAA8CD53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3B10B-00BA-419D-8792-96930926DE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3455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2FD024D-0DB3-9456-5A30-95CC5F7528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6B854EE-BD84-5372-1A2C-58B8ECBB70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60F26F3-82C5-F3BE-ADF6-2A1A5416B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792BB-D08C-4CC4-B1C9-7482AE7712B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3800726-2D87-2836-BECC-22B196A83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0AB46A1-B93F-C3F2-7B64-E05C8E64C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3B10B-00BA-419D-8792-96930926DE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8197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o e versi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9160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10C6AC-0245-48E6-BD84-444762582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52EE0C-6569-7CA3-FB68-1321DAB462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571FC1A-1020-D746-0B9E-0792B84EC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792BB-D08C-4CC4-B1C9-7482AE7712B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AA521A4-5861-8355-FA0B-066F0BA8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7ADA12B-C7FC-7CE6-662B-29B766FD2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3B10B-00BA-419D-8792-96930926DE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2055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D1FF92-7CAB-6F70-DEF8-E4F4F4AFF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F3E2FEC-060D-79A2-332F-D3F04F673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1FD1CD6-02A5-DEBD-266E-EA3AB8E3A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792BB-D08C-4CC4-B1C9-7482AE7712B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25010C-AB26-3421-EC9C-D2E8B8DD8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673E20E-8D6A-53CE-3F12-7B5F5119C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3B10B-00BA-419D-8792-96930926DE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3264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0DB05A-7E19-486D-E2AE-E17C6FE42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181D16-9973-AA66-D968-E62CB74CAF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51D6493-4559-D10E-BE81-664A038B2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498327A-7C69-1000-EE03-E807164F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792BB-D08C-4CC4-B1C9-7482AE7712B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5C62A70-22C3-83A6-40A8-20AD4BD29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B50039F-A275-ABEC-93AF-99085D633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3B10B-00BA-419D-8792-96930926DE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6145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4A8016-8472-39B1-CD1F-4F51142B9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A2EF000-2C4C-3810-F72F-99C039D9F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E2F6822-641F-B2F3-062A-2C39B58F4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6A63409-D2B4-DE9D-5F1C-9DFD6BED71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8D0BE61-BD32-669F-FCD5-D1D8CA2A2A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3FB200A-B829-1A74-ECF8-59512B006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792BB-D08C-4CC4-B1C9-7482AE7712B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03A9F01-FD9B-D376-3E60-36B48833C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901B898-BBA8-F2C3-98A5-7ECB1A7FC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3B10B-00BA-419D-8792-96930926DE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2057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FAB68B-93D3-334D-B72F-8C044D713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6827E2B-7A65-E833-C402-5733FA670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792BB-D08C-4CC4-B1C9-7482AE7712B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B7DE81A-00C3-1FF1-0C05-AC4774D63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07544D9-EEE6-37D7-862B-E5FD8A7B1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3B10B-00BA-419D-8792-96930926DE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363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B09DC68-C7E0-D8E6-200E-603B1770A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792BB-D08C-4CC4-B1C9-7482AE7712B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3C8BEE0-44EC-D2C8-884A-6E7236D79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5FF6B34-8C16-17C7-B714-4285B3DE6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3B10B-00BA-419D-8792-96930926DE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9531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DCB149-0C2C-8175-2F4F-54501A06C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72D81F-8546-E342-23F5-5E7A80412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C8BC3BF-3293-40B2-4849-F9C1D041CB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EDEF134-5E90-11C9-2BA7-AC3C12606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792BB-D08C-4CC4-B1C9-7482AE7712B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B13AF2D-4BF9-4E47-C3D3-34E9F8F2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6B46D97-492A-8F70-8DB9-6A82FBA44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3B10B-00BA-419D-8792-96930926DE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0814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70870D-D711-A397-917E-FC329AAD6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5BF8ED8-56D0-6DD3-4F21-CE28770890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B4EAE0D-4788-B39E-8BAA-15993460FE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8AE7165-FFD7-6AFB-847C-333507145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792BB-D08C-4CC4-B1C9-7482AE7712B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FFB3467-8FE7-8769-9D12-EE5C97FB3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BB873EE-86A6-55B5-BE9C-9EF4EB0A5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3B10B-00BA-419D-8792-96930926DE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2008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547BCE8-C89A-C0F3-DC63-DC5E441A4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A807B9E-3D55-A6B7-2767-41C2FB245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4B44743-4AA6-3525-7196-DDB2F191BE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7792BB-D08C-4CC4-B1C9-7482AE7712B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618BF14-8175-AE60-9DDE-A2B3A96F6A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C74C4FF-81A0-789C-F83A-52D326EFD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A3B10B-00BA-419D-8792-96930926DE9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762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Imagem editada de uma montanha&#10;&#10;Descrição gerada automaticamente com confiança baixa">
            <a:extLst>
              <a:ext uri="{FF2B5EF4-FFF2-40B4-BE49-F238E27FC236}">
                <a16:creationId xmlns:a16="http://schemas.microsoft.com/office/drawing/2014/main" id="{FA52EF4A-CDC5-7311-4506-4F38A5A6BEA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D73BD4C1-1D4B-6BA6-8402-D2E06F579F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32000"/>
                </a:schemeClr>
              </a:gs>
              <a:gs pos="50000">
                <a:srgbClr val="E0E6EC">
                  <a:alpha val="8000"/>
                </a:srgb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58278AED-4D06-1F65-6D64-E9845095BE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rgbClr val="E0E6EC">
                  <a:alpha val="8000"/>
                </a:srgbClr>
              </a:gs>
              <a:gs pos="100000">
                <a:schemeClr val="bg1">
                  <a:alpha val="81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 descr="Padrão do plano de fundo&#10;&#10;Descrição gerada automaticamente">
            <a:extLst>
              <a:ext uri="{FF2B5EF4-FFF2-40B4-BE49-F238E27FC236}">
                <a16:creationId xmlns:a16="http://schemas.microsoft.com/office/drawing/2014/main" id="{CE9387E2-7A17-E75D-55AC-9DE099B416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F2E6675F-0781-A57E-70BA-1CFA8AD7B52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40" y="2741846"/>
            <a:ext cx="3026118" cy="1702192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BB0C8F6-3358-F550-A8E6-2958C7E7DB88}"/>
              </a:ext>
            </a:extLst>
          </p:cNvPr>
          <p:cNvSpPr txBox="1">
            <a:spLocks/>
          </p:cNvSpPr>
          <p:nvPr/>
        </p:nvSpPr>
        <p:spPr>
          <a:xfrm>
            <a:off x="2840163" y="4981765"/>
            <a:ext cx="6511672" cy="5962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Uma missão mundial requer um plano global de ofertas</a:t>
            </a:r>
            <a:endParaRPr lang="pt-BR" sz="4800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64F91A8E-4BA6-9DB4-C187-BC4AF6A35D5F}"/>
              </a:ext>
            </a:extLst>
          </p:cNvPr>
          <p:cNvSpPr txBox="1">
            <a:spLocks/>
          </p:cNvSpPr>
          <p:nvPr/>
        </p:nvSpPr>
        <p:spPr>
          <a:xfrm>
            <a:off x="1014199" y="4284589"/>
            <a:ext cx="10823693" cy="1192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COMO AS OFERTAS MISSIONÁRIAS APOIAM OS MISSIONÁRIOS:</a:t>
            </a:r>
            <a:endParaRPr lang="pt-BR" sz="49600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256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4C34F-6286-6081-364B-D9B76CCBA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FF936CC4-AD2A-596C-E40A-04CDC3D1F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BCFCCE5A-7867-1C7A-A19E-8B17BA4572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77DAB66-8027-C34A-60AD-4AEEB31A9D6C}"/>
              </a:ext>
            </a:extLst>
          </p:cNvPr>
          <p:cNvSpPr txBox="1"/>
          <p:nvPr/>
        </p:nvSpPr>
        <p:spPr>
          <a:xfrm>
            <a:off x="959224" y="1536174"/>
            <a:ext cx="951155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“Necessitam-se na causa de Deus obreiros que façam um concerto com Ele com sacrifício, que trabalhem por </a:t>
            </a:r>
            <a:r>
              <a:rPr lang="pt-BR" sz="40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amor às almas</a:t>
            </a:r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e não pelo salário que recebam” </a:t>
            </a:r>
          </a:p>
          <a:p>
            <a:endParaRPr lang="pt-BR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(Ellen G. White, Conselhos sobre Saúde, p. 302)</a:t>
            </a:r>
          </a:p>
        </p:txBody>
      </p:sp>
    </p:spTree>
    <p:extLst>
      <p:ext uri="{BB962C8B-B14F-4D97-AF65-F5344CB8AC3E}">
        <p14:creationId xmlns:p14="http://schemas.microsoft.com/office/powerpoint/2010/main" val="1497337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4A217-A7AD-B994-F8D6-D82C43E25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5A78421B-7DCA-6549-6758-1C3C4940B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2511639E-51A5-73CE-20E1-C1F2E0232A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8AEFB4E-1D4D-48DC-FA6A-93B792D3AB5F}"/>
              </a:ext>
            </a:extLst>
          </p:cNvPr>
          <p:cNvSpPr txBox="1"/>
          <p:nvPr/>
        </p:nvSpPr>
        <p:spPr>
          <a:xfrm>
            <a:off x="842680" y="1997839"/>
            <a:ext cx="1050663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apoio para as famílias de ISE, servindo ao redor do mundo, é possível pela destinação de </a:t>
            </a:r>
            <a:r>
              <a:rPr lang="pt-BR" sz="3600" b="1" dirty="0">
                <a:solidFill>
                  <a:schemeClr val="accent2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16,5% do Dízimo e de Ofertas Missionárias</a:t>
            </a:r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, sem restrição, que chegam à AG através da igreja local e de doações específicas.</a:t>
            </a:r>
          </a:p>
        </p:txBody>
      </p:sp>
    </p:spTree>
    <p:extLst>
      <p:ext uri="{BB962C8B-B14F-4D97-AF65-F5344CB8AC3E}">
        <p14:creationId xmlns:p14="http://schemas.microsoft.com/office/powerpoint/2010/main" val="2671664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7F1DE-B4AF-3726-F4F8-EDCE91FCA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0A1B269-0A1D-A712-FD56-DED7A8116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D6D87764-C45C-5CBD-25AB-49D264E37E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608012C-FE79-8422-FE49-51B3857342EA}"/>
              </a:ext>
            </a:extLst>
          </p:cNvPr>
          <p:cNvSpPr txBox="1"/>
          <p:nvPr/>
        </p:nvSpPr>
        <p:spPr>
          <a:xfrm>
            <a:off x="1080246" y="1843950"/>
            <a:ext cx="1003150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100% dos Fundos da Missão Mundial e Escola Sabatina são enviados para a AG, o que possibilita à igreja mundial operar um programa missionário vibrante que abrange o globo.</a:t>
            </a:r>
          </a:p>
        </p:txBody>
      </p:sp>
    </p:spTree>
    <p:extLst>
      <p:ext uri="{BB962C8B-B14F-4D97-AF65-F5344CB8AC3E}">
        <p14:creationId xmlns:p14="http://schemas.microsoft.com/office/powerpoint/2010/main" val="3102176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27E9D-1FA2-1A52-3C94-B5F97A2B8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B7A1EEC7-2994-62B9-2542-A04F17FF9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C80A622E-39DA-415F-0334-3FDEC8C137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7BCEAA8-F6B8-3A54-FA6A-677F2957534B}"/>
              </a:ext>
            </a:extLst>
          </p:cNvPr>
          <p:cNvSpPr txBox="1"/>
          <p:nvPr/>
        </p:nvSpPr>
        <p:spPr>
          <a:xfrm>
            <a:off x="1295398" y="722528"/>
            <a:ext cx="70686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NECESSIDADE DE INTENSIFICAR A ATIVIDADE MISSIONÁRIA</a:t>
            </a:r>
            <a:endParaRPr lang="pt-BR" sz="3600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4F87FD8-D5B0-FE09-D241-29E4B5C62B32}"/>
              </a:ext>
            </a:extLst>
          </p:cNvPr>
          <p:cNvSpPr txBox="1"/>
          <p:nvPr/>
        </p:nvSpPr>
        <p:spPr>
          <a:xfrm>
            <a:off x="1295400" y="1922857"/>
            <a:ext cx="96012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Positivo: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1,27 milhão de novos membros se unindo à igreja remanescente pelo batismo (2018);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Uma nova igreja sendo organizada a cada 3 horas e 40 minutos;</a:t>
            </a:r>
          </a:p>
          <a:p>
            <a:r>
              <a:rPr lang="pt-BR" sz="28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Negativo: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Perda de 403.466 membros, quer por apostasia ou desaparecimento;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21 países que são oficialmente fechados à presença adventista;</a:t>
            </a:r>
          </a:p>
        </p:txBody>
      </p:sp>
    </p:spTree>
    <p:extLst>
      <p:ext uri="{BB962C8B-B14F-4D97-AF65-F5344CB8AC3E}">
        <p14:creationId xmlns:p14="http://schemas.microsoft.com/office/powerpoint/2010/main" val="2589788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E5C43-4E56-2CE7-D49E-490FD2258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415C17F7-9D9B-9E4E-DAE2-65E00ECF2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883D9FB0-E373-FCEC-CC5F-14FDBFA02C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E9BD86C-F258-2CE6-5E00-EB0B4EA5FEF7}"/>
              </a:ext>
            </a:extLst>
          </p:cNvPr>
          <p:cNvSpPr txBox="1"/>
          <p:nvPr/>
        </p:nvSpPr>
        <p:spPr>
          <a:xfrm>
            <a:off x="995083" y="2459504"/>
            <a:ext cx="100046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Dos 1,27 milhão de novos membros, apenas uma pequena fração é oriunda de religiões mundiais não cristãs.</a:t>
            </a:r>
          </a:p>
        </p:txBody>
      </p:sp>
    </p:spTree>
    <p:extLst>
      <p:ext uri="{BB962C8B-B14F-4D97-AF65-F5344CB8AC3E}">
        <p14:creationId xmlns:p14="http://schemas.microsoft.com/office/powerpoint/2010/main" val="4257333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EC463-F3A9-7A0D-56AE-58FB7DB3A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0CFAECBE-2994-973E-6770-41722ABEA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C086CEB0-C84A-12E9-523E-6E5A43688E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785E289-0B0D-F740-11E2-E3A3A18FDF7D}"/>
              </a:ext>
            </a:extLst>
          </p:cNvPr>
          <p:cNvSpPr txBox="1"/>
          <p:nvPr/>
        </p:nvSpPr>
        <p:spPr>
          <a:xfrm>
            <a:off x="918880" y="1843950"/>
            <a:ext cx="1035423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Devemos trazer todos os dízimos e ofertas à “casa do tesouro” (Ml 3:10) a fim de que haja recursos suficientes para que os “que pregam o evangelho, vivam do evangelho” (1Co 9:14).</a:t>
            </a:r>
          </a:p>
        </p:txBody>
      </p:sp>
    </p:spTree>
    <p:extLst>
      <p:ext uri="{BB962C8B-B14F-4D97-AF65-F5344CB8AC3E}">
        <p14:creationId xmlns:p14="http://schemas.microsoft.com/office/powerpoint/2010/main" val="1145802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977AF-D0DC-F8B5-BE36-7113117F9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CEBA5168-D376-82E3-D4C8-A2EBC579F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1749AD1C-2DC8-2707-054A-00839A83CF3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EB365B1-2857-C023-4566-0FA6F1456A75}"/>
              </a:ext>
            </a:extLst>
          </p:cNvPr>
          <p:cNvSpPr txBox="1"/>
          <p:nvPr/>
        </p:nvSpPr>
        <p:spPr>
          <a:xfrm>
            <a:off x="1129552" y="1843950"/>
            <a:ext cx="924614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 igreja aceitou o propósito de levar o evangelho a “todas as nações, tribos, povos e línguas” </a:t>
            </a:r>
          </a:p>
          <a:p>
            <a:endParaRPr lang="pt-BR" sz="44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Apocalipse 7:9</a:t>
            </a:r>
          </a:p>
        </p:txBody>
      </p:sp>
    </p:spTree>
    <p:extLst>
      <p:ext uri="{BB962C8B-B14F-4D97-AF65-F5344CB8AC3E}">
        <p14:creationId xmlns:p14="http://schemas.microsoft.com/office/powerpoint/2010/main" val="3069551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092F6-17B3-0E2D-9BFC-941DA0B66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essoas em pé posando para foto&#10;&#10;Descrição gerada automaticamente">
            <a:extLst>
              <a:ext uri="{FF2B5EF4-FFF2-40B4-BE49-F238E27FC236}">
                <a16:creationId xmlns:a16="http://schemas.microsoft.com/office/drawing/2014/main" id="{487B8001-A357-C3DE-96BA-BC900D825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7"/>
          <a:stretch/>
        </p:blipFill>
        <p:spPr>
          <a:xfrm>
            <a:off x="5546437" y="1154"/>
            <a:ext cx="6645560" cy="6858000"/>
          </a:xfrm>
          <a:prstGeom prst="rect">
            <a:avLst/>
          </a:prstGeom>
        </p:spPr>
      </p:pic>
      <p:pic>
        <p:nvPicPr>
          <p:cNvPr id="5" name="Imagem 4" descr="Imagem em preto e branco&#10;&#10;Descrição gerada automaticamente">
            <a:extLst>
              <a:ext uri="{FF2B5EF4-FFF2-40B4-BE49-F238E27FC236}">
                <a16:creationId xmlns:a16="http://schemas.microsoft.com/office/drawing/2014/main" id="{E81B19DC-ECC6-3016-3C3E-5AFEA02E9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9A87C97A-2692-4E46-9FE1-BB0B07EBEFC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-1" y="-16164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80B7915-B803-5C87-EBB5-AF35938E6D9E}"/>
              </a:ext>
            </a:extLst>
          </p:cNvPr>
          <p:cNvSpPr txBox="1"/>
          <p:nvPr/>
        </p:nvSpPr>
        <p:spPr>
          <a:xfrm>
            <a:off x="1103744" y="1536174"/>
            <a:ext cx="476596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Nossa maior força é o próprio corpo de membros da igreja. </a:t>
            </a:r>
          </a:p>
        </p:txBody>
      </p:sp>
    </p:spTree>
    <p:extLst>
      <p:ext uri="{BB962C8B-B14F-4D97-AF65-F5344CB8AC3E}">
        <p14:creationId xmlns:p14="http://schemas.microsoft.com/office/powerpoint/2010/main" val="355805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D3F0C-1D83-6ED7-0E4E-53FE1873F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59CB8F69-160A-742F-F266-F907B57AD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A1E5392B-BC4A-D4DF-C916-8CF8014824D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58B4782-4CEF-3F08-12EB-69C402A04CBC}"/>
              </a:ext>
            </a:extLst>
          </p:cNvPr>
          <p:cNvSpPr txBox="1"/>
          <p:nvPr/>
        </p:nvSpPr>
        <p:spPr>
          <a:xfrm>
            <a:off x="977152" y="1874728"/>
            <a:ext cx="951155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2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Propósito triplo:</a:t>
            </a:r>
            <a:r>
              <a:rPr lang="pt-BR" sz="3200" b="1" dirty="0"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</a:p>
          <a:p>
            <a:r>
              <a:rPr lang="pt-BR" sz="32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1. </a:t>
            </a:r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Cumprir a ordem de Cristo em Marcos 16:15: “Indo pelo mundo inteiro proclamai o Evangelho a toda criatura” (KJA)</a:t>
            </a:r>
          </a:p>
          <a:p>
            <a:r>
              <a:rPr lang="pt-BR" sz="32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2. </a:t>
            </a:r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Unidade da igreja ao redor do mundo (João 17:11, 21) 3. Receber poder para testemunhar (Atos 1:8)</a:t>
            </a:r>
          </a:p>
        </p:txBody>
      </p:sp>
    </p:spTree>
    <p:extLst>
      <p:ext uri="{BB962C8B-B14F-4D97-AF65-F5344CB8AC3E}">
        <p14:creationId xmlns:p14="http://schemas.microsoft.com/office/powerpoint/2010/main" val="3521110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AA685-D4C3-07AD-3E24-835956704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FEEC097C-51AE-EA53-8C74-D9B141E5C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43F26648-EC6E-02D3-62CA-491BE90E92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1FA19D7-351B-CE81-0E8D-CD202D7335DE}"/>
              </a:ext>
            </a:extLst>
          </p:cNvPr>
          <p:cNvSpPr txBox="1"/>
          <p:nvPr/>
        </p:nvSpPr>
        <p:spPr>
          <a:xfrm>
            <a:off x="986116" y="2367171"/>
            <a:ext cx="995978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Sem o engajamento na missão, a igreja e seus membros não terão poder espiritual</a:t>
            </a:r>
          </a:p>
        </p:txBody>
      </p:sp>
    </p:spTree>
    <p:extLst>
      <p:ext uri="{BB962C8B-B14F-4D97-AF65-F5344CB8AC3E}">
        <p14:creationId xmlns:p14="http://schemas.microsoft.com/office/powerpoint/2010/main" val="1362116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1440B-3A28-2229-EF60-D3C9A9E17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4B32BDE1-70CF-D014-E5B6-DBC1A8DE1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95A52B19-0DAC-09E6-2459-A4117AA4B6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-1" y="0"/>
            <a:ext cx="12191998" cy="6858000"/>
          </a:xfrm>
          <a:prstGeom prst="rect">
            <a:avLst/>
          </a:prstGeom>
        </p:spPr>
      </p:pic>
      <p:pic>
        <p:nvPicPr>
          <p:cNvPr id="1032" name="Picture 8" descr="Agências - South Mission">
            <a:extLst>
              <a:ext uri="{FF2B5EF4-FFF2-40B4-BE49-F238E27FC236}">
                <a16:creationId xmlns:a16="http://schemas.microsoft.com/office/drawing/2014/main" id="{4A880EA8-0EB3-0616-A527-66B678FE7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944" y="460633"/>
            <a:ext cx="5785567" cy="593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36AC97B-6A81-973B-F9CC-AC8DC02C34AC}"/>
              </a:ext>
            </a:extLst>
          </p:cNvPr>
          <p:cNvSpPr txBox="1"/>
          <p:nvPr/>
        </p:nvSpPr>
        <p:spPr>
          <a:xfrm>
            <a:off x="806823" y="1513091"/>
            <a:ext cx="5172635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7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Iniciativa da Associação Geral de Envio de Missionários Internacionais</a:t>
            </a:r>
            <a:r>
              <a:rPr lang="pt-BR" sz="2700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</a:p>
          <a:p>
            <a:r>
              <a:rPr lang="pt-BR" sz="2700" b="1" dirty="0">
                <a:latin typeface="Inter" panose="020B0502030000000004" pitchFamily="34" charset="0"/>
                <a:ea typeface="Inter" panose="020B0502030000000004" pitchFamily="34" charset="0"/>
              </a:rPr>
              <a:t>Serviço Voluntário Adventista (SVA)</a:t>
            </a:r>
          </a:p>
          <a:p>
            <a:r>
              <a:rPr lang="pt-BR" sz="27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-2 meses a 2 anos de serviço.</a:t>
            </a:r>
          </a:p>
          <a:p>
            <a:r>
              <a:rPr lang="pt-BR" sz="27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-Hospedagem, seguro e auxílio de subsistência da organização anfitriã</a:t>
            </a:r>
          </a:p>
        </p:txBody>
      </p:sp>
    </p:spTree>
    <p:extLst>
      <p:ext uri="{BB962C8B-B14F-4D97-AF65-F5344CB8AC3E}">
        <p14:creationId xmlns:p14="http://schemas.microsoft.com/office/powerpoint/2010/main" val="2908424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93E24-C3EE-9329-5E7F-DEF5C9143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ogotipo: Missão Global - Downloads de Materiais Adventistas">
            <a:extLst>
              <a:ext uri="{FF2B5EF4-FFF2-40B4-BE49-F238E27FC236}">
                <a16:creationId xmlns:a16="http://schemas.microsoft.com/office/drawing/2014/main" id="{9E29CB13-8541-3B7C-4CCE-52AAF3FE5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30"/>
          <a:stretch/>
        </p:blipFill>
        <p:spPr bwMode="auto">
          <a:xfrm>
            <a:off x="3570657" y="0"/>
            <a:ext cx="86213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91E1622A-7E58-950F-875F-213942D3C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799D94C6-7095-77F3-0CEF-2A6BB23BC47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-1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51A050D-D19B-0E95-59D5-83E59544A81A}"/>
              </a:ext>
            </a:extLst>
          </p:cNvPr>
          <p:cNvSpPr txBox="1"/>
          <p:nvPr/>
        </p:nvSpPr>
        <p:spPr>
          <a:xfrm>
            <a:off x="690283" y="1351508"/>
            <a:ext cx="520849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Iniciativa da Associação Geral de Envio de Missionários Internacionais </a:t>
            </a:r>
          </a:p>
          <a:p>
            <a:r>
              <a:rPr lang="pt-BR" sz="2400" b="1" dirty="0">
                <a:latin typeface="Inter" panose="020B0502030000000004" pitchFamily="34" charset="0"/>
                <a:ea typeface="Inter" panose="020B0502030000000004" pitchFamily="34" charset="0"/>
              </a:rPr>
              <a:t>Missão Global (MG)</a:t>
            </a: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-Plantio de igrejas</a:t>
            </a: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-Estabelecimento de centros de influência urbanos</a:t>
            </a: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-Programa </a:t>
            </a:r>
            <a:r>
              <a:rPr lang="pt-BR" sz="2400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Tentmakers</a:t>
            </a:r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(fabricantes de tendas)</a:t>
            </a: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-Serviço de Obreiro </a:t>
            </a:r>
            <a:r>
              <a:rPr lang="pt-BR" sz="2400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Interdivisão</a:t>
            </a:r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(ISE, sigla em inglês)</a:t>
            </a:r>
          </a:p>
        </p:txBody>
      </p:sp>
    </p:spTree>
    <p:extLst>
      <p:ext uri="{BB962C8B-B14F-4D97-AF65-F5344CB8AC3E}">
        <p14:creationId xmlns:p14="http://schemas.microsoft.com/office/powerpoint/2010/main" val="994647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27B6B-B0B6-95EF-4232-281B6B0EB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Descrição gerada automaticamente">
            <a:extLst>
              <a:ext uri="{FF2B5EF4-FFF2-40B4-BE49-F238E27FC236}">
                <a16:creationId xmlns:a16="http://schemas.microsoft.com/office/drawing/2014/main" id="{0FE6CD0B-2A0C-C109-0448-7DDE9D703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D8FE55A4-72DD-F062-EF58-424F92FEFB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BBF695B-6ADC-43EF-4054-6D69FB008459}"/>
              </a:ext>
            </a:extLst>
          </p:cNvPr>
          <p:cNvSpPr txBox="1"/>
          <p:nvPr/>
        </p:nvSpPr>
        <p:spPr>
          <a:xfrm>
            <a:off x="1033555" y="2767280"/>
            <a:ext cx="101248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b="1" dirty="0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FINANÇAS E MISSÃO</a:t>
            </a:r>
          </a:p>
        </p:txBody>
      </p:sp>
    </p:spTree>
    <p:extLst>
      <p:ext uri="{BB962C8B-B14F-4D97-AF65-F5344CB8AC3E}">
        <p14:creationId xmlns:p14="http://schemas.microsoft.com/office/powerpoint/2010/main" val="84373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916A2-9640-7D8B-757C-905740F67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4E268389-BCBE-3020-0418-4A5DCFBC2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2962EA73-4845-5E6F-209A-0FEAFF65E6A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68A6473-B9CF-B548-7A03-1A6EC11A97A6}"/>
              </a:ext>
            </a:extLst>
          </p:cNvPr>
          <p:cNvSpPr txBox="1"/>
          <p:nvPr/>
        </p:nvSpPr>
        <p:spPr>
          <a:xfrm>
            <a:off x="865093" y="1228397"/>
            <a:ext cx="1046181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 Igreja Adventista avalia três componentes para determinar a compensação dos missionários:</a:t>
            </a:r>
          </a:p>
          <a:p>
            <a:r>
              <a:rPr lang="pt-BR" sz="32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(1) </a:t>
            </a:r>
            <a:r>
              <a:rPr lang="pt-BR" sz="2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custo local e o padrão de vida onde será exercida a atribuição;</a:t>
            </a:r>
          </a:p>
          <a:p>
            <a:r>
              <a:rPr lang="pt-BR" sz="32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(2) </a:t>
            </a:r>
            <a:r>
              <a:rPr lang="pt-BR" sz="2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custo de vida no país de origem e a necessidade de prover as despesas contínuas da casa;</a:t>
            </a:r>
          </a:p>
          <a:p>
            <a:r>
              <a:rPr lang="pt-BR" sz="32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(3) </a:t>
            </a:r>
            <a:r>
              <a:rPr lang="pt-BR" sz="2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Provisão para algumas economias no país de origem a fim de ajudar no restabelecimento quando do término do serviço missionário.</a:t>
            </a:r>
            <a:endParaRPr lang="pt-BR" sz="32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529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A66485F-9E53-44E2-ACBF-9038EBB66E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8BD1BF1-D48D-4B4A-94A7-9EE5CA7695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998402-E3BB-431C-A63D-B9BC1DD95034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518</Words>
  <Application>Microsoft Office PowerPoint</Application>
  <PresentationFormat>Widescreen</PresentationFormat>
  <Paragraphs>39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6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EA - Rafael De Almeida Gonçales</dc:creator>
  <cp:lastModifiedBy>EA - Rafael De Almeida Gonçales</cp:lastModifiedBy>
  <cp:revision>5</cp:revision>
  <dcterms:created xsi:type="dcterms:W3CDTF">2024-12-09T20:02:04Z</dcterms:created>
  <dcterms:modified xsi:type="dcterms:W3CDTF">2025-08-01T13:19:07Z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  <property fmtid="{D5CDD505-2E9C-101B-9397-08002B2CF9AE}" pid="4" name="Order">
    <vt:r8>29068200</vt:r8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