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8" r:id="rId5"/>
    <p:sldId id="259" r:id="rId6"/>
    <p:sldId id="260" r:id="rId7"/>
    <p:sldId id="261" r:id="rId8"/>
    <p:sldId id="263" r:id="rId9"/>
    <p:sldId id="265" r:id="rId10"/>
    <p:sldId id="262" r:id="rId11"/>
    <p:sldId id="266" r:id="rId12"/>
    <p:sldId id="264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91" r:id="rId22"/>
    <p:sldId id="293" r:id="rId23"/>
    <p:sldId id="277" r:id="rId24"/>
    <p:sldId id="278" r:id="rId25"/>
    <p:sldId id="279" r:id="rId26"/>
    <p:sldId id="292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12192000" cy="6858000"/>
  <p:notesSz cx="6858000" cy="9144000"/>
  <p:embeddedFontLst>
    <p:embeddedFont>
      <p:font typeface="Inter" panose="020B0604020202020204" charset="0"/>
      <p:regular r:id="rId38"/>
      <p:bold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7132"/>
    <a:srgbClr val="D4AF37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6" autoAdjust="0"/>
    <p:restoredTop sz="94660"/>
  </p:normalViewPr>
  <p:slideViewPr>
    <p:cSldViewPr snapToGrid="0">
      <p:cViewPr varScale="1">
        <p:scale>
          <a:sx n="52" d="100"/>
          <a:sy n="52" d="100"/>
        </p:scale>
        <p:origin x="108" y="9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3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EA2FEC-B73B-4C89-74DC-953F761CB9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B215D2A-DE0C-CF0D-F52A-6641D4114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4C6A875-60EC-E417-6DA1-E34075306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152C1-9392-47D6-9AF7-B776F62148C4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DFC1210-E67F-748C-CCE0-BD435BB52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986057E-2A8A-F5BC-9E36-72958F9A8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CA956-6EE0-466E-AC67-5489C3B28F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421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F6E316-0689-1F3C-3936-61AF93A6B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AFF34FA-945B-DFB9-18B1-5A6FDF9325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04A6A2-5823-A24E-0916-B9AF3B5C6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152C1-9392-47D6-9AF7-B776F62148C4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AC717CF-AECB-2B9C-148A-1E68B2EDC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B059FC1-F9E2-A038-D78A-EE251A64F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CA956-6EE0-466E-AC67-5489C3B28F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1249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D4BE7AC-5791-611C-606F-5ADBD90DC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5EB9B4F-F6C9-8CFA-68AE-3D7865348C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828434A-CB6B-FE97-532D-FBA5C5B2D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152C1-9392-47D6-9AF7-B776F62148C4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1A1A36E-85AE-F70B-62B1-C212B9A23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0A53EB-9744-5777-70AD-8B590D4A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CA956-6EE0-466E-AC67-5489C3B28F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9794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o e versi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8221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f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68476-88F1-1373-53CE-816E916933F4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2230558" y="2766218"/>
            <a:ext cx="7730883" cy="1325563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pt-BR" sz="6000" dirty="0">
                <a:solidFill>
                  <a:srgbClr val="F7F3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TITULO CAIXA</a:t>
            </a:r>
          </a:p>
        </p:txBody>
      </p:sp>
    </p:spTree>
    <p:extLst>
      <p:ext uri="{BB962C8B-B14F-4D97-AF65-F5344CB8AC3E}">
        <p14:creationId xmlns:p14="http://schemas.microsoft.com/office/powerpoint/2010/main" val="1735334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FDD815-D360-CF9F-10B9-2F014AB21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67DEC5-FFE4-89F3-CE06-103A443E9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C840FF-EF2F-288B-3818-4E68C036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152C1-9392-47D6-9AF7-B776F62148C4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DDB402-F7EE-C2BA-F119-5C208DB05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E41E10-3D09-431C-892A-9A6741E5F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CA956-6EE0-466E-AC67-5489C3B28F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6447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856F65-8385-49C6-465D-F04E755B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0EFDBD7-CD5D-ABAE-6912-17E09B708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4A2CEBC-AC8C-4C1F-E62D-18CC62D98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152C1-9392-47D6-9AF7-B776F62148C4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2CC3CFF-24F1-775E-D562-EEB475632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16E27C-2003-420B-4AA4-50170D707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CA956-6EE0-466E-AC67-5489C3B28F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4636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603E85-C19E-20DA-2213-306216B0C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12A288-0452-5695-C7A1-EB30ED49AC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E98FAF9-C38D-962A-9E9B-DA27C097C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299D9A4-9EA7-A698-9B2C-697EB5EFF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152C1-9392-47D6-9AF7-B776F62148C4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0A3FEA9-3423-FC46-9E2D-A24680F39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71307C5-5FAF-A363-067B-FD1BA240B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CA956-6EE0-466E-AC67-5489C3B28F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9620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2D1CFC-1AA0-371A-7C31-E04AC1D22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959A86-8C75-41AB-EFCB-513E49BEF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DD3C134-4876-CC9F-51BD-2FBF8BAA4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BE38882-EB79-E325-2A5C-2F6184B9F1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6B85F53-D1C5-FD86-3FE7-7406DEFC34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0E1C96D-AC56-3DA2-343C-9602E3651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152C1-9392-47D6-9AF7-B776F62148C4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8C7900B-36CB-3FCD-6DD8-1AD9854F0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DA79F29-7E05-69DA-F15B-A2512698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CA956-6EE0-466E-AC67-5489C3B28F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2090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233A53-20E8-17EF-6C7C-35942E8E4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81208BF-CD6A-D369-AA60-10FA4177C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152C1-9392-47D6-9AF7-B776F62148C4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DD1C686-5C55-23A8-6BBA-EC743F0B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9760FAD-76A9-7ABD-FBDB-1388B845C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CA956-6EE0-466E-AC67-5489C3B28F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938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20CE9F8-9BA3-E2AC-55E8-019B76344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152C1-9392-47D6-9AF7-B776F62148C4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3AC5F8C-EEDD-03D9-F1F4-E5F47836D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3EE60ED-33BC-F408-F2A6-2BAD8B284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CA956-6EE0-466E-AC67-5489C3B28F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8120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C82320-24BE-890A-1FE8-069062108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02B862-FE49-1ED7-FEC4-4BBB0A40A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96A309A-C4DE-EEE9-9DB1-95521030A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30333F4-05FD-E964-D89D-FD6C99DCC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152C1-9392-47D6-9AF7-B776F62148C4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AB1255C-7659-24A4-105A-CC40D64FA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D36F3B0-4EF3-82E2-7558-B891B9A0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CA956-6EE0-466E-AC67-5489C3B28F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8385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666A3E-D0B0-CED7-3238-3F009A07E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632B2AF-604D-E071-33A9-6F012113EF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A92B7F0-29A1-9BD0-D8DE-526659816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280BEE7-A2C2-373A-FA00-6D36EDB28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152C1-9392-47D6-9AF7-B776F62148C4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9483F7E-556A-A041-0383-A18287E26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3C34832-62B9-0E19-5000-E18AA3BBA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CA956-6EE0-466E-AC67-5489C3B28F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8394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F7CDB58-F92B-9375-4903-CD5CA0CE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5BCD0CF-CA02-BFCA-B6DD-54E46D9FC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EA0DF07-92BA-79E4-DFDA-B72CCFC076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152C1-9392-47D6-9AF7-B776F62148C4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C9CF604-B8CA-1027-B2E1-727CD618F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1A51A7-D5D7-7213-B5C9-D7AA5679BB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5CA956-6EE0-466E-AC67-5489C3B28F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457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ulher sentada em uma mesa&#10;&#10;Descrição gerada automaticamente com confiança média">
            <a:extLst>
              <a:ext uri="{FF2B5EF4-FFF2-40B4-BE49-F238E27FC236}">
                <a16:creationId xmlns:a16="http://schemas.microsoft.com/office/drawing/2014/main" id="{68746B36-DA06-01E6-F168-C7A163858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F76BCCC-D7A8-6B3C-9D41-B94119290959}"/>
              </a:ext>
            </a:extLst>
          </p:cNvPr>
          <p:cNvSpPr txBox="1">
            <a:spLocks/>
          </p:cNvSpPr>
          <p:nvPr/>
        </p:nvSpPr>
        <p:spPr>
          <a:xfrm>
            <a:off x="2009190" y="4328535"/>
            <a:ext cx="8173618" cy="1192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FAZENDO O QUE É CORRETO</a:t>
            </a:r>
            <a:endParaRPr lang="pt-BR" sz="9600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28871850-0499-925A-013C-37C49D11D4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40" y="2626343"/>
            <a:ext cx="3026118" cy="170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54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B1C28-00A6-CCEB-AEC3-F85CCF92A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594A29C1-67F9-4F01-C805-BD1003CC4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8F6D1813-9F6A-B18E-12CF-D1F006BED7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526A15B-3733-380A-5353-D348D4ED4ECE}"/>
              </a:ext>
            </a:extLst>
          </p:cNvPr>
          <p:cNvSpPr txBox="1"/>
          <p:nvPr/>
        </p:nvSpPr>
        <p:spPr>
          <a:xfrm>
            <a:off x="752475" y="1228397"/>
            <a:ext cx="108204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Regra 1:</a:t>
            </a:r>
            <a:r>
              <a:rPr lang="pt-BR" sz="4000" b="1" dirty="0"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Identificar o uso correto</a:t>
            </a:r>
          </a:p>
          <a:p>
            <a:endParaRPr lang="pt-BR" sz="40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Muitas vezes um orçamento é considerado um balde único onde todos os gastos são jogados, sem qualquer distinção ou categorização, e onde o único indicador é o rendimento total.</a:t>
            </a:r>
          </a:p>
        </p:txBody>
      </p:sp>
    </p:spTree>
    <p:extLst>
      <p:ext uri="{BB962C8B-B14F-4D97-AF65-F5344CB8AC3E}">
        <p14:creationId xmlns:p14="http://schemas.microsoft.com/office/powerpoint/2010/main" val="2320661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18315-235F-29B2-68C8-D6FFB9B18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94FD4321-DE55-8AFF-B3A1-570AAB775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3A6C596D-7CE7-D3B1-4939-C86A8F13FA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22AE8BF-02BF-DA03-192B-E60C70DA2834}"/>
              </a:ext>
            </a:extLst>
          </p:cNvPr>
          <p:cNvSpPr txBox="1"/>
          <p:nvPr/>
        </p:nvSpPr>
        <p:spPr>
          <a:xfrm>
            <a:off x="847725" y="1659285"/>
            <a:ext cx="1064895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rgbClr val="E971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PROBLEMAS:</a:t>
            </a:r>
          </a:p>
          <a:p>
            <a:endParaRPr lang="pt-BR" sz="4400" dirty="0">
              <a:solidFill>
                <a:srgbClr val="D4AF3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Isso não permite que você controle os seus gastos (o seu rendimento total é o </a:t>
            </a:r>
            <a:r>
              <a:rPr lang="pt-BR" sz="40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único indicador </a:t>
            </a:r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que você tem).</a:t>
            </a:r>
          </a:p>
        </p:txBody>
      </p:sp>
    </p:spTree>
    <p:extLst>
      <p:ext uri="{BB962C8B-B14F-4D97-AF65-F5344CB8AC3E}">
        <p14:creationId xmlns:p14="http://schemas.microsoft.com/office/powerpoint/2010/main" val="487066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3AE3E-3BA1-B601-7714-B3F34A7A2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FC62ECBC-043C-233E-339A-029F83189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2477D97-8733-4BBF-FEC5-0BD1EDC660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72044F6-B5FD-1302-04A5-9EC4CDDAFD37}"/>
              </a:ext>
            </a:extLst>
          </p:cNvPr>
          <p:cNvSpPr txBox="1"/>
          <p:nvPr/>
        </p:nvSpPr>
        <p:spPr>
          <a:xfrm>
            <a:off x="1028699" y="1536174"/>
            <a:ext cx="936307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Há a tendência de negligenciar dois importantes aspectos das finanças pessoais: </a:t>
            </a:r>
          </a:p>
          <a:p>
            <a:endParaRPr lang="pt-BR" sz="4000" dirty="0"/>
          </a:p>
          <a:p>
            <a:r>
              <a:rPr lang="pt-BR" sz="40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 missão de Deus; </a:t>
            </a:r>
          </a:p>
          <a:p>
            <a:r>
              <a:rPr lang="pt-BR" sz="40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economias.</a:t>
            </a:r>
          </a:p>
        </p:txBody>
      </p:sp>
    </p:spTree>
    <p:extLst>
      <p:ext uri="{BB962C8B-B14F-4D97-AF65-F5344CB8AC3E}">
        <p14:creationId xmlns:p14="http://schemas.microsoft.com/office/powerpoint/2010/main" val="1246356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05509-0D1D-9697-1557-C523A2CE4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0A42D678-CB29-28A7-4E3F-6A89C2C4A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E74FBE06-0CFA-69A9-1059-137F69C41E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54EBF2E-2BAB-F450-01EC-3861D3303E06}"/>
              </a:ext>
            </a:extLst>
          </p:cNvPr>
          <p:cNvSpPr txBox="1"/>
          <p:nvPr/>
        </p:nvSpPr>
        <p:spPr>
          <a:xfrm>
            <a:off x="1095374" y="1536174"/>
            <a:ext cx="97917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Para evitar tal situação, há </a:t>
            </a:r>
            <a:r>
              <a:rPr lang="pt-BR" sz="40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dois elementos</a:t>
            </a:r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baseados nos princípios bíblicos de dizimar que podem ser aplicados: O uso do dízimo é restrito; o dízimo é uma porcentagem específica </a:t>
            </a:r>
            <a:r>
              <a:rPr lang="pt-BR" sz="40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(10 por cento) </a:t>
            </a:r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da sua renda.</a:t>
            </a:r>
          </a:p>
        </p:txBody>
      </p:sp>
    </p:spTree>
    <p:extLst>
      <p:ext uri="{BB962C8B-B14F-4D97-AF65-F5344CB8AC3E}">
        <p14:creationId xmlns:p14="http://schemas.microsoft.com/office/powerpoint/2010/main" val="426783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02650-F05F-B3FB-B1EF-1EBCB1F6F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413A6BBB-1F48-4583-72F3-6C6F6554A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239E3BCC-F3DF-8BD0-D05A-139390C208C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4" name="Imagem 3" descr="Tabela&#10;&#10;Descrição gerada automaticamente">
            <a:extLst>
              <a:ext uri="{FF2B5EF4-FFF2-40B4-BE49-F238E27FC236}">
                <a16:creationId xmlns:a16="http://schemas.microsoft.com/office/drawing/2014/main" id="{4DBE50DE-147C-3BB3-6152-FE801CF43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806" y="1167885"/>
            <a:ext cx="7850388" cy="452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56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88CBA-9EA9-4544-330E-DAB5934BA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FC9868E6-7CED-231F-C29E-CBAD8AEB5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D10184A5-7C9A-6871-3BD8-5FEAACB16A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FBDD614-FD4A-F6B1-6667-B17C93ECCE25}"/>
              </a:ext>
            </a:extLst>
          </p:cNvPr>
          <p:cNvSpPr txBox="1"/>
          <p:nvPr/>
        </p:nvSpPr>
        <p:spPr>
          <a:xfrm>
            <a:off x="1076325" y="1100435"/>
            <a:ext cx="103632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Regra 2: </a:t>
            </a:r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Saber a quantidade certa.</a:t>
            </a:r>
          </a:p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</a:p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 próxima pergunta é: Que porcentagem da sua renda você vai alocar nesses baldes diferentes?</a:t>
            </a:r>
          </a:p>
        </p:txBody>
      </p:sp>
    </p:spTree>
    <p:extLst>
      <p:ext uri="{BB962C8B-B14F-4D97-AF65-F5344CB8AC3E}">
        <p14:creationId xmlns:p14="http://schemas.microsoft.com/office/powerpoint/2010/main" val="3751927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A1996-84BB-3C2F-5B44-74297EE14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BF02B811-CAAF-BD02-BEAF-73F53107B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A7D81D69-2F2F-2A8B-C583-5EC1EB37D5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E7FEE49-8343-558A-6247-4ABCC8555503}"/>
              </a:ext>
            </a:extLst>
          </p:cNvPr>
          <p:cNvSpPr txBox="1"/>
          <p:nvPr/>
        </p:nvSpPr>
        <p:spPr>
          <a:xfrm>
            <a:off x="1330037" y="744806"/>
            <a:ext cx="9531926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ORÇAMENTO EM BALDES </a:t>
            </a:r>
          </a:p>
          <a:p>
            <a:endParaRPr lang="pt-BR" sz="360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Média mensal: calcular as despesas médias dos últimos três a seis meses</a:t>
            </a:r>
          </a:p>
        </p:txBody>
      </p:sp>
      <p:pic>
        <p:nvPicPr>
          <p:cNvPr id="5" name="Imagem 4" descr="Gráfico, Gráfico de mapa de árvore&#10;&#10;Descrição gerada automaticamente">
            <a:extLst>
              <a:ext uri="{FF2B5EF4-FFF2-40B4-BE49-F238E27FC236}">
                <a16:creationId xmlns:a16="http://schemas.microsoft.com/office/drawing/2014/main" id="{D11BA1FC-C7E1-DB93-234C-DEB80A1F7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7" y="3355346"/>
            <a:ext cx="9531926" cy="286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22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912F9-0B9F-9B02-8597-69D3E96CA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02B84EF9-ED0A-6071-DAE3-ACB8C0739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28E7A14C-F697-8FAE-CD49-38C433601C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97FACA6-E556-F75F-60CF-73F82E2E3DBD}"/>
              </a:ext>
            </a:extLst>
          </p:cNvPr>
          <p:cNvSpPr txBox="1"/>
          <p:nvPr/>
        </p:nvSpPr>
        <p:spPr>
          <a:xfrm>
            <a:off x="6680482" y="958287"/>
            <a:ext cx="374939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Baseado no exemplo acima e assumindo uma renda mensal de $3.500, a porcentagem nesse caso é de 31 por cento.</a:t>
            </a:r>
          </a:p>
        </p:txBody>
      </p:sp>
      <p:pic>
        <p:nvPicPr>
          <p:cNvPr id="5" name="Imagem 4" descr="Placa verde com texto branco sobre fundo preto&#10;&#10;Descrição gerada automaticamente">
            <a:extLst>
              <a:ext uri="{FF2B5EF4-FFF2-40B4-BE49-F238E27FC236}">
                <a16:creationId xmlns:a16="http://schemas.microsoft.com/office/drawing/2014/main" id="{68640022-E6EF-D14B-D4F8-EFFB89F34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209" y="958287"/>
            <a:ext cx="4966832" cy="494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02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B82E6-22EC-ABAE-CBB0-33FFE1F9D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Descrição gerada automaticamente">
            <a:extLst>
              <a:ext uri="{FF2B5EF4-FFF2-40B4-BE49-F238E27FC236}">
                <a16:creationId xmlns:a16="http://schemas.microsoft.com/office/drawing/2014/main" id="{16E0AA55-5529-AB9B-59CF-C421C8691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27E7CDE-87FF-278F-91B7-6CB0250680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4573" y="2844669"/>
            <a:ext cx="10872601" cy="1336611"/>
          </a:xfrm>
        </p:spPr>
        <p:txBody>
          <a:bodyPr>
            <a:noAutofit/>
          </a:bodyPr>
          <a:lstStyle/>
          <a:p>
            <a:r>
              <a:rPr lang="pt-BR" sz="6000" dirty="0">
                <a:solidFill>
                  <a:srgbClr val="F2F2F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BALDE DA MISSÃO DE DEUS</a:t>
            </a:r>
            <a:endParaRPr lang="pt-BR" sz="177700" dirty="0">
              <a:solidFill>
                <a:srgbClr val="F2F2F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C8F415DF-F144-00BE-C4EA-64787DA4B1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97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1F651-0A94-6B4A-CA62-BDBFAFF48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Homem sentado em frente a mesa com computador e livros&#10;&#10;Descrição gerada automaticamente">
            <a:extLst>
              <a:ext uri="{FF2B5EF4-FFF2-40B4-BE49-F238E27FC236}">
                <a16:creationId xmlns:a16="http://schemas.microsoft.com/office/drawing/2014/main" id="{4D83EAE7-28E5-E5CB-EA68-4815D2827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60"/>
          <a:stretch/>
        </p:blipFill>
        <p:spPr>
          <a:xfrm>
            <a:off x="4747200" y="0"/>
            <a:ext cx="7444800" cy="6858000"/>
          </a:xfrm>
          <a:prstGeom prst="rect">
            <a:avLst/>
          </a:prstGeom>
        </p:spPr>
      </p:pic>
      <p:pic>
        <p:nvPicPr>
          <p:cNvPr id="15" name="Imagem 14" descr="Imagem em preto e branco&#10;&#10;Descrição gerada automaticamente">
            <a:extLst>
              <a:ext uri="{FF2B5EF4-FFF2-40B4-BE49-F238E27FC236}">
                <a16:creationId xmlns:a16="http://schemas.microsoft.com/office/drawing/2014/main" id="{90871A59-CA2F-F382-C53A-9416CF4D5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B40A003-FB73-FB90-DDF2-CEF9C99AAE0E}"/>
              </a:ext>
            </a:extLst>
          </p:cNvPr>
          <p:cNvSpPr txBox="1"/>
          <p:nvPr/>
        </p:nvSpPr>
        <p:spPr>
          <a:xfrm>
            <a:off x="1161628" y="1247898"/>
            <a:ext cx="442284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Roubará o homem a Deus? Todavia, vós me roubais e dizeis: Em que te roubamos? Nos dízimos e nas ofertas.</a:t>
            </a:r>
          </a:p>
          <a:p>
            <a:endParaRPr lang="pt-BR" sz="32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Malaquias 3:8 </a:t>
            </a:r>
          </a:p>
          <a:p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625057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B2F8BF50-B105-FE5D-3679-04FCDE134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2F1BAA10-0307-268C-EFAC-8AB0A35338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B1B98B9-5A6E-3D32-2FD2-A39004756E14}"/>
              </a:ext>
            </a:extLst>
          </p:cNvPr>
          <p:cNvSpPr txBox="1"/>
          <p:nvPr/>
        </p:nvSpPr>
        <p:spPr>
          <a:xfrm>
            <a:off x="1000124" y="1844159"/>
            <a:ext cx="896497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Superando o estresse financeiro ao contar os centavos.</a:t>
            </a:r>
          </a:p>
        </p:txBody>
      </p:sp>
    </p:spTree>
    <p:extLst>
      <p:ext uri="{BB962C8B-B14F-4D97-AF65-F5344CB8AC3E}">
        <p14:creationId xmlns:p14="http://schemas.microsoft.com/office/powerpoint/2010/main" val="3134058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2F47D-3BCA-ECB7-E99D-AE9FFF27E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284A3BAE-D0D1-8956-4074-9651B9EC0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A9A17103-B72E-FD70-8FA6-B55DCD7329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2D107EF-315A-F4A6-51D6-CE8D89440B2F}"/>
              </a:ext>
            </a:extLst>
          </p:cNvPr>
          <p:cNvSpPr txBox="1"/>
          <p:nvPr/>
        </p:nvSpPr>
        <p:spPr>
          <a:xfrm>
            <a:off x="1061745" y="1905506"/>
            <a:ext cx="711187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Os dízimos e as ofertas são:</a:t>
            </a:r>
            <a:endParaRPr lang="pt-BR" sz="4800" b="1" dirty="0">
              <a:solidFill>
                <a:srgbClr val="E97132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>
              <a:buFont typeface="+mj-lt"/>
              <a:buAutoNum type="arabicPeriod"/>
            </a:pPr>
            <a:r>
              <a:rPr lang="pt-BR" sz="48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não intercambiáveis.</a:t>
            </a:r>
          </a:p>
          <a:p>
            <a:pPr>
              <a:buFont typeface="+mj-lt"/>
              <a:buAutoNum type="arabicPeriod"/>
            </a:pPr>
            <a:r>
              <a:rPr lang="pt-BR" sz="48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ambos importantes.</a:t>
            </a:r>
          </a:p>
        </p:txBody>
      </p:sp>
    </p:spTree>
    <p:extLst>
      <p:ext uri="{BB962C8B-B14F-4D97-AF65-F5344CB8AC3E}">
        <p14:creationId xmlns:p14="http://schemas.microsoft.com/office/powerpoint/2010/main" val="78254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06C68-BEEB-E2E4-A881-38B979965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CF235547-D3A2-8F7B-E93D-097C14E85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8AF0F9FF-3A31-A32A-3EA4-1A132C6F94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9851AE1-A59C-2498-73FC-C8E49DE0F1C4}"/>
              </a:ext>
            </a:extLst>
          </p:cNvPr>
          <p:cNvSpPr txBox="1"/>
          <p:nvPr/>
        </p:nvSpPr>
        <p:spPr>
          <a:xfrm>
            <a:off x="1115779" y="2151727"/>
            <a:ext cx="925986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Nossas ofertas também devem ser um porcentagem da nossa renda, uma quantidade que cada indivíduo é </a:t>
            </a:r>
            <a:r>
              <a:rPr lang="pt-BR" sz="40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livre para decidir.</a:t>
            </a:r>
          </a:p>
        </p:txBody>
      </p:sp>
    </p:spTree>
    <p:extLst>
      <p:ext uri="{BB962C8B-B14F-4D97-AF65-F5344CB8AC3E}">
        <p14:creationId xmlns:p14="http://schemas.microsoft.com/office/powerpoint/2010/main" val="3241162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100FE-D815-2342-0CC8-DEBC430A0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DC044BC0-06E3-6988-3B6A-8CF866B06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CAD28CE1-534E-B81A-21F2-1A4EE67EE3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130B776-C96D-5945-2A2E-C31503B2D628}"/>
              </a:ext>
            </a:extLst>
          </p:cNvPr>
          <p:cNvSpPr txBox="1"/>
          <p:nvPr/>
        </p:nvSpPr>
        <p:spPr>
          <a:xfrm>
            <a:off x="1087787" y="1320730"/>
            <a:ext cx="7888262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Cada um dê conforme determinou em seu coração, não com pesar ou por obrigação, pois Deus ama quem dá com alegria” </a:t>
            </a:r>
          </a:p>
          <a:p>
            <a:endParaRPr lang="pt-BR" sz="40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2 Coríntios 9:7</a:t>
            </a:r>
          </a:p>
        </p:txBody>
      </p:sp>
    </p:spTree>
    <p:extLst>
      <p:ext uri="{BB962C8B-B14F-4D97-AF65-F5344CB8AC3E}">
        <p14:creationId xmlns:p14="http://schemas.microsoft.com/office/powerpoint/2010/main" val="2383850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2B952-002E-D4C5-7F45-8E03E3B40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Descrição gerada automaticamente">
            <a:extLst>
              <a:ext uri="{FF2B5EF4-FFF2-40B4-BE49-F238E27FC236}">
                <a16:creationId xmlns:a16="http://schemas.microsoft.com/office/drawing/2014/main" id="{D38941AC-CEDD-F710-A0E7-865A37360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459B3D50-75AC-3C0A-B64B-FA0FD2783F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-1"/>
            <a:ext cx="1219199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53C72BB-1F23-3343-B15D-D82191B5AD8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9699" y="2760694"/>
            <a:ext cx="10872601" cy="1336611"/>
          </a:xfrm>
        </p:spPr>
        <p:txBody>
          <a:bodyPr>
            <a:noAutofit/>
          </a:bodyPr>
          <a:lstStyle/>
          <a:p>
            <a:r>
              <a:rPr lang="pt-BR" sz="7200" b="1" dirty="0">
                <a:solidFill>
                  <a:srgbClr val="F2F2F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BALDE DAS ECONOMIAS</a:t>
            </a:r>
            <a:endParaRPr lang="pt-BR" sz="160800" b="1" dirty="0">
              <a:solidFill>
                <a:srgbClr val="F2F2F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66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73772-B950-BC60-87B5-9DF9FD79C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A78FF88E-FD15-BBE0-68E8-F3E23201C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CCA5AEE7-31CC-3DFF-615B-F685C250D5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11" name="Imagem 10" descr="Pessoa posando para foto em frente a mesa com comida e fruta&#10;&#10;Descrição gerada automaticamente com confiança média">
            <a:extLst>
              <a:ext uri="{FF2B5EF4-FFF2-40B4-BE49-F238E27FC236}">
                <a16:creationId xmlns:a16="http://schemas.microsoft.com/office/drawing/2014/main" id="{1203A83D-50F4-266B-BDEC-DB3B6BE35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9" name="Imagem 8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F658558C-6452-1620-117C-674FBC868F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1999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9756707-9D5A-291B-C359-5B2C5A573FE7}"/>
              </a:ext>
            </a:extLst>
          </p:cNvPr>
          <p:cNvSpPr txBox="1"/>
          <p:nvPr/>
        </p:nvSpPr>
        <p:spPr>
          <a:xfrm>
            <a:off x="1392829" y="4528820"/>
            <a:ext cx="9971306" cy="1077218"/>
          </a:xfrm>
          <a:prstGeom prst="rect">
            <a:avLst/>
          </a:prstGeom>
          <a:noFill/>
          <a:effectLst>
            <a:outerShdw blurRad="203200" dist="38100" dir="5400000" algn="t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2F2F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propósito principal de ter um “balde de economias” é estar preparado para qualquer emergência que possa surgir.</a:t>
            </a:r>
          </a:p>
          <a:p>
            <a:endParaRPr lang="pt-BR" sz="1600" dirty="0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ED5B9E18-4EEF-F0A7-6BAF-FED83B6720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-5" y="1256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48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D02D3-D171-D706-85F8-21CEBE2D5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43949D56-3596-BCF1-0726-CF1307E9D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2DC293ED-A308-6C25-4C75-668D014A60D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9FA3D3A-EAC1-3FE2-53C3-1AB18FF368DE}"/>
              </a:ext>
            </a:extLst>
          </p:cNvPr>
          <p:cNvSpPr txBox="1"/>
          <p:nvPr/>
        </p:nvSpPr>
        <p:spPr>
          <a:xfrm>
            <a:off x="1008867" y="1997839"/>
            <a:ext cx="1017426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De acordo com especialistas, um </a:t>
            </a:r>
            <a:r>
              <a:rPr lang="pt-BR" sz="36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fundo de emergência</a:t>
            </a:r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deve ter pelo menos três meses das suas despesas gerais e com a casa, e, idealmente, você deve tentar alcançar esse montante em não mais do que 12 meses.</a:t>
            </a:r>
          </a:p>
        </p:txBody>
      </p:sp>
    </p:spTree>
    <p:extLst>
      <p:ext uri="{BB962C8B-B14F-4D97-AF65-F5344CB8AC3E}">
        <p14:creationId xmlns:p14="http://schemas.microsoft.com/office/powerpoint/2010/main" val="3619850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0EDA9-1C2F-1A00-58E3-7E984E113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2F7C1F4E-B47E-E173-F4C6-28028CCCE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8397462-80D7-CB6D-F9C7-2242C7B000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958FEDD-D31B-4D1F-719B-30818F5D552B}"/>
              </a:ext>
            </a:extLst>
          </p:cNvPr>
          <p:cNvSpPr txBox="1"/>
          <p:nvPr/>
        </p:nvSpPr>
        <p:spPr>
          <a:xfrm>
            <a:off x="1125110" y="1536174"/>
            <a:ext cx="874667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Exemplo 1</a:t>
            </a:r>
            <a:r>
              <a:rPr lang="pt-BR" sz="4000" b="1" dirty="0">
                <a:solidFill>
                  <a:srgbClr val="D4AF37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</a:p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Se, por exemplo, as suas despesas gerais e com a casa forem equivalentes a 60% da sua renda, o equivalente a três meses seria 180% da sua renda.</a:t>
            </a:r>
          </a:p>
        </p:txBody>
      </p:sp>
    </p:spTree>
    <p:extLst>
      <p:ext uri="{BB962C8B-B14F-4D97-AF65-F5344CB8AC3E}">
        <p14:creationId xmlns:p14="http://schemas.microsoft.com/office/powerpoint/2010/main" val="1269556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07FB4-07CA-37A0-3612-B9728CBFE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253BB7BE-5DEA-4CDC-7679-C90778705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4D2E4EA7-CC2D-ACC4-765C-4CBFFB3243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CDE9D8E-0356-FB5F-A1A9-C148BC8FF8F5}"/>
              </a:ext>
            </a:extLst>
          </p:cNvPr>
          <p:cNvSpPr txBox="1"/>
          <p:nvPr/>
        </p:nvSpPr>
        <p:spPr>
          <a:xfrm>
            <a:off x="1153100" y="1843950"/>
            <a:ext cx="755236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Ao longo do período de 12 meses, as suas economias deveriam ser 1/12 de 180% (da sua renda), o que é igual a 15% (da sua renda).</a:t>
            </a:r>
          </a:p>
        </p:txBody>
      </p:sp>
    </p:spTree>
    <p:extLst>
      <p:ext uri="{BB962C8B-B14F-4D97-AF65-F5344CB8AC3E}">
        <p14:creationId xmlns:p14="http://schemas.microsoft.com/office/powerpoint/2010/main" val="2786250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B01B7-EA57-D1DA-F103-5ED538290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E4479A81-36B3-20E5-846F-3B1542452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99AF6874-A01B-A881-95D0-D8A3A89D03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2012801-CE4E-E01A-1334-949DD59F95C8}"/>
              </a:ext>
            </a:extLst>
          </p:cNvPr>
          <p:cNvSpPr txBox="1"/>
          <p:nvPr/>
        </p:nvSpPr>
        <p:spPr>
          <a:xfrm>
            <a:off x="1097117" y="2274838"/>
            <a:ext cx="82988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Quanto mais </a:t>
            </a:r>
            <a:r>
              <a:rPr lang="pt-BR" sz="48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despesas</a:t>
            </a:r>
            <a:r>
              <a:rPr lang="pt-BR" sz="4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você tem, mais você terá que </a:t>
            </a:r>
            <a:r>
              <a:rPr lang="pt-BR" sz="48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economizar. </a:t>
            </a:r>
          </a:p>
        </p:txBody>
      </p:sp>
    </p:spTree>
    <p:extLst>
      <p:ext uri="{BB962C8B-B14F-4D97-AF65-F5344CB8AC3E}">
        <p14:creationId xmlns:p14="http://schemas.microsoft.com/office/powerpoint/2010/main" val="1379457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474BD-A778-76B5-72F0-CA878D985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68FD0177-989B-0544-4448-5A801F739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5568270A-3436-536C-5A47-069D47FB2C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0CF8447-B53E-BD5E-A05F-9E3A83285366}"/>
              </a:ext>
            </a:extLst>
          </p:cNvPr>
          <p:cNvSpPr txBox="1"/>
          <p:nvPr/>
        </p:nvSpPr>
        <p:spPr>
          <a:xfrm>
            <a:off x="5868620" y="1919720"/>
            <a:ext cx="562669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Exemplo 2 </a:t>
            </a:r>
          </a:p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Gastos gerais: 35% Despesas gerais: 40% Balde de economia: 75% /4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1EF97C5-5D99-0355-AD1A-1E9ACC0B9D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8" t="831" r="-1" b="793"/>
          <a:stretch/>
        </p:blipFill>
        <p:spPr>
          <a:xfrm>
            <a:off x="1525307" y="1919720"/>
            <a:ext cx="4072393" cy="301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01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F7B71-CCCE-2CF1-497A-80B8D8415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3AFFD836-B237-7932-BB62-DDF937AB4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CD2C0702-6D1A-0CBF-737C-4C89830E7F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CC3B7D3-BA9D-CF86-E400-7C3376FE76F1}"/>
              </a:ext>
            </a:extLst>
          </p:cNvPr>
          <p:cNvSpPr txBox="1"/>
          <p:nvPr/>
        </p:nvSpPr>
        <p:spPr>
          <a:xfrm>
            <a:off x="1028698" y="1997839"/>
            <a:ext cx="1013460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Elaboração de um </a:t>
            </a:r>
            <a:r>
              <a:rPr lang="pt-BR" sz="60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orçamento pessoal </a:t>
            </a:r>
            <a:r>
              <a:rPr lang="pt-BR" sz="6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Necessidade x vontade</a:t>
            </a:r>
          </a:p>
        </p:txBody>
      </p:sp>
    </p:spTree>
    <p:extLst>
      <p:ext uri="{BB962C8B-B14F-4D97-AF65-F5344CB8AC3E}">
        <p14:creationId xmlns:p14="http://schemas.microsoft.com/office/powerpoint/2010/main" val="14496648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AC658-7BC0-07D3-9CC2-BE8AD4EA5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B6001720-9D7D-B927-26D8-7B5A61491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BED4CFC-0AA8-F744-246A-61D21CF587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3805382-EC0E-7E34-36AB-82083F870F82}"/>
              </a:ext>
            </a:extLst>
          </p:cNvPr>
          <p:cNvSpPr txBox="1"/>
          <p:nvPr/>
        </p:nvSpPr>
        <p:spPr>
          <a:xfrm>
            <a:off x="948612" y="1020157"/>
            <a:ext cx="977226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Regra 3:</a:t>
            </a:r>
            <a:r>
              <a:rPr lang="pt-BR" sz="3600" b="1" dirty="0">
                <a:solidFill>
                  <a:srgbClr val="D4AF37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Ter a atitude certa</a:t>
            </a:r>
          </a:p>
          <a:p>
            <a:endParaRPr lang="pt-BR" sz="36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Essa forma de orçamentar evita que você caia na armadilha de focar inteiramente nas suas necessidades, negligenciando assim a missão de Deus e falhando em economizar para emergências</a:t>
            </a:r>
          </a:p>
        </p:txBody>
      </p:sp>
    </p:spTree>
    <p:extLst>
      <p:ext uri="{BB962C8B-B14F-4D97-AF65-F5344CB8AC3E}">
        <p14:creationId xmlns:p14="http://schemas.microsoft.com/office/powerpoint/2010/main" val="2677256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C1DE2-BF0C-6467-54DD-2E4AEEE58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Mulher sentada em uma mesa&#10;&#10;Descrição gerada automaticamente com confiança média">
            <a:extLst>
              <a:ext uri="{FF2B5EF4-FFF2-40B4-BE49-F238E27FC236}">
                <a16:creationId xmlns:a16="http://schemas.microsoft.com/office/drawing/2014/main" id="{42A44788-2954-00D8-4E60-106695A57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-1"/>
            <a:ext cx="6858000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F90B4481-61DC-5CB0-20A9-FB8DF821A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B904202E-8748-00AA-DDC2-D9188967C0D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1E0B98C-28BF-6A10-FDD5-18E164C782EC}"/>
              </a:ext>
            </a:extLst>
          </p:cNvPr>
          <p:cNvSpPr txBox="1"/>
          <p:nvPr/>
        </p:nvSpPr>
        <p:spPr>
          <a:xfrm>
            <a:off x="1293846" y="874454"/>
            <a:ext cx="3810000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“a farinha na vasilha não se acabou e o azeite na botija não se secou, conforme a palavra do Senhor proferida por Elias</a:t>
            </a:r>
          </a:p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</a:p>
          <a:p>
            <a:r>
              <a:rPr lang="pt-BR" sz="20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Reis 17:16, NVI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7468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27C7E-8083-7749-869A-994AC0653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A688B8C6-F7C4-9AE6-DE82-88A3A3439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F63462F2-B832-68E8-95DB-78985A219E5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7343F8C-3728-E59B-CA6F-7DF678A57B20}"/>
              </a:ext>
            </a:extLst>
          </p:cNvPr>
          <p:cNvSpPr txBox="1"/>
          <p:nvPr/>
        </p:nvSpPr>
        <p:spPr>
          <a:xfrm>
            <a:off x="1013926" y="1536174"/>
            <a:ext cx="868991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Muitas pessoas desistem. </a:t>
            </a:r>
          </a:p>
          <a:p>
            <a:endParaRPr lang="pt-BR" sz="4000" b="1" dirty="0">
              <a:solidFill>
                <a:srgbClr val="D4AF37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 atitude certa é fazer desse processo uma atividade espiritual ao estabelecer e seguir as regras em espírito de oração.</a:t>
            </a:r>
          </a:p>
        </p:txBody>
      </p:sp>
    </p:spTree>
    <p:extLst>
      <p:ext uri="{BB962C8B-B14F-4D97-AF65-F5344CB8AC3E}">
        <p14:creationId xmlns:p14="http://schemas.microsoft.com/office/powerpoint/2010/main" val="21660706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BB6EA-19E4-0CC5-ED29-2E738FEC6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1FFEC7A4-C285-FB5A-9E30-BB5EB9942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897EBCD0-CC81-4D81-4176-E10A6DCEC4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5C123B2-6101-0990-921F-A912C1CD63A4}"/>
              </a:ext>
            </a:extLst>
          </p:cNvPr>
          <p:cNvSpPr txBox="1"/>
          <p:nvPr/>
        </p:nvSpPr>
        <p:spPr>
          <a:xfrm>
            <a:off x="1032587" y="1074509"/>
            <a:ext cx="843798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“do Senhor é a terra e tudo o que nela existe”</a:t>
            </a:r>
          </a:p>
          <a:p>
            <a:r>
              <a:rPr lang="pt-BR" sz="6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</a:p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Salmos 24:1, NVI</a:t>
            </a:r>
          </a:p>
        </p:txBody>
      </p:sp>
    </p:spTree>
    <p:extLst>
      <p:ext uri="{BB962C8B-B14F-4D97-AF65-F5344CB8AC3E}">
        <p14:creationId xmlns:p14="http://schemas.microsoft.com/office/powerpoint/2010/main" val="1842464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45973-FF67-48B8-D8ED-190EFC731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Imagem gráfica de pessoa em pé&#10;&#10;Descrição gerada automaticamente com confiança média">
            <a:extLst>
              <a:ext uri="{FF2B5EF4-FFF2-40B4-BE49-F238E27FC236}">
                <a16:creationId xmlns:a16="http://schemas.microsoft.com/office/drawing/2014/main" id="{90FB7972-4F1A-2E90-15D0-A625D08C5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">
            <a:extLst>
              <a:ext uri="{FF2B5EF4-FFF2-40B4-BE49-F238E27FC236}">
                <a16:creationId xmlns:a16="http://schemas.microsoft.com/office/drawing/2014/main" id="{4B4B3509-5D23-3A07-5057-00F6A8D0F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1B78B593-0BB0-E42E-51AE-EF8466EE3A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1E20DE2-5006-26E4-9CF4-49972582607D}"/>
              </a:ext>
            </a:extLst>
          </p:cNvPr>
          <p:cNvSpPr txBox="1"/>
          <p:nvPr/>
        </p:nvSpPr>
        <p:spPr>
          <a:xfrm>
            <a:off x="1095375" y="1351508"/>
            <a:ext cx="412432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Elias e a viúva de Sarepta</a:t>
            </a:r>
          </a:p>
          <a:p>
            <a:r>
              <a:rPr lang="pt-BR" sz="6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1 Reis 17:7-16</a:t>
            </a:r>
          </a:p>
        </p:txBody>
      </p:sp>
    </p:spTree>
    <p:extLst>
      <p:ext uri="{BB962C8B-B14F-4D97-AF65-F5344CB8AC3E}">
        <p14:creationId xmlns:p14="http://schemas.microsoft.com/office/powerpoint/2010/main" val="824711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Descrição gerada automaticamente">
            <a:extLst>
              <a:ext uri="{FF2B5EF4-FFF2-40B4-BE49-F238E27FC236}">
                <a16:creationId xmlns:a16="http://schemas.microsoft.com/office/drawing/2014/main" id="{A1CCD352-965E-DD1D-0AD0-ED7211444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5182D190-AB00-1A7B-72AA-2B5F3AD4E5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D367C91-56EB-ADEA-788F-C0C22FA0C4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4574" y="2844669"/>
            <a:ext cx="10296152" cy="1336611"/>
          </a:xfrm>
        </p:spPr>
        <p:txBody>
          <a:bodyPr>
            <a:noAutofit/>
          </a:bodyPr>
          <a:lstStyle/>
          <a:p>
            <a:r>
              <a:rPr lang="pt-BR" sz="7200" b="1" dirty="0">
                <a:solidFill>
                  <a:srgbClr val="F2F2F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OS PRINCÍPIOS CERTOS</a:t>
            </a:r>
            <a:endParaRPr lang="pt-BR" sz="71400" b="1" dirty="0">
              <a:solidFill>
                <a:srgbClr val="F2F2F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374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ABE0B-38A2-3A13-4824-B7CAE1109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156B3F5D-4BEE-01C6-D320-8F75E1AE3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463E8C72-8A1E-EAF2-6F8B-9186A430A4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5D9A1F9-A692-7C60-DF74-45FAC8532CC7}"/>
              </a:ext>
            </a:extLst>
          </p:cNvPr>
          <p:cNvSpPr txBox="1"/>
          <p:nvPr/>
        </p:nvSpPr>
        <p:spPr>
          <a:xfrm>
            <a:off x="1152524" y="1796534"/>
            <a:ext cx="494347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rgbClr val="E97132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Princípio 1: </a:t>
            </a:r>
            <a:r>
              <a:rPr lang="pt-BR" sz="5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Identificar o uso correto.</a:t>
            </a:r>
          </a:p>
        </p:txBody>
      </p:sp>
    </p:spTree>
    <p:extLst>
      <p:ext uri="{BB962C8B-B14F-4D97-AF65-F5344CB8AC3E}">
        <p14:creationId xmlns:p14="http://schemas.microsoft.com/office/powerpoint/2010/main" val="1299017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5955A-34BB-078F-FA3B-1CA42E92F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633DE2D0-8009-F3F1-47A3-2CFDD12A6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BD80B92B-080B-4C78-4C8F-878E828EB51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9EC0309-B70A-1BAB-DC5B-052757272501}"/>
              </a:ext>
            </a:extLst>
          </p:cNvPr>
          <p:cNvSpPr txBox="1"/>
          <p:nvPr/>
        </p:nvSpPr>
        <p:spPr>
          <a:xfrm>
            <a:off x="1181100" y="1596271"/>
            <a:ext cx="46101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rgbClr val="E97132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Princípio 2:</a:t>
            </a:r>
            <a:endParaRPr lang="pt-BR" sz="5400" b="1" dirty="0">
              <a:solidFill>
                <a:srgbClr val="E97132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D327FAE-7513-292D-5FF0-45F7D4185C6A}"/>
              </a:ext>
            </a:extLst>
          </p:cNvPr>
          <p:cNvSpPr txBox="1"/>
          <p:nvPr/>
        </p:nvSpPr>
        <p:spPr>
          <a:xfrm>
            <a:off x="1181099" y="2519601"/>
            <a:ext cx="599122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Saber a quantidade certa.</a:t>
            </a:r>
            <a:endParaRPr lang="pt-BR" sz="5400" dirty="0"/>
          </a:p>
        </p:txBody>
      </p:sp>
    </p:spTree>
    <p:extLst>
      <p:ext uri="{BB962C8B-B14F-4D97-AF65-F5344CB8AC3E}">
        <p14:creationId xmlns:p14="http://schemas.microsoft.com/office/powerpoint/2010/main" val="1653275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766A9-1E1B-75D2-2B6B-4A5A28F87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CFD45D8E-58A3-483C-7D78-22F33356F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12BA68BB-2DDF-0BEE-B24A-C0E8475E0E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8FC7DCC-D79B-A3E9-D638-4E6425F6BC8E}"/>
              </a:ext>
            </a:extLst>
          </p:cNvPr>
          <p:cNvSpPr txBox="1"/>
          <p:nvPr/>
        </p:nvSpPr>
        <p:spPr>
          <a:xfrm>
            <a:off x="1228725" y="1853684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rgbClr val="E97132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Princípio 3: </a:t>
            </a:r>
          </a:p>
          <a:p>
            <a:r>
              <a:rPr lang="pt-BR" sz="5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Ter a atitude certa.</a:t>
            </a:r>
          </a:p>
        </p:txBody>
      </p:sp>
    </p:spTree>
    <p:extLst>
      <p:ext uri="{BB962C8B-B14F-4D97-AF65-F5344CB8AC3E}">
        <p14:creationId xmlns:p14="http://schemas.microsoft.com/office/powerpoint/2010/main" val="3716480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B3C81-88BF-D3AB-624D-1DCE4E7E5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Descrição gerada automaticamente">
            <a:extLst>
              <a:ext uri="{FF2B5EF4-FFF2-40B4-BE49-F238E27FC236}">
                <a16:creationId xmlns:a16="http://schemas.microsoft.com/office/drawing/2014/main" id="{A3FB4F3A-A930-3212-89F4-9D58FCCA0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C691C7D9-F653-D978-4F8F-92EF7BF1D0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C2EFAA0-AEEB-CFA1-1417-D8648944BB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4574" y="2844669"/>
            <a:ext cx="9309140" cy="1336611"/>
          </a:xfrm>
        </p:spPr>
        <p:txBody>
          <a:bodyPr>
            <a:noAutofit/>
          </a:bodyPr>
          <a:lstStyle/>
          <a:p>
            <a:r>
              <a:rPr lang="pt-BR" sz="6000" b="1" dirty="0">
                <a:solidFill>
                  <a:srgbClr val="F2F2F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TRANSFORMANDO PRINCÍPIOS EM REGRAS</a:t>
            </a:r>
            <a:endParaRPr lang="pt-BR" sz="177700" b="1" dirty="0">
              <a:solidFill>
                <a:srgbClr val="F2F2F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6851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740F53B-D64B-4D25-A166-0891D74F7C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ABC270-6A0D-493B-A118-7A5CC906BF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A99DA9-375E-4A7C-B5B6-157423CD7AC1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624</Words>
  <Application>Microsoft Office PowerPoint</Application>
  <PresentationFormat>Widescreen</PresentationFormat>
  <Paragraphs>63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4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OS PRINCÍPIOS CERTOS</vt:lpstr>
      <vt:lpstr>Apresentação do PowerPoint</vt:lpstr>
      <vt:lpstr>Apresentação do PowerPoint</vt:lpstr>
      <vt:lpstr>Apresentação do PowerPoint</vt:lpstr>
      <vt:lpstr>TRANSFORMANDO PRINCÍPIOS EM REGRAS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BALDE DA MISSÃO DE DEUS</vt:lpstr>
      <vt:lpstr>Apresentação do PowerPoint</vt:lpstr>
      <vt:lpstr>Apresentação do PowerPoint</vt:lpstr>
      <vt:lpstr>Apresentação do PowerPoint</vt:lpstr>
      <vt:lpstr>Apresentação do PowerPoint</vt:lpstr>
      <vt:lpstr>BALDE DAS ECONOMIAS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EA - Rafael De Almeida Gonçales</dc:creator>
  <cp:lastModifiedBy>DSA - Daiana Belén Escobar</cp:lastModifiedBy>
  <cp:revision>13</cp:revision>
  <dcterms:created xsi:type="dcterms:W3CDTF">2024-11-05T23:15:10Z</dcterms:created>
  <dcterms:modified xsi:type="dcterms:W3CDTF">2025-08-01T13:34:02Z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  <property fmtid="{D5CDD505-2E9C-101B-9397-08002B2CF9AE}" pid="4" name="Order">
    <vt:lpwstr>29053400.0000000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