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0"/>
  </p:notesMasterIdLst>
  <p:sldIdLst>
    <p:sldId id="258" r:id="rId5"/>
    <p:sldId id="259" r:id="rId6"/>
    <p:sldId id="260" r:id="rId7"/>
    <p:sldId id="261" r:id="rId8"/>
    <p:sldId id="295" r:id="rId9"/>
    <p:sldId id="263" r:id="rId10"/>
    <p:sldId id="266"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embeddedFontLst>
    <p:embeddedFont>
      <p:font typeface="Inter" panose="020B0604020202020204" charset="0"/>
      <p:regular r:id="rId41"/>
      <p:bold r:id="rId42"/>
    </p:embeddedFont>
    <p:embeddedFont>
      <p:font typeface="Roboto" panose="02000000000000000000" pitchFamily="2" charset="0"/>
      <p:regular r:id="rId43"/>
      <p:bold r:id="rId44"/>
      <p:italic r:id="rId45"/>
      <p:boldItalic r:id="rId46"/>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32"/>
    <a:srgbClr val="D4A017"/>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49" d="100"/>
          <a:sy n="49" d="100"/>
        </p:scale>
        <p:origin x="72" y="10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B0CC8-E883-4619-96CC-EA677D2FD746}" type="datetimeFigureOut">
              <a:rPr lang="pt-BR" smtClean="0"/>
              <a:t>01/08/2025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EC7A5-0969-4274-B5F5-8A18CDC9F59D}" type="slidenum">
              <a:rPr lang="pt-BR" smtClean="0"/>
              <a:t>‹nº›</a:t>
            </a:fld>
            <a:endParaRPr lang="pt-BR"/>
          </a:p>
        </p:txBody>
      </p:sp>
    </p:spTree>
    <p:extLst>
      <p:ext uri="{BB962C8B-B14F-4D97-AF65-F5344CB8AC3E}">
        <p14:creationId xmlns:p14="http://schemas.microsoft.com/office/powerpoint/2010/main" val="3559115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C7EC7A5-0969-4274-B5F5-8A18CDC9F59D}" type="slidenum">
              <a:rPr lang="pt-BR" smtClean="0"/>
              <a:t>20</a:t>
            </a:fld>
            <a:endParaRPr lang="pt-BR"/>
          </a:p>
        </p:txBody>
      </p:sp>
    </p:spTree>
    <p:extLst>
      <p:ext uri="{BB962C8B-B14F-4D97-AF65-F5344CB8AC3E}">
        <p14:creationId xmlns:p14="http://schemas.microsoft.com/office/powerpoint/2010/main" val="187878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814AF6-F45B-E27B-8A06-481554553A9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59015E2-B796-2195-2358-2B997A79B5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08FEC4C-5985-85AB-1B34-E92A4E73F193}"/>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5" name="Espaço Reservado para Rodapé 4">
            <a:extLst>
              <a:ext uri="{FF2B5EF4-FFF2-40B4-BE49-F238E27FC236}">
                <a16:creationId xmlns:a16="http://schemas.microsoft.com/office/drawing/2014/main" id="{1E47134A-66D3-55FA-C1B8-D1FAA6B630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86F5076-C424-60AC-D5E6-70B5A0E28501}"/>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207485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515F6-CC81-A80C-C035-5DF71901AAF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A2C7D28-A35E-8D33-CAFE-993A6D3F7B8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C41CCB-215F-86EE-F472-34D701A47EC3}"/>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5" name="Espaço Reservado para Rodapé 4">
            <a:extLst>
              <a:ext uri="{FF2B5EF4-FFF2-40B4-BE49-F238E27FC236}">
                <a16:creationId xmlns:a16="http://schemas.microsoft.com/office/drawing/2014/main" id="{E6DD1A96-0559-8CEE-28C9-B0D762D77E2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D888EE9-6DA3-34C1-D3BD-074FBF47295A}"/>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2318649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2AC70D8-AB05-2916-943E-8A5637DDDE6E}"/>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8FC5B13-4F53-9AEC-9804-69B60D5610A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5ACB73F-76ED-4CD3-A2BA-0DDA1262EC43}"/>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5" name="Espaço Reservado para Rodapé 4">
            <a:extLst>
              <a:ext uri="{FF2B5EF4-FFF2-40B4-BE49-F238E27FC236}">
                <a16:creationId xmlns:a16="http://schemas.microsoft.com/office/drawing/2014/main" id="{35ACB94E-0537-0E82-644A-0251FB7D82B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0355D0E-6E34-1009-581F-72787206B52D}"/>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1043833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o e versic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168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nfas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68476-88F1-1373-53CE-816E916933F4}"/>
              </a:ext>
            </a:extLst>
          </p:cNvPr>
          <p:cNvSpPr>
            <a:spLocks noGrp="1"/>
          </p:cNvSpPr>
          <p:nvPr>
            <p:ph type="title" idx="4294967295" hasCustomPrompt="1"/>
          </p:nvPr>
        </p:nvSpPr>
        <p:spPr>
          <a:xfrm>
            <a:off x="2230558" y="2766218"/>
            <a:ext cx="7730883" cy="1325563"/>
          </a:xfrm>
        </p:spPr>
        <p:txBody>
          <a:bodyPr>
            <a:noAutofit/>
          </a:bodyPr>
          <a:lstStyle>
            <a:lvl1pPr>
              <a:defRPr baseline="0"/>
            </a:lvl1pPr>
          </a:lstStyle>
          <a:p>
            <a:r>
              <a:rPr lang="pt-BR" sz="6000" dirty="0">
                <a:solidFill>
                  <a:srgbClr val="F7F3E9"/>
                </a:solidFill>
                <a:latin typeface="Roboto" panose="02000000000000000000" pitchFamily="2" charset="0"/>
                <a:ea typeface="Roboto" panose="02000000000000000000" pitchFamily="2" charset="0"/>
              </a:rPr>
              <a:t>TITULO CAIXA</a:t>
            </a:r>
          </a:p>
        </p:txBody>
      </p:sp>
    </p:spTree>
    <p:extLst>
      <p:ext uri="{BB962C8B-B14F-4D97-AF65-F5344CB8AC3E}">
        <p14:creationId xmlns:p14="http://schemas.microsoft.com/office/powerpoint/2010/main" val="1676175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25D50-CE68-2E63-C1E2-669D54297E8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283CE3D-AFD2-492D-678C-F33C23C611D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1081CE-DA1A-900C-C9C1-BDB23CB6E8D9}"/>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5" name="Espaço Reservado para Rodapé 4">
            <a:extLst>
              <a:ext uri="{FF2B5EF4-FFF2-40B4-BE49-F238E27FC236}">
                <a16:creationId xmlns:a16="http://schemas.microsoft.com/office/drawing/2014/main" id="{316A3E19-9A9F-A168-16F7-3FAC8B3D0CE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06A7DE2-C30E-58A1-9C4D-8EA663CC6E4F}"/>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427557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1063F-59DD-EF22-D1F5-09B1D042F0A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008CD6E-DC9E-A647-EECC-194C2B2ACE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B84943C-89D0-860C-868F-01F1A92DED56}"/>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5" name="Espaço Reservado para Rodapé 4">
            <a:extLst>
              <a:ext uri="{FF2B5EF4-FFF2-40B4-BE49-F238E27FC236}">
                <a16:creationId xmlns:a16="http://schemas.microsoft.com/office/drawing/2014/main" id="{7B64A27B-D8CA-2B3A-CBE3-101907ABB84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0E0FE61-425D-C5BB-A9D4-CBABB8852CCB}"/>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402879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984E8-57AB-036A-F396-3BAC12CF30B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0B00737-C484-343B-65F6-B366A253DA6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4286492-FB9F-B58A-8B21-CCA9201645E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33FBEFD-586B-FFB3-275E-5DAEF85F3AAE}"/>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6" name="Espaço Reservado para Rodapé 5">
            <a:extLst>
              <a:ext uri="{FF2B5EF4-FFF2-40B4-BE49-F238E27FC236}">
                <a16:creationId xmlns:a16="http://schemas.microsoft.com/office/drawing/2014/main" id="{93B1FF59-0756-905E-89D1-4D4B052E49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CDA43AC-AA32-B03B-CB39-4B9E2F27683A}"/>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128915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0C7AA7-6FD9-8130-139D-0693FFAAA37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5C2723A-467F-1E1F-F0E6-7DE571325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407B193-C0A6-5759-0888-10A93AFA402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98A866D-3B00-F2BD-40D1-1205996031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19FAA75-86EB-9011-4763-24CA64020AF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EDE8165-3208-49B3-7470-3537756B901E}"/>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8" name="Espaço Reservado para Rodapé 7">
            <a:extLst>
              <a:ext uri="{FF2B5EF4-FFF2-40B4-BE49-F238E27FC236}">
                <a16:creationId xmlns:a16="http://schemas.microsoft.com/office/drawing/2014/main" id="{DC5C46C4-499A-9C08-C268-0E3CEE03439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F15F28E-1808-C837-0972-48F88E439CBC}"/>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336994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37BCCB-7380-DF50-48DC-C775C03C14F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5508682-3AF8-704D-BD14-853C1133C55D}"/>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4" name="Espaço Reservado para Rodapé 3">
            <a:extLst>
              <a:ext uri="{FF2B5EF4-FFF2-40B4-BE49-F238E27FC236}">
                <a16:creationId xmlns:a16="http://schemas.microsoft.com/office/drawing/2014/main" id="{0DFBD89B-CD31-F0DE-9EB4-7A053D20C90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0ED15B5-005D-74D0-6929-E8D1DBDD552F}"/>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338893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5671FF7-56BD-1CD2-5282-854090C02939}"/>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3" name="Espaço Reservado para Rodapé 2">
            <a:extLst>
              <a:ext uri="{FF2B5EF4-FFF2-40B4-BE49-F238E27FC236}">
                <a16:creationId xmlns:a16="http://schemas.microsoft.com/office/drawing/2014/main" id="{6401D59C-D285-56EA-887C-BA80B829790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40BB781-FE86-08BB-6CBE-79BF532D445D}"/>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146964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0BE6E8-4160-902C-77F6-994B2B29600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60BA0BD-3E49-0F2D-33B8-ED5AAFDA4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D823423-AFE8-7FB6-8CE4-E547F2C6A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57B224F-C457-4C33-FA4C-222AAD3B2712}"/>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6" name="Espaço Reservado para Rodapé 5">
            <a:extLst>
              <a:ext uri="{FF2B5EF4-FFF2-40B4-BE49-F238E27FC236}">
                <a16:creationId xmlns:a16="http://schemas.microsoft.com/office/drawing/2014/main" id="{CA239ACF-DAE5-7E41-3C5C-A876E2C2422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9FDB20F-3C8A-EE77-D0EC-F02BE2236A60}"/>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61391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714F9-48F4-CCB8-70C6-DE6A1B868EB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B0308D3-C489-5948-7B50-E81E05B4CE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CBEB5A0-F706-A88B-7A03-E702DD631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819A33E-2962-E863-8C8E-B4470FB89136}"/>
              </a:ext>
            </a:extLst>
          </p:cNvPr>
          <p:cNvSpPr>
            <a:spLocks noGrp="1"/>
          </p:cNvSpPr>
          <p:nvPr>
            <p:ph type="dt" sz="half" idx="10"/>
          </p:nvPr>
        </p:nvSpPr>
        <p:spPr/>
        <p:txBody>
          <a:bodyPr/>
          <a:lstStyle/>
          <a:p>
            <a:fld id="{D2D18AED-99F9-44CE-9298-8DB9A81A4871}" type="datetimeFigureOut">
              <a:rPr lang="pt-BR" smtClean="0"/>
              <a:t>01/08/2025</a:t>
            </a:fld>
            <a:endParaRPr lang="pt-BR"/>
          </a:p>
        </p:txBody>
      </p:sp>
      <p:sp>
        <p:nvSpPr>
          <p:cNvPr id="6" name="Espaço Reservado para Rodapé 5">
            <a:extLst>
              <a:ext uri="{FF2B5EF4-FFF2-40B4-BE49-F238E27FC236}">
                <a16:creationId xmlns:a16="http://schemas.microsoft.com/office/drawing/2014/main" id="{F8F61D9A-9B15-20D3-0027-2B544B6A7B6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E08F5F3-D8E4-E2CF-3584-EEBC653D2FD5}"/>
              </a:ext>
            </a:extLst>
          </p:cNvPr>
          <p:cNvSpPr>
            <a:spLocks noGrp="1"/>
          </p:cNvSpPr>
          <p:nvPr>
            <p:ph type="sldNum" sz="quarter" idx="12"/>
          </p:nvPr>
        </p:nvSpPr>
        <p:spPr/>
        <p:txBody>
          <a:bodyPr/>
          <a:lstStyle/>
          <a:p>
            <a:fld id="{67E98476-2E5B-4314-B729-9558BE8D618F}" type="slidenum">
              <a:rPr lang="pt-BR" smtClean="0"/>
              <a:t>‹nº›</a:t>
            </a:fld>
            <a:endParaRPr lang="pt-BR"/>
          </a:p>
        </p:txBody>
      </p:sp>
    </p:spTree>
    <p:extLst>
      <p:ext uri="{BB962C8B-B14F-4D97-AF65-F5344CB8AC3E}">
        <p14:creationId xmlns:p14="http://schemas.microsoft.com/office/powerpoint/2010/main" val="356838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F63C7F0-31A5-D472-E135-916445E49B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627B485-AC98-02E6-0A9E-A3CDFBEAA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EB3258B-F4E9-9099-E6FE-21CA0520E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D18AED-99F9-44CE-9298-8DB9A81A4871}" type="datetimeFigureOut">
              <a:rPr lang="pt-BR" smtClean="0"/>
              <a:t>01/08/2025</a:t>
            </a:fld>
            <a:endParaRPr lang="pt-BR"/>
          </a:p>
        </p:txBody>
      </p:sp>
      <p:sp>
        <p:nvSpPr>
          <p:cNvPr id="5" name="Espaço Reservado para Rodapé 4">
            <a:extLst>
              <a:ext uri="{FF2B5EF4-FFF2-40B4-BE49-F238E27FC236}">
                <a16:creationId xmlns:a16="http://schemas.microsoft.com/office/drawing/2014/main" id="{DE542057-90CD-07E2-C124-5E08CA8F4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298724E-B760-7AAA-9C57-8E9B3F4BCE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E98476-2E5B-4314-B729-9558BE8D618F}" type="slidenum">
              <a:rPr lang="pt-BR" smtClean="0"/>
              <a:t>‹nº›</a:t>
            </a:fld>
            <a:endParaRPr lang="pt-BR"/>
          </a:p>
        </p:txBody>
      </p:sp>
    </p:spTree>
    <p:extLst>
      <p:ext uri="{BB962C8B-B14F-4D97-AF65-F5344CB8AC3E}">
        <p14:creationId xmlns:p14="http://schemas.microsoft.com/office/powerpoint/2010/main" val="1540050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Mulher posando para foto&#10;&#10;Descrição gerada automaticamente">
            <a:extLst>
              <a:ext uri="{FF2B5EF4-FFF2-40B4-BE49-F238E27FC236}">
                <a16:creationId xmlns:a16="http://schemas.microsoft.com/office/drawing/2014/main" id="{ED729465-7AD0-FC64-479F-C99126C026CE}"/>
              </a:ext>
            </a:extLst>
          </p:cNvPr>
          <p:cNvPicPr>
            <a:picLocks noChangeAspect="1"/>
          </p:cNvPicPr>
          <p:nvPr/>
        </p:nvPicPr>
        <p:blipFill>
          <a:blip r:embed="rId2">
            <a:extLst>
              <a:ext uri="{28A0092B-C50C-407E-A947-70E740481C1C}">
                <a14:useLocalDpi xmlns:a14="http://schemas.microsoft.com/office/drawing/2010/main" val="0"/>
              </a:ext>
            </a:extLst>
          </a:blip>
          <a:srcRect l="4421" t="4421"/>
          <a:stretch/>
        </p:blipFill>
        <p:spPr>
          <a:xfrm>
            <a:off x="0" y="0"/>
            <a:ext cx="12192000" cy="6858000"/>
          </a:xfrm>
          <a:prstGeom prst="rect">
            <a:avLst/>
          </a:prstGeom>
        </p:spPr>
      </p:pic>
      <p:sp>
        <p:nvSpPr>
          <p:cNvPr id="2" name="Título 1">
            <a:extLst>
              <a:ext uri="{FF2B5EF4-FFF2-40B4-BE49-F238E27FC236}">
                <a16:creationId xmlns:a16="http://schemas.microsoft.com/office/drawing/2014/main" id="{AF76BCCC-D7A8-6B3C-9D41-B94119290959}"/>
              </a:ext>
            </a:extLst>
          </p:cNvPr>
          <p:cNvSpPr txBox="1">
            <a:spLocks/>
          </p:cNvSpPr>
          <p:nvPr/>
        </p:nvSpPr>
        <p:spPr>
          <a:xfrm>
            <a:off x="1038806" y="3284375"/>
            <a:ext cx="10114386" cy="3169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dirty="0">
                <a:solidFill>
                  <a:schemeClr val="accent1"/>
                </a:solidFill>
                <a:latin typeface="Roboto" panose="02000000000000000000" pitchFamily="2" charset="0"/>
                <a:ea typeface="Roboto" panose="02000000000000000000" pitchFamily="2" charset="0"/>
              </a:rPr>
              <a:t>NUTRIÇÃO E RETENÇÃO DO CORAÇÃO</a:t>
            </a:r>
            <a:endParaRPr lang="pt-BR" sz="8800" b="1" dirty="0">
              <a:solidFill>
                <a:schemeClr val="accent1"/>
              </a:solidFill>
              <a:latin typeface="Roboto" panose="02000000000000000000" pitchFamily="2" charset="0"/>
              <a:ea typeface="Roboto" panose="02000000000000000000" pitchFamily="2" charset="0"/>
            </a:endParaRPr>
          </a:p>
        </p:txBody>
      </p:sp>
      <p:pic>
        <p:nvPicPr>
          <p:cNvPr id="3" name="Imagem 2" descr="Logotipo&#10;&#10;Descrição gerada automaticamente">
            <a:extLst>
              <a:ext uri="{FF2B5EF4-FFF2-40B4-BE49-F238E27FC236}">
                <a16:creationId xmlns:a16="http://schemas.microsoft.com/office/drawing/2014/main" id="{28871850-0499-925A-013C-37C49D11D45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2940" y="2626343"/>
            <a:ext cx="3026118" cy="1702192"/>
          </a:xfrm>
          <a:prstGeom prst="rect">
            <a:avLst/>
          </a:prstGeom>
        </p:spPr>
      </p:pic>
    </p:spTree>
    <p:extLst>
      <p:ext uri="{BB962C8B-B14F-4D97-AF65-F5344CB8AC3E}">
        <p14:creationId xmlns:p14="http://schemas.microsoft.com/office/powerpoint/2010/main" val="3758954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EEEE3-EBE7-8C9A-F8B2-648959D215A3}"/>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70F5614C-805E-DB50-3FA5-6F8EBCCC5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47ACB957-FF70-F016-19B5-8F714D019CF2}"/>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4" name="CaixaDeTexto 3">
            <a:extLst>
              <a:ext uri="{FF2B5EF4-FFF2-40B4-BE49-F238E27FC236}">
                <a16:creationId xmlns:a16="http://schemas.microsoft.com/office/drawing/2014/main" id="{6E12831B-46B3-E2AD-580F-602BF74DDC2C}"/>
              </a:ext>
            </a:extLst>
          </p:cNvPr>
          <p:cNvSpPr txBox="1"/>
          <p:nvPr/>
        </p:nvSpPr>
        <p:spPr>
          <a:xfrm>
            <a:off x="1035698" y="1536174"/>
            <a:ext cx="8752114" cy="317009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A nutrição é tão essencial que sem isso qualquer exercício religioso, como adoração pública ou ofertar, é considerado insignificante para Deus.</a:t>
            </a:r>
          </a:p>
        </p:txBody>
      </p:sp>
    </p:spTree>
    <p:extLst>
      <p:ext uri="{BB962C8B-B14F-4D97-AF65-F5344CB8AC3E}">
        <p14:creationId xmlns:p14="http://schemas.microsoft.com/office/powerpoint/2010/main" val="236471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F094F-2E9B-A12E-8A1B-13955CBF4252}"/>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A2CCEE82-DE81-E021-8D91-72EBA6C2E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DEAEECF9-9D88-0633-DF8F-EDB14D8D119F}"/>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4" name="CaixaDeTexto 3">
            <a:extLst>
              <a:ext uri="{FF2B5EF4-FFF2-40B4-BE49-F238E27FC236}">
                <a16:creationId xmlns:a16="http://schemas.microsoft.com/office/drawing/2014/main" id="{AD0140D3-6D71-66EB-9B4C-B15E702FFF96}"/>
              </a:ext>
            </a:extLst>
          </p:cNvPr>
          <p:cNvSpPr txBox="1"/>
          <p:nvPr/>
        </p:nvSpPr>
        <p:spPr>
          <a:xfrm>
            <a:off x="1331554" y="1351508"/>
            <a:ext cx="9528889" cy="4154984"/>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E que amá‑lo com todo o coração, com todo o entendimento e com todas as forças e amar ao próximo como a si mesmo é mais importante do que todos os sacrifícios e ofertas.</a:t>
            </a:r>
          </a:p>
          <a:p>
            <a:r>
              <a:rPr lang="pt-BR" sz="4000" b="1" dirty="0">
                <a:solidFill>
                  <a:schemeClr val="accent1"/>
                </a:solidFill>
                <a:latin typeface="Inter" panose="020B0502030000000004" pitchFamily="34" charset="0"/>
                <a:ea typeface="Inter" panose="020B0502030000000004" pitchFamily="34" charset="0"/>
              </a:rPr>
              <a:t> </a:t>
            </a:r>
          </a:p>
          <a:p>
            <a:r>
              <a:rPr lang="pt-BR" sz="2400" b="1" dirty="0">
                <a:solidFill>
                  <a:schemeClr val="accent1"/>
                </a:solidFill>
                <a:latin typeface="Inter" panose="020B0502030000000004" pitchFamily="34" charset="0"/>
                <a:ea typeface="Inter" panose="020B0502030000000004" pitchFamily="34" charset="0"/>
              </a:rPr>
              <a:t>Marcos 12:33</a:t>
            </a:r>
          </a:p>
        </p:txBody>
      </p:sp>
    </p:spTree>
    <p:extLst>
      <p:ext uri="{BB962C8B-B14F-4D97-AF65-F5344CB8AC3E}">
        <p14:creationId xmlns:p14="http://schemas.microsoft.com/office/powerpoint/2010/main" val="677016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1A0E2-81B6-53C5-9DF8-9B0B5CEA97E2}"/>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CCB08D25-BC1D-8287-DC98-79C03A18D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CFF87660-F1DC-3FFF-1F40-BC954FB6F189}"/>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3BF75C3D-2682-DF4D-D8ED-734794F1103C}"/>
              </a:ext>
            </a:extLst>
          </p:cNvPr>
          <p:cNvSpPr txBox="1"/>
          <p:nvPr/>
        </p:nvSpPr>
        <p:spPr>
          <a:xfrm>
            <a:off x="1387539" y="1967061"/>
            <a:ext cx="9416920" cy="2923877"/>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Porque eu quero a misericórdia, e não o sacrifício; e o conhecimento de Deus, mais do que os holocaustos.</a:t>
            </a:r>
          </a:p>
          <a:p>
            <a:r>
              <a:rPr lang="pt-BR" sz="4000" b="1" dirty="0">
                <a:solidFill>
                  <a:schemeClr val="accent1"/>
                </a:solidFill>
                <a:latin typeface="Inter" panose="020B0502030000000004" pitchFamily="34" charset="0"/>
                <a:ea typeface="Inter" panose="020B0502030000000004" pitchFamily="34" charset="0"/>
              </a:rPr>
              <a:t> </a:t>
            </a:r>
          </a:p>
          <a:p>
            <a:r>
              <a:rPr lang="pt-BR" sz="2400" b="1" dirty="0">
                <a:solidFill>
                  <a:schemeClr val="accent1"/>
                </a:solidFill>
                <a:latin typeface="Inter" panose="020B0502030000000004" pitchFamily="34" charset="0"/>
                <a:ea typeface="Inter" panose="020B0502030000000004" pitchFamily="34" charset="0"/>
              </a:rPr>
              <a:t>Oseias 6:6</a:t>
            </a:r>
          </a:p>
        </p:txBody>
      </p:sp>
    </p:spTree>
    <p:extLst>
      <p:ext uri="{BB962C8B-B14F-4D97-AF65-F5344CB8AC3E}">
        <p14:creationId xmlns:p14="http://schemas.microsoft.com/office/powerpoint/2010/main" val="1685468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804E4-266A-D857-EFD9-8D3DF248D3C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941CB647-157B-EA53-01F6-D899A972D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DFE20174-BA98-6224-31CD-8A016C9704AA}"/>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63925A5E-BB75-A5AA-04FC-1B23C05512C4}"/>
              </a:ext>
            </a:extLst>
          </p:cNvPr>
          <p:cNvSpPr txBox="1"/>
          <p:nvPr/>
        </p:nvSpPr>
        <p:spPr>
          <a:xfrm>
            <a:off x="1024034" y="2151727"/>
            <a:ext cx="9220977" cy="2554545"/>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Mas em um mundo tão cheio de distrações, como os seguidores de Jesus desenvolvem esse afeto radical para como Deus?</a:t>
            </a:r>
          </a:p>
        </p:txBody>
      </p:sp>
    </p:spTree>
    <p:extLst>
      <p:ext uri="{BB962C8B-B14F-4D97-AF65-F5344CB8AC3E}">
        <p14:creationId xmlns:p14="http://schemas.microsoft.com/office/powerpoint/2010/main" val="3260503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15CB0-DED7-A2F1-60F2-A564A8A1E0C0}"/>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3C12DA22-2EAF-51C6-7833-FBE73FCD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9FD8E9E1-AC6F-EEDE-F886-1D3986BDA0B2}"/>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5146B4F4-F78E-010A-F6CC-75B90FFD43A1}"/>
              </a:ext>
            </a:extLst>
          </p:cNvPr>
          <p:cNvSpPr txBox="1"/>
          <p:nvPr/>
        </p:nvSpPr>
        <p:spPr>
          <a:xfrm>
            <a:off x="1052025" y="2767280"/>
            <a:ext cx="9696839" cy="132343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Cristo declara que posses materiais são portadoras de afetos.</a:t>
            </a:r>
          </a:p>
        </p:txBody>
      </p:sp>
    </p:spTree>
    <p:extLst>
      <p:ext uri="{BB962C8B-B14F-4D97-AF65-F5344CB8AC3E}">
        <p14:creationId xmlns:p14="http://schemas.microsoft.com/office/powerpoint/2010/main" val="2499824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FDEF3-2763-3A3E-8C4D-EB140B3CF94C}"/>
            </a:ext>
          </a:extLst>
        </p:cNvPr>
        <p:cNvGrpSpPr/>
        <p:nvPr/>
      </p:nvGrpSpPr>
      <p:grpSpPr>
        <a:xfrm>
          <a:off x="0" y="0"/>
          <a:ext cx="0" cy="0"/>
          <a:chOff x="0" y="0"/>
          <a:chExt cx="0" cy="0"/>
        </a:xfrm>
      </p:grpSpPr>
      <p:pic>
        <p:nvPicPr>
          <p:cNvPr id="8" name="Imagem 7" descr="Mão de pessoa&#10;&#10;Descrição gerada automaticamente com confiança média">
            <a:extLst>
              <a:ext uri="{FF2B5EF4-FFF2-40B4-BE49-F238E27FC236}">
                <a16:creationId xmlns:a16="http://schemas.microsoft.com/office/drawing/2014/main" id="{3ADE24E5-73DF-E5D0-ABD7-7DED1865A219}"/>
              </a:ext>
            </a:extLst>
          </p:cNvPr>
          <p:cNvPicPr>
            <a:picLocks noChangeAspect="1"/>
          </p:cNvPicPr>
          <p:nvPr/>
        </p:nvPicPr>
        <p:blipFill>
          <a:blip r:embed="rId2">
            <a:extLst>
              <a:ext uri="{28A0092B-C50C-407E-A947-70E740481C1C}">
                <a14:useLocalDpi xmlns:a14="http://schemas.microsoft.com/office/drawing/2010/main" val="0"/>
              </a:ext>
            </a:extLst>
          </a:blip>
          <a:srcRect t="8790"/>
          <a:stretch/>
        </p:blipFill>
        <p:spPr>
          <a:xfrm>
            <a:off x="6176868" y="0"/>
            <a:ext cx="6015132" cy="6858000"/>
          </a:xfrm>
          <a:prstGeom prst="rect">
            <a:avLst/>
          </a:prstGeom>
        </p:spPr>
      </p:pic>
      <p:pic>
        <p:nvPicPr>
          <p:cNvPr id="2" name="Imagem 1" descr="Imagem em preto e branco&#10;&#10;Descrição gerada automaticamente">
            <a:extLst>
              <a:ext uri="{FF2B5EF4-FFF2-40B4-BE49-F238E27FC236}">
                <a16:creationId xmlns:a16="http://schemas.microsoft.com/office/drawing/2014/main" id="{81862D25-B850-75FF-1AF3-ACA15433B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9" name="Imagem 8" descr="Padrão do plano de fundo&#10;&#10;Descrição gerada automaticamente">
            <a:extLst>
              <a:ext uri="{FF2B5EF4-FFF2-40B4-BE49-F238E27FC236}">
                <a16:creationId xmlns:a16="http://schemas.microsoft.com/office/drawing/2014/main" id="{287A94DC-D973-DD81-3080-8E57D3F3A909}"/>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3" name="CaixaDeTexto 2">
            <a:extLst>
              <a:ext uri="{FF2B5EF4-FFF2-40B4-BE49-F238E27FC236}">
                <a16:creationId xmlns:a16="http://schemas.microsoft.com/office/drawing/2014/main" id="{690C8F29-2FCF-CB66-D931-2B8C1716A82D}"/>
              </a:ext>
            </a:extLst>
          </p:cNvPr>
          <p:cNvSpPr txBox="1"/>
          <p:nvPr/>
        </p:nvSpPr>
        <p:spPr>
          <a:xfrm>
            <a:off x="753447" y="1510301"/>
            <a:ext cx="5096846" cy="3108543"/>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“pois onde estiver o seu tesouro, aí também estará o seu coração” </a:t>
            </a:r>
          </a:p>
          <a:p>
            <a:endParaRPr lang="pt-BR" dirty="0">
              <a:solidFill>
                <a:schemeClr val="accent1"/>
              </a:solidFill>
              <a:latin typeface="Roboto" panose="02000000000000000000" pitchFamily="2" charset="0"/>
              <a:ea typeface="Roboto" panose="02000000000000000000" pitchFamily="2" charset="0"/>
            </a:endParaRPr>
          </a:p>
          <a:p>
            <a:r>
              <a:rPr lang="pt-BR" b="1" dirty="0">
                <a:solidFill>
                  <a:schemeClr val="accent1"/>
                </a:solidFill>
                <a:latin typeface="Roboto" panose="02000000000000000000" pitchFamily="2" charset="0"/>
                <a:ea typeface="Roboto" panose="02000000000000000000" pitchFamily="2" charset="0"/>
              </a:rPr>
              <a:t>Mateus 6:21</a:t>
            </a:r>
          </a:p>
        </p:txBody>
      </p:sp>
    </p:spTree>
    <p:extLst>
      <p:ext uri="{BB962C8B-B14F-4D97-AF65-F5344CB8AC3E}">
        <p14:creationId xmlns:p14="http://schemas.microsoft.com/office/powerpoint/2010/main" val="59595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C5DC2-2E64-6E4C-D4B2-740FC6156671}"/>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0E966A58-0CC4-82AF-59CC-A4F0C46DE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F7FC0F95-01FE-53D5-9F89-2837156A01CC}"/>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588FB203-D29D-B788-7C84-616942CFE9D6}"/>
              </a:ext>
            </a:extLst>
          </p:cNvPr>
          <p:cNvSpPr txBox="1"/>
          <p:nvPr/>
        </p:nvSpPr>
        <p:spPr>
          <a:xfrm>
            <a:off x="1032975" y="2459504"/>
            <a:ext cx="10126047" cy="1938992"/>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Como nós transferimos tesouros para Deus e para o céu e consequentemente colocamos nosso afeto lá?</a:t>
            </a:r>
          </a:p>
        </p:txBody>
      </p:sp>
    </p:spTree>
    <p:extLst>
      <p:ext uri="{BB962C8B-B14F-4D97-AF65-F5344CB8AC3E}">
        <p14:creationId xmlns:p14="http://schemas.microsoft.com/office/powerpoint/2010/main" val="3059138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3C8E-FDD1-9C6E-A29C-AE351E1AB7C8}"/>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571FB2CA-BCEA-FECE-4C3D-BAFB566EB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22142993-3B26-A644-BADC-8285D2367DF9}"/>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549FA3DE-22FF-CBF6-298C-4F3E752F91A1}"/>
              </a:ext>
            </a:extLst>
          </p:cNvPr>
          <p:cNvSpPr txBox="1"/>
          <p:nvPr/>
        </p:nvSpPr>
        <p:spPr>
          <a:xfrm>
            <a:off x="1182070" y="843677"/>
            <a:ext cx="9827858" cy="5170646"/>
          </a:xfrm>
          <a:prstGeom prst="rect">
            <a:avLst/>
          </a:prstGeom>
          <a:noFill/>
        </p:spPr>
        <p:txBody>
          <a:bodyPr wrap="square">
            <a:spAutoFit/>
          </a:bodyPr>
          <a:lstStyle/>
          <a:p>
            <a:r>
              <a:rPr lang="pt-BR" sz="3800" b="1" dirty="0">
                <a:solidFill>
                  <a:schemeClr val="accent1"/>
                </a:solidFill>
                <a:latin typeface="Inter" panose="020B0502030000000004" pitchFamily="34" charset="0"/>
                <a:ea typeface="Inter" panose="020B0502030000000004" pitchFamily="34" charset="0"/>
              </a:rPr>
              <a:t>Vendam o que têm e deem esmolas. Façam para vocês bolsas que não se desgastem com o tempo, um tesouro nos céus que não se acabe, onde ladrão algum chega perto e nenhuma traça destrói. Pois, onde estiver o seu tesouro, ali também estará o seu coração. </a:t>
            </a:r>
          </a:p>
          <a:p>
            <a:endParaRPr lang="pt-BR" sz="40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Inter" panose="020B0502030000000004" pitchFamily="34" charset="0"/>
                <a:ea typeface="Inter" panose="020B0502030000000004" pitchFamily="34" charset="0"/>
              </a:rPr>
              <a:t>Lucas 12:33,34</a:t>
            </a:r>
            <a:endParaRPr lang="pt-BR" sz="4000" b="1" dirty="0">
              <a:solidFill>
                <a:schemeClr val="accent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80011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34A6-B09D-796C-9FD0-6A5FA293DD9C}"/>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E588039B-089A-190C-F9BB-CC75FB9CC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930B4E07-2545-709E-6997-B9B77239F11B}"/>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22BDC6CE-09F7-77B2-59E9-D6EE1417C423}"/>
              </a:ext>
            </a:extLst>
          </p:cNvPr>
          <p:cNvSpPr txBox="1"/>
          <p:nvPr/>
        </p:nvSpPr>
        <p:spPr>
          <a:xfrm>
            <a:off x="1080019" y="1843950"/>
            <a:ext cx="7886700" cy="317009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Amar a Deus é a escolha mais importante para a vida eterna, e esse afeto deve começar e aumentar por meio da entrega financeira espiritual.</a:t>
            </a:r>
          </a:p>
        </p:txBody>
      </p:sp>
    </p:spTree>
    <p:extLst>
      <p:ext uri="{BB962C8B-B14F-4D97-AF65-F5344CB8AC3E}">
        <p14:creationId xmlns:p14="http://schemas.microsoft.com/office/powerpoint/2010/main" val="258856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E8224-BFCA-B2EF-8284-DE3B98E622C6}"/>
            </a:ext>
          </a:extLst>
        </p:cNvPr>
        <p:cNvGrpSpPr/>
        <p:nvPr/>
      </p:nvGrpSpPr>
      <p:grpSpPr>
        <a:xfrm>
          <a:off x="0" y="0"/>
          <a:ext cx="0" cy="0"/>
          <a:chOff x="0" y="0"/>
          <a:chExt cx="0" cy="0"/>
        </a:xfrm>
      </p:grpSpPr>
      <p:pic>
        <p:nvPicPr>
          <p:cNvPr id="5" name="Imagem 4" descr="Uma imagem contendo pessoa, comida, mão, comendo&#10;&#10;Descrição gerada automaticamente">
            <a:extLst>
              <a:ext uri="{FF2B5EF4-FFF2-40B4-BE49-F238E27FC236}">
                <a16:creationId xmlns:a16="http://schemas.microsoft.com/office/drawing/2014/main" id="{91C666CA-1FA3-BB93-DF0E-21723824AB4D}"/>
              </a:ext>
            </a:extLst>
          </p:cNvPr>
          <p:cNvPicPr>
            <a:picLocks noChangeAspect="1"/>
          </p:cNvPicPr>
          <p:nvPr/>
        </p:nvPicPr>
        <p:blipFill>
          <a:blip r:embed="rId2">
            <a:extLst>
              <a:ext uri="{28A0092B-C50C-407E-A947-70E740481C1C}">
                <a14:useLocalDpi xmlns:a14="http://schemas.microsoft.com/office/drawing/2010/main" val="0"/>
              </a:ext>
            </a:extLst>
          </a:blip>
          <a:srcRect l="-528" t="22948" r="5285" b="6414"/>
          <a:stretch/>
        </p:blipFill>
        <p:spPr>
          <a:xfrm>
            <a:off x="6027577" y="0"/>
            <a:ext cx="6164423" cy="6858000"/>
          </a:xfrm>
          <a:prstGeom prst="rect">
            <a:avLst/>
          </a:prstGeom>
        </p:spPr>
      </p:pic>
      <p:pic>
        <p:nvPicPr>
          <p:cNvPr id="2" name="Imagem 1" descr="Imagem em preto e branco&#10;&#10;Descrição gerada automaticamente">
            <a:extLst>
              <a:ext uri="{FF2B5EF4-FFF2-40B4-BE49-F238E27FC236}">
                <a16:creationId xmlns:a16="http://schemas.microsoft.com/office/drawing/2014/main" id="{322209D0-0A93-C610-11A4-F41EABAE4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31E28A52-9D06-9FED-F3BB-A68F5117EFAB}"/>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25DB9E7F-EAF1-725C-43BF-DE851E8F8119}"/>
              </a:ext>
            </a:extLst>
          </p:cNvPr>
          <p:cNvSpPr txBox="1"/>
          <p:nvPr/>
        </p:nvSpPr>
        <p:spPr>
          <a:xfrm>
            <a:off x="1019371" y="2474225"/>
            <a:ext cx="4541674" cy="2862322"/>
          </a:xfrm>
          <a:prstGeom prst="rect">
            <a:avLst/>
          </a:prstGeom>
          <a:noFill/>
        </p:spPr>
        <p:txBody>
          <a:bodyPr wrap="square">
            <a:spAutoFit/>
          </a:bodyPr>
          <a:lstStyle/>
          <a:p>
            <a:endParaRPr lang="pt-BR" sz="3600" dirty="0">
              <a:solidFill>
                <a:schemeClr val="accent1"/>
              </a:solidFill>
              <a:latin typeface="Roboto" panose="02000000000000000000" pitchFamily="2" charset="0"/>
              <a:ea typeface="Roboto" panose="02000000000000000000" pitchFamily="2" charset="0"/>
            </a:endParaRPr>
          </a:p>
          <a:p>
            <a:r>
              <a:rPr lang="pt-BR" sz="2400" b="1" dirty="0">
                <a:solidFill>
                  <a:schemeClr val="accent1"/>
                </a:solidFill>
                <a:latin typeface="Inter" panose="020B0502030000000004" pitchFamily="34" charset="0"/>
                <a:ea typeface="Inter" panose="020B0502030000000004" pitchFamily="34" charset="0"/>
              </a:rPr>
              <a:t>Uma estratégia divina elaborada para mantes o coração em Seu reino e não só o corpo na igreja</a:t>
            </a:r>
            <a:r>
              <a:rPr lang="pt-BR" sz="2400" dirty="0">
                <a:solidFill>
                  <a:schemeClr val="accent1"/>
                </a:solidFill>
                <a:latin typeface="Inter" panose="020B0502030000000004" pitchFamily="34" charset="0"/>
                <a:ea typeface="Inter" panose="020B0502030000000004" pitchFamily="34" charset="0"/>
              </a:rPr>
              <a:t>.</a:t>
            </a:r>
          </a:p>
          <a:p>
            <a:endParaRPr lang="pt-BR" sz="2400" dirty="0"/>
          </a:p>
          <a:p>
            <a:endParaRPr lang="pt-BR" sz="2400" dirty="0"/>
          </a:p>
        </p:txBody>
      </p:sp>
      <p:sp>
        <p:nvSpPr>
          <p:cNvPr id="8" name="CaixaDeTexto 7">
            <a:extLst>
              <a:ext uri="{FF2B5EF4-FFF2-40B4-BE49-F238E27FC236}">
                <a16:creationId xmlns:a16="http://schemas.microsoft.com/office/drawing/2014/main" id="{1BF237C6-3F3F-733B-4C1F-6DD15B598ACD}"/>
              </a:ext>
            </a:extLst>
          </p:cNvPr>
          <p:cNvSpPr txBox="1"/>
          <p:nvPr/>
        </p:nvSpPr>
        <p:spPr>
          <a:xfrm>
            <a:off x="1019371" y="1313928"/>
            <a:ext cx="4541674" cy="1415772"/>
          </a:xfrm>
          <a:prstGeom prst="rect">
            <a:avLst/>
          </a:prstGeom>
          <a:noFill/>
        </p:spPr>
        <p:txBody>
          <a:bodyPr wrap="square">
            <a:spAutoFit/>
          </a:bodyPr>
          <a:lstStyle/>
          <a:p>
            <a:r>
              <a:rPr lang="pt-BR" sz="5400" b="1" dirty="0">
                <a:solidFill>
                  <a:srgbClr val="E97132"/>
                </a:solidFill>
                <a:latin typeface="Roboto" panose="02000000000000000000" pitchFamily="2" charset="0"/>
                <a:ea typeface="Roboto" panose="02000000000000000000" pitchFamily="2" charset="0"/>
              </a:rPr>
              <a:t>“Princípio da </a:t>
            </a:r>
            <a:r>
              <a:rPr lang="pt-BR" sz="3200" b="1" dirty="0">
                <a:solidFill>
                  <a:srgbClr val="E97132"/>
                </a:solidFill>
                <a:latin typeface="Roboto" panose="02000000000000000000" pitchFamily="2" charset="0"/>
                <a:ea typeface="Roboto" panose="02000000000000000000" pitchFamily="2" charset="0"/>
              </a:rPr>
              <a:t>Retenção do Coração”</a:t>
            </a:r>
          </a:p>
        </p:txBody>
      </p:sp>
    </p:spTree>
    <p:extLst>
      <p:ext uri="{BB962C8B-B14F-4D97-AF65-F5344CB8AC3E}">
        <p14:creationId xmlns:p14="http://schemas.microsoft.com/office/powerpoint/2010/main" val="228590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B2F8BF50-B105-FE5D-3679-04FCDE134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2F1BAA10-0307-268C-EFAC-8AB0A353388E}"/>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9A8AEA10-472A-E618-2A92-BDFFA77AF675}"/>
              </a:ext>
            </a:extLst>
          </p:cNvPr>
          <p:cNvSpPr txBox="1"/>
          <p:nvPr/>
        </p:nvSpPr>
        <p:spPr>
          <a:xfrm>
            <a:off x="1033366" y="2459504"/>
            <a:ext cx="7952014" cy="2585323"/>
          </a:xfrm>
          <a:prstGeom prst="rect">
            <a:avLst/>
          </a:prstGeom>
          <a:noFill/>
        </p:spPr>
        <p:txBody>
          <a:bodyPr wrap="square">
            <a:spAutoFit/>
          </a:bodyPr>
          <a:lstStyle/>
          <a:p>
            <a:r>
              <a:rPr lang="pt-BR" sz="5400" b="1" dirty="0">
                <a:solidFill>
                  <a:schemeClr val="accent1"/>
                </a:solidFill>
                <a:latin typeface="Inter" panose="020B0502030000000004" pitchFamily="34" charset="0"/>
                <a:ea typeface="Inter" panose="020B0502030000000004" pitchFamily="34" charset="0"/>
              </a:rPr>
              <a:t>Um diagnóstico confiável ajuda a prevenir o abandono.</a:t>
            </a:r>
          </a:p>
        </p:txBody>
      </p:sp>
    </p:spTree>
    <p:extLst>
      <p:ext uri="{BB962C8B-B14F-4D97-AF65-F5344CB8AC3E}">
        <p14:creationId xmlns:p14="http://schemas.microsoft.com/office/powerpoint/2010/main" val="3134058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111D9-6014-2C3F-84A8-0B745C87F329}"/>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85633FE0-5F83-469D-06E8-C94220DCD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03F9CAC4-79DA-47C8-2EA1-3F367624AFC7}"/>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746C2DF4-BAD5-84AC-BA57-446D836B15C8}"/>
              </a:ext>
            </a:extLst>
          </p:cNvPr>
          <p:cNvSpPr txBox="1"/>
          <p:nvPr/>
        </p:nvSpPr>
        <p:spPr>
          <a:xfrm>
            <a:off x="1094791" y="1320730"/>
            <a:ext cx="10002415" cy="4216539"/>
          </a:xfrm>
          <a:prstGeom prst="rect">
            <a:avLst/>
          </a:prstGeom>
          <a:noFill/>
        </p:spPr>
        <p:txBody>
          <a:bodyPr wrap="square">
            <a:spAutoFit/>
          </a:bodyPr>
          <a:lstStyle/>
          <a:p>
            <a:r>
              <a:rPr lang="pt-BR" sz="3600" b="1" dirty="0">
                <a:solidFill>
                  <a:srgbClr val="E97132"/>
                </a:solidFill>
                <a:latin typeface="Inter" panose="020B0502030000000004" pitchFamily="34" charset="0"/>
                <a:ea typeface="Inter" panose="020B0502030000000004" pitchFamily="34" charset="0"/>
              </a:rPr>
              <a:t>Princípio reverso:</a:t>
            </a:r>
          </a:p>
          <a:p>
            <a:endParaRPr lang="pt-BR" sz="3600" dirty="0">
              <a:solidFill>
                <a:srgbClr val="D4A017"/>
              </a:solidFill>
              <a:latin typeface="Inter" panose="020B0502030000000004" pitchFamily="34" charset="0"/>
              <a:ea typeface="Inter" panose="020B0502030000000004" pitchFamily="34" charset="0"/>
            </a:endParaRPr>
          </a:p>
          <a:p>
            <a:r>
              <a:rPr lang="pt-BR" sz="2800" b="1" dirty="0">
                <a:solidFill>
                  <a:schemeClr val="accent1"/>
                </a:solidFill>
                <a:latin typeface="Inter" panose="020B0502030000000004" pitchFamily="34" charset="0"/>
                <a:ea typeface="Inter" panose="020B0502030000000004" pitchFamily="34" charset="0"/>
              </a:rPr>
              <a:t>Discípulos professos que não estão direcionando suas posses (e, consequentemente, seus afetos) ao céu (a Deus), as estão investindo na terra e estão sendo incomodados e enganados por elas (</a:t>
            </a:r>
            <a:r>
              <a:rPr lang="pt-BR" sz="2400" b="1" dirty="0" err="1">
                <a:solidFill>
                  <a:schemeClr val="accent1"/>
                </a:solidFill>
                <a:latin typeface="Roboto" panose="02000000000000000000" pitchFamily="2" charset="0"/>
                <a:ea typeface="Roboto" panose="02000000000000000000" pitchFamily="2" charset="0"/>
              </a:rPr>
              <a:t>Mt</a:t>
            </a:r>
            <a:r>
              <a:rPr lang="pt-BR" sz="2400" b="1" dirty="0">
                <a:solidFill>
                  <a:schemeClr val="accent1"/>
                </a:solidFill>
                <a:latin typeface="Roboto" panose="02000000000000000000" pitchFamily="2" charset="0"/>
                <a:ea typeface="Roboto" panose="02000000000000000000" pitchFamily="2" charset="0"/>
              </a:rPr>
              <a:t> 13:22</a:t>
            </a:r>
            <a:r>
              <a:rPr lang="pt-BR" sz="2800" b="1" dirty="0">
                <a:solidFill>
                  <a:schemeClr val="accent1"/>
                </a:solidFill>
                <a:latin typeface="Inter" panose="020B0502030000000004" pitchFamily="34" charset="0"/>
                <a:ea typeface="Inter" panose="020B0502030000000004" pitchFamily="34" charset="0"/>
              </a:rPr>
              <a:t>). Desta forma, eles estão aumentando seu afeto pelos objetos errados, estrangulando a Palavra de Deus e se tornando espiritualmente infrutíferos.</a:t>
            </a:r>
          </a:p>
        </p:txBody>
      </p:sp>
    </p:spTree>
    <p:extLst>
      <p:ext uri="{BB962C8B-B14F-4D97-AF65-F5344CB8AC3E}">
        <p14:creationId xmlns:p14="http://schemas.microsoft.com/office/powerpoint/2010/main" val="34480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AD73-98BD-AD33-400E-BED4193BD209}"/>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B3A15A85-7938-DEEB-C61F-B1DAA83DB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3A99D3F1-449F-CB07-9504-93F2F52E9631}"/>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FC1F9AE3-D1EB-8C20-C8FB-8D51B0B1F455}"/>
              </a:ext>
            </a:extLst>
          </p:cNvPr>
          <p:cNvSpPr txBox="1"/>
          <p:nvPr/>
        </p:nvSpPr>
        <p:spPr>
          <a:xfrm>
            <a:off x="1052026" y="1628507"/>
            <a:ext cx="10284667" cy="4154984"/>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Quanto à semente que caiu entre os espinhos, este é o que ouve a palavra, mas as preocupações desta vida e o engano das riquezas sufocam a palavra, e ela se torna infrutífera. </a:t>
            </a:r>
          </a:p>
          <a:p>
            <a:endParaRPr lang="pt-BR" sz="40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Inter" panose="020B0502030000000004" pitchFamily="34" charset="0"/>
                <a:ea typeface="Inter" panose="020B0502030000000004" pitchFamily="34" charset="0"/>
              </a:rPr>
              <a:t>Mateus 13:22 NVI</a:t>
            </a:r>
          </a:p>
        </p:txBody>
      </p:sp>
    </p:spTree>
    <p:extLst>
      <p:ext uri="{BB962C8B-B14F-4D97-AF65-F5344CB8AC3E}">
        <p14:creationId xmlns:p14="http://schemas.microsoft.com/office/powerpoint/2010/main" val="1309351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BD1CD-9B0E-5457-718E-A431CD7FF641}"/>
            </a:ext>
          </a:extLst>
        </p:cNvPr>
        <p:cNvGrpSpPr/>
        <p:nvPr/>
      </p:nvGrpSpPr>
      <p:grpSpPr>
        <a:xfrm>
          <a:off x="0" y="0"/>
          <a:ext cx="0" cy="0"/>
          <a:chOff x="0" y="0"/>
          <a:chExt cx="0" cy="0"/>
        </a:xfrm>
      </p:grpSpPr>
      <p:pic>
        <p:nvPicPr>
          <p:cNvPr id="6" name="Imagem 5" descr="Pessoa com a mão no queixo&#10;&#10;Descrição gerada automaticamente com confiança média">
            <a:extLst>
              <a:ext uri="{FF2B5EF4-FFF2-40B4-BE49-F238E27FC236}">
                <a16:creationId xmlns:a16="http://schemas.microsoft.com/office/drawing/2014/main" id="{EC56DA69-2CCD-2982-10D7-F4CA9C83E768}"/>
              </a:ext>
            </a:extLst>
          </p:cNvPr>
          <p:cNvPicPr>
            <a:picLocks noChangeAspect="1"/>
          </p:cNvPicPr>
          <p:nvPr/>
        </p:nvPicPr>
        <p:blipFill>
          <a:blip r:embed="rId2">
            <a:extLst>
              <a:ext uri="{28A0092B-C50C-407E-A947-70E740481C1C}">
                <a14:useLocalDpi xmlns:a14="http://schemas.microsoft.com/office/drawing/2010/main" val="0"/>
              </a:ext>
            </a:extLst>
          </a:blip>
          <a:srcRect t="12240" r="5873" b="15202"/>
          <a:stretch/>
        </p:blipFill>
        <p:spPr>
          <a:xfrm>
            <a:off x="6260841" y="0"/>
            <a:ext cx="5931157" cy="6858000"/>
          </a:xfrm>
          <a:prstGeom prst="rect">
            <a:avLst/>
          </a:prstGeom>
        </p:spPr>
      </p:pic>
      <p:pic>
        <p:nvPicPr>
          <p:cNvPr id="2" name="Imagem 1" descr="Imagem em preto e branco&#10;&#10;Descrição gerada automaticamente">
            <a:extLst>
              <a:ext uri="{FF2B5EF4-FFF2-40B4-BE49-F238E27FC236}">
                <a16:creationId xmlns:a16="http://schemas.microsoft.com/office/drawing/2014/main" id="{4773DBED-E1A3-3C43-9D64-46955579D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80DC9306-24EA-C3AB-B9AD-6842ADB7971B}"/>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94EEDCF1-C8B6-32C9-3EAD-9BF23F648D3E}"/>
              </a:ext>
            </a:extLst>
          </p:cNvPr>
          <p:cNvSpPr txBox="1"/>
          <p:nvPr/>
        </p:nvSpPr>
        <p:spPr>
          <a:xfrm>
            <a:off x="837422" y="1736229"/>
            <a:ext cx="5003541" cy="2831544"/>
          </a:xfrm>
          <a:prstGeom prst="rect">
            <a:avLst/>
          </a:prstGeom>
          <a:noFill/>
        </p:spPr>
        <p:txBody>
          <a:bodyPr wrap="square">
            <a:spAutoFit/>
          </a:bodyPr>
          <a:lstStyle/>
          <a:p>
            <a:r>
              <a:rPr lang="pt-BR" sz="3200" b="1" dirty="0">
                <a:solidFill>
                  <a:schemeClr val="accent1"/>
                </a:solidFill>
                <a:latin typeface="Inter" panose="020B0502030000000004" pitchFamily="34" charset="0"/>
                <a:ea typeface="Inter" panose="020B0502030000000004" pitchFamily="34" charset="0"/>
              </a:rPr>
              <a:t>Uma doença espiritual chamada materialismo reconhecida por João como </a:t>
            </a:r>
            <a:r>
              <a:rPr lang="pt-BR" sz="3200" b="1" dirty="0">
                <a:solidFill>
                  <a:srgbClr val="E97132"/>
                </a:solidFill>
                <a:latin typeface="Inter" panose="020B0502030000000004" pitchFamily="34" charset="0"/>
                <a:ea typeface="Inter" panose="020B0502030000000004" pitchFamily="34" charset="0"/>
              </a:rPr>
              <a:t>o amor do mundo</a:t>
            </a:r>
            <a:r>
              <a:rPr lang="pt-BR" sz="3200" b="1" i="1" dirty="0">
                <a:solidFill>
                  <a:srgbClr val="E97132"/>
                </a:solidFill>
                <a:latin typeface="Inter" panose="020B0502030000000004" pitchFamily="34" charset="0"/>
                <a:ea typeface="Inter" panose="020B0502030000000004" pitchFamily="34" charset="0"/>
              </a:rPr>
              <a:t>, </a:t>
            </a:r>
            <a:r>
              <a:rPr lang="pt-BR" sz="3200" b="1" dirty="0">
                <a:solidFill>
                  <a:srgbClr val="E97132"/>
                </a:solidFill>
                <a:latin typeface="Inter" panose="020B0502030000000004" pitchFamily="34" charset="0"/>
                <a:ea typeface="Inter" panose="020B0502030000000004" pitchFamily="34" charset="0"/>
              </a:rPr>
              <a:t>ou o amor das coisas.</a:t>
            </a:r>
          </a:p>
          <a:p>
            <a:endParaRPr lang="pt-BR" dirty="0"/>
          </a:p>
        </p:txBody>
      </p:sp>
    </p:spTree>
    <p:extLst>
      <p:ext uri="{BB962C8B-B14F-4D97-AF65-F5344CB8AC3E}">
        <p14:creationId xmlns:p14="http://schemas.microsoft.com/office/powerpoint/2010/main" val="717716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7A368-467A-D403-52FA-08153F540450}"/>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8D891E87-EA4D-C269-243E-08973F5B2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9B865474-D72E-E83D-F8F4-D649844EBE5E}"/>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B7C2BC09-37A3-5E17-3CE0-BA11EDFAA45D}"/>
              </a:ext>
            </a:extLst>
          </p:cNvPr>
          <p:cNvSpPr txBox="1"/>
          <p:nvPr/>
        </p:nvSpPr>
        <p:spPr>
          <a:xfrm>
            <a:off x="1061358" y="1813173"/>
            <a:ext cx="7830717" cy="3231654"/>
          </a:xfrm>
          <a:prstGeom prst="rect">
            <a:avLst/>
          </a:prstGeom>
          <a:noFill/>
        </p:spPr>
        <p:txBody>
          <a:bodyPr wrap="square">
            <a:spAutoFit/>
          </a:bodyPr>
          <a:lstStyle/>
          <a:p>
            <a:r>
              <a:rPr lang="pt-BR" sz="4400" b="1" dirty="0">
                <a:solidFill>
                  <a:schemeClr val="accent1"/>
                </a:solidFill>
                <a:latin typeface="Inter" panose="020B0502030000000004" pitchFamily="34" charset="0"/>
                <a:ea typeface="Inter" panose="020B0502030000000004" pitchFamily="34" charset="0"/>
              </a:rPr>
              <a:t>Não é possível “servir a Deus e ao Dinheiro” ao mesmo tempo </a:t>
            </a:r>
          </a:p>
          <a:p>
            <a:endParaRPr lang="pt-BR" sz="4400" b="1" dirty="0">
              <a:solidFill>
                <a:schemeClr val="accent1"/>
              </a:solidFill>
              <a:latin typeface="Inter" panose="020B0502030000000004" pitchFamily="34" charset="0"/>
              <a:ea typeface="Inter" panose="020B0502030000000004" pitchFamily="34" charset="0"/>
            </a:endParaRPr>
          </a:p>
          <a:p>
            <a:r>
              <a:rPr lang="pt-BR" sz="2800" b="1" dirty="0">
                <a:solidFill>
                  <a:schemeClr val="accent1"/>
                </a:solidFill>
                <a:latin typeface="Inter" panose="020B0502030000000004" pitchFamily="34" charset="0"/>
                <a:ea typeface="Inter" panose="020B0502030000000004" pitchFamily="34" charset="0"/>
              </a:rPr>
              <a:t>Lucas 16:13</a:t>
            </a:r>
            <a:endParaRPr lang="pt-BR" sz="4400" b="1" dirty="0">
              <a:solidFill>
                <a:schemeClr val="accent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50234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9BE0-3208-14F8-8D8D-7CA02C4AC903}"/>
            </a:ext>
          </a:extLst>
        </p:cNvPr>
        <p:cNvGrpSpPr/>
        <p:nvPr/>
      </p:nvGrpSpPr>
      <p:grpSpPr>
        <a:xfrm>
          <a:off x="0" y="0"/>
          <a:ext cx="0" cy="0"/>
          <a:chOff x="0" y="0"/>
          <a:chExt cx="0" cy="0"/>
        </a:xfrm>
      </p:grpSpPr>
      <p:pic>
        <p:nvPicPr>
          <p:cNvPr id="7" name="Imagem 6" descr="Mão de pessoa&#10;&#10;Descrição gerada automaticamente com confiança média">
            <a:extLst>
              <a:ext uri="{FF2B5EF4-FFF2-40B4-BE49-F238E27FC236}">
                <a16:creationId xmlns:a16="http://schemas.microsoft.com/office/drawing/2014/main" id="{454FDE12-92F2-CB6B-4451-F24156E2F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0"/>
            <a:ext cx="10287000" cy="6858000"/>
          </a:xfrm>
          <a:prstGeom prst="rect">
            <a:avLst/>
          </a:prstGeom>
        </p:spPr>
      </p:pic>
      <p:pic>
        <p:nvPicPr>
          <p:cNvPr id="2" name="Imagem 1" descr="Imagem em preto e branco&#10;&#10;Descrição gerada automaticamente">
            <a:extLst>
              <a:ext uri="{FF2B5EF4-FFF2-40B4-BE49-F238E27FC236}">
                <a16:creationId xmlns:a16="http://schemas.microsoft.com/office/drawing/2014/main" id="{ED5BE860-EA45-DC36-F1FF-B82BE486F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F9553D8B-008D-8E8D-F388-0592766D61FE}"/>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3" name="CaixaDeTexto 2">
            <a:extLst>
              <a:ext uri="{FF2B5EF4-FFF2-40B4-BE49-F238E27FC236}">
                <a16:creationId xmlns:a16="http://schemas.microsoft.com/office/drawing/2014/main" id="{F81957F0-5EDD-B96F-0E4F-98B6DBF55291}"/>
              </a:ext>
            </a:extLst>
          </p:cNvPr>
          <p:cNvSpPr txBox="1"/>
          <p:nvPr/>
        </p:nvSpPr>
        <p:spPr>
          <a:xfrm>
            <a:off x="856084" y="905270"/>
            <a:ext cx="4732953" cy="5355312"/>
          </a:xfrm>
          <a:prstGeom prst="rect">
            <a:avLst/>
          </a:prstGeom>
          <a:noFill/>
        </p:spPr>
        <p:txBody>
          <a:bodyPr wrap="square">
            <a:spAutoFit/>
          </a:bodyPr>
          <a:lstStyle/>
          <a:p>
            <a:r>
              <a:rPr lang="pt-BR" sz="3600" b="1" dirty="0">
                <a:solidFill>
                  <a:schemeClr val="accent1"/>
                </a:solidFill>
                <a:latin typeface="Inter" panose="020B0502030000000004" pitchFamily="34" charset="0"/>
                <a:ea typeface="Inter" panose="020B0502030000000004" pitchFamily="34" charset="0"/>
              </a:rPr>
              <a:t>A nossa atenção deve ser prestada ao “Reino de Deus e a sua justiça”, e então “todas essas coisas lhes serão acrescentadas” </a:t>
            </a:r>
          </a:p>
          <a:p>
            <a:endParaRPr lang="pt-BR" sz="36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Roboto" panose="02000000000000000000" pitchFamily="2" charset="0"/>
                <a:ea typeface="Roboto" panose="02000000000000000000" pitchFamily="2" charset="0"/>
              </a:rPr>
              <a:t>Mateus 6:33</a:t>
            </a:r>
          </a:p>
          <a:p>
            <a:endParaRPr lang="pt-BR" dirty="0"/>
          </a:p>
        </p:txBody>
      </p:sp>
    </p:spTree>
    <p:extLst>
      <p:ext uri="{BB962C8B-B14F-4D97-AF65-F5344CB8AC3E}">
        <p14:creationId xmlns:p14="http://schemas.microsoft.com/office/powerpoint/2010/main" val="881882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BE137-1B71-BBFC-F81F-2306DDC4E6F3}"/>
            </a:ext>
          </a:extLst>
        </p:cNvPr>
        <p:cNvGrpSpPr/>
        <p:nvPr/>
      </p:nvGrpSpPr>
      <p:grpSpPr>
        <a:xfrm>
          <a:off x="0" y="0"/>
          <a:ext cx="0" cy="0"/>
          <a:chOff x="0" y="0"/>
          <a:chExt cx="0" cy="0"/>
        </a:xfrm>
      </p:grpSpPr>
      <p:pic>
        <p:nvPicPr>
          <p:cNvPr id="1026" name="Picture 2" descr="A medium shot of a man in an Adventist church, expression quiet greed, his gaze fixed on the exit as he strides toward the open door, the interior warm with natural light filtering through stained glass windows, highlighting the simplicity of the church, the scene tinged with a sense of departure and material desire, shot with a Nikon Z7 II, 35mm f/1.8 lens, soft neutral tones with subtle golden highlights">
            <a:extLst>
              <a:ext uri="{FF2B5EF4-FFF2-40B4-BE49-F238E27FC236}">
                <a16:creationId xmlns:a16="http://schemas.microsoft.com/office/drawing/2014/main" id="{67BC5DB0-6DC4-46E5-16C3-F68A9B906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Imagem em preto e branco&#10;&#10;Descrição gerada automaticamente">
            <a:extLst>
              <a:ext uri="{FF2B5EF4-FFF2-40B4-BE49-F238E27FC236}">
                <a16:creationId xmlns:a16="http://schemas.microsoft.com/office/drawing/2014/main" id="{4ED85D24-1976-5327-3FF9-AFD031C25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2025427D-C2C1-2AA3-C59E-4CF2471A98B0}"/>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3" name="CaixaDeTexto 2">
            <a:extLst>
              <a:ext uri="{FF2B5EF4-FFF2-40B4-BE49-F238E27FC236}">
                <a16:creationId xmlns:a16="http://schemas.microsoft.com/office/drawing/2014/main" id="{81E62784-011D-5B01-54E3-1068500D0E94}"/>
              </a:ext>
            </a:extLst>
          </p:cNvPr>
          <p:cNvSpPr txBox="1"/>
          <p:nvPr/>
        </p:nvSpPr>
        <p:spPr>
          <a:xfrm>
            <a:off x="744116" y="1720840"/>
            <a:ext cx="5721998" cy="3416320"/>
          </a:xfrm>
          <a:prstGeom prst="rect">
            <a:avLst/>
          </a:prstGeom>
          <a:noFill/>
        </p:spPr>
        <p:txBody>
          <a:bodyPr wrap="square">
            <a:spAutoFit/>
          </a:bodyPr>
          <a:lstStyle/>
          <a:p>
            <a:r>
              <a:rPr lang="pt-BR" sz="7200" b="1" dirty="0">
                <a:solidFill>
                  <a:schemeClr val="accent1"/>
                </a:solidFill>
                <a:latin typeface="Inter" panose="020B0502030000000004" pitchFamily="34" charset="0"/>
                <a:ea typeface="Inter" panose="020B0502030000000004" pitchFamily="34" charset="0"/>
              </a:rPr>
              <a:t>Evasão da igreja e ganância</a:t>
            </a:r>
          </a:p>
        </p:txBody>
      </p:sp>
    </p:spTree>
    <p:extLst>
      <p:ext uri="{BB962C8B-B14F-4D97-AF65-F5344CB8AC3E}">
        <p14:creationId xmlns:p14="http://schemas.microsoft.com/office/powerpoint/2010/main" val="3747327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6DE2-56C1-F114-B964-F53FD15CE3D4}"/>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3874CE9C-CD50-2132-C6D1-FD93EDE31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6C43E5D6-8B8C-F360-D0E8-23F3777FA389}"/>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84A660B0-5C09-53A1-780E-FA9120373511}"/>
              </a:ext>
            </a:extLst>
          </p:cNvPr>
          <p:cNvSpPr txBox="1"/>
          <p:nvPr/>
        </p:nvSpPr>
        <p:spPr>
          <a:xfrm>
            <a:off x="841503" y="1089898"/>
            <a:ext cx="10508992" cy="4678204"/>
          </a:xfrm>
          <a:prstGeom prst="rect">
            <a:avLst/>
          </a:prstGeom>
          <a:noFill/>
        </p:spPr>
        <p:txBody>
          <a:bodyPr wrap="square">
            <a:spAutoFit/>
          </a:bodyPr>
          <a:lstStyle/>
          <a:p>
            <a:r>
              <a:rPr lang="pt-BR" sz="3300" b="1" dirty="0">
                <a:solidFill>
                  <a:schemeClr val="accent1"/>
                </a:solidFill>
                <a:latin typeface="Inter" panose="020B0502030000000004" pitchFamily="34" charset="0"/>
                <a:ea typeface="Inter" panose="020B0502030000000004" pitchFamily="34" charset="0"/>
              </a:rPr>
              <a:t>No entanto, os que querem ficar ricos caem em tentação, em ciladas e em muitos desejos insensatos e nocivos, que levam os homens a mergulhar na ruína e na destruição, pois o amor ao dinheiro é a raiz de todos os males. Algumas pessoas, por cobiçar o dinheiro, se desviaram da fé e se afligiram com muitos sofrimentos.</a:t>
            </a:r>
            <a:r>
              <a:rPr lang="pt-BR" sz="3600" b="1" dirty="0">
                <a:solidFill>
                  <a:schemeClr val="accent1"/>
                </a:solidFill>
                <a:latin typeface="Inter" panose="020B0502030000000004" pitchFamily="34" charset="0"/>
                <a:ea typeface="Inter" panose="020B0502030000000004" pitchFamily="34" charset="0"/>
              </a:rPr>
              <a:t> </a:t>
            </a:r>
          </a:p>
          <a:p>
            <a:endParaRPr lang="pt-BR" sz="4000" b="1" dirty="0">
              <a:solidFill>
                <a:schemeClr val="accent1"/>
              </a:solidFill>
              <a:latin typeface="Inter" panose="020B0502030000000004" pitchFamily="34" charset="0"/>
              <a:ea typeface="Inter" panose="020B0502030000000004" pitchFamily="34" charset="0"/>
            </a:endParaRPr>
          </a:p>
          <a:p>
            <a:r>
              <a:rPr lang="pt-BR" sz="2200" b="1" dirty="0">
                <a:solidFill>
                  <a:schemeClr val="accent1"/>
                </a:solidFill>
                <a:latin typeface="Inter" panose="020B0502030000000004" pitchFamily="34" charset="0"/>
                <a:ea typeface="Inter" panose="020B0502030000000004" pitchFamily="34" charset="0"/>
              </a:rPr>
              <a:t>1 Timóteo 6:9,10</a:t>
            </a:r>
          </a:p>
        </p:txBody>
      </p:sp>
    </p:spTree>
    <p:extLst>
      <p:ext uri="{BB962C8B-B14F-4D97-AF65-F5344CB8AC3E}">
        <p14:creationId xmlns:p14="http://schemas.microsoft.com/office/powerpoint/2010/main" val="1944425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565EE-AFD6-5B2D-EEA1-CED8424F5AC3}"/>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8FB5DE55-C59F-5BF1-39EB-65B7A5134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681020EB-9E43-9D76-3BFA-55E1EB2F1925}"/>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65CBC05F-BAE2-AA50-3EC7-50597343BA4C}"/>
              </a:ext>
            </a:extLst>
          </p:cNvPr>
          <p:cNvSpPr txBox="1"/>
          <p:nvPr/>
        </p:nvSpPr>
        <p:spPr>
          <a:xfrm>
            <a:off x="1098289" y="1043731"/>
            <a:ext cx="8726845" cy="4770537"/>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Ellen G. White concorda com Paulo quando diz que o crescente “devotamento a ganhar dinheiro” é algo que “mata a espiritualidade da igreja e dela remove o favor de Deus”.</a:t>
            </a:r>
          </a:p>
          <a:p>
            <a:endParaRPr lang="pt-BR" sz="40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Inter" panose="020B0502030000000004" pitchFamily="34" charset="0"/>
                <a:ea typeface="Inter" panose="020B0502030000000004" pitchFamily="34" charset="0"/>
              </a:rPr>
              <a:t>Conselhos sobre Mordomia, p. 12.</a:t>
            </a:r>
            <a:endParaRPr lang="pt-BR" sz="4000" b="1" dirty="0">
              <a:solidFill>
                <a:schemeClr val="accent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77546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C8441-DD04-3EE9-1192-21041F82112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6C2E82A1-9F34-EDD5-D1AA-8EA8494D8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49408629-9E50-B100-026D-CCE378D3B251}"/>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4A54D811-974A-F641-365D-E2D64D426979}"/>
              </a:ext>
            </a:extLst>
          </p:cNvPr>
          <p:cNvSpPr txBox="1"/>
          <p:nvPr/>
        </p:nvSpPr>
        <p:spPr>
          <a:xfrm>
            <a:off x="1023450" y="2028616"/>
            <a:ext cx="10145097" cy="2800767"/>
          </a:xfrm>
          <a:prstGeom prst="rect">
            <a:avLst/>
          </a:prstGeom>
          <a:noFill/>
        </p:spPr>
        <p:txBody>
          <a:bodyPr wrap="square">
            <a:spAutoFit/>
          </a:bodyPr>
          <a:lstStyle/>
          <a:p>
            <a:r>
              <a:rPr lang="pt-BR" sz="4400" b="1" dirty="0">
                <a:solidFill>
                  <a:schemeClr val="accent1"/>
                </a:solidFill>
                <a:latin typeface="Inter" panose="020B0502030000000004" pitchFamily="34" charset="0"/>
                <a:ea typeface="Inter" panose="020B0502030000000004" pitchFamily="34" charset="0"/>
              </a:rPr>
              <a:t>Como a igreja pode </a:t>
            </a:r>
            <a:r>
              <a:rPr lang="pt-BR" sz="4400" b="1" dirty="0">
                <a:solidFill>
                  <a:srgbClr val="E97132"/>
                </a:solidFill>
                <a:latin typeface="Inter" panose="020B0502030000000004" pitchFamily="34" charset="0"/>
                <a:ea typeface="Inter" panose="020B0502030000000004" pitchFamily="34" charset="0"/>
              </a:rPr>
              <a:t>reconhecer</a:t>
            </a:r>
            <a:r>
              <a:rPr lang="pt-BR" sz="4400" b="1" dirty="0">
                <a:solidFill>
                  <a:schemeClr val="accent1"/>
                </a:solidFill>
                <a:latin typeface="Inter" panose="020B0502030000000004" pitchFamily="34" charset="0"/>
                <a:ea typeface="Inter" panose="020B0502030000000004" pitchFamily="34" charset="0"/>
              </a:rPr>
              <a:t> essa condição de “devotamento a ganhar dinheiro” e “morte espiritual” em um membro da igreja? </a:t>
            </a:r>
            <a:r>
              <a:rPr lang="pt-BR" sz="4400" b="1" dirty="0">
                <a:solidFill>
                  <a:srgbClr val="E97132"/>
                </a:solidFill>
                <a:latin typeface="Inter" panose="020B0502030000000004" pitchFamily="34" charset="0"/>
                <a:ea typeface="Inter" panose="020B0502030000000004" pitchFamily="34" charset="0"/>
              </a:rPr>
              <a:t>E Como lidar?</a:t>
            </a:r>
          </a:p>
        </p:txBody>
      </p:sp>
    </p:spTree>
    <p:extLst>
      <p:ext uri="{BB962C8B-B14F-4D97-AF65-F5344CB8AC3E}">
        <p14:creationId xmlns:p14="http://schemas.microsoft.com/office/powerpoint/2010/main" val="3694325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6A00-823A-31D7-1338-FEBFE6B00390}"/>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6C3D4EB0-1C5C-F81A-109A-A87F57804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3DF3E3D5-E9F3-5DAF-592F-478BDF34B3A7}"/>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7EC682A7-33CC-F958-82EF-EB6F914A1D38}"/>
              </a:ext>
            </a:extLst>
          </p:cNvPr>
          <p:cNvSpPr txBox="1"/>
          <p:nvPr/>
        </p:nvSpPr>
        <p:spPr>
          <a:xfrm>
            <a:off x="1098680" y="2151727"/>
            <a:ext cx="9388928" cy="2554545"/>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Podemos considerar infidelidade financeira para com Deus como evidência de “devotamento a ganhar dinheiro” e “espiritualidade morta”?</a:t>
            </a:r>
          </a:p>
        </p:txBody>
      </p:sp>
    </p:spTree>
    <p:extLst>
      <p:ext uri="{BB962C8B-B14F-4D97-AF65-F5344CB8AC3E}">
        <p14:creationId xmlns:p14="http://schemas.microsoft.com/office/powerpoint/2010/main" val="44552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14994-A945-777B-F88B-B26BE6135C5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4A1FD1EE-D06D-72D7-F1C3-299219AF7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6E825746-1AB8-0998-F027-3D5B0BD41C04}"/>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E12A0C20-7123-D03C-35CD-57104EEECE02}"/>
              </a:ext>
            </a:extLst>
          </p:cNvPr>
          <p:cNvSpPr txBox="1"/>
          <p:nvPr/>
        </p:nvSpPr>
        <p:spPr>
          <a:xfrm>
            <a:off x="958720" y="1843950"/>
            <a:ext cx="8297247" cy="317009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A Igreja Adventista tem enfrentado uma média desafiadora de retenção de 50%, obviamente com uma taxa de evasão correspondente.</a:t>
            </a:r>
          </a:p>
        </p:txBody>
      </p:sp>
    </p:spTree>
    <p:extLst>
      <p:ext uri="{BB962C8B-B14F-4D97-AF65-F5344CB8AC3E}">
        <p14:creationId xmlns:p14="http://schemas.microsoft.com/office/powerpoint/2010/main" val="1090122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F0AB-F0E0-38DC-AFAF-B23836023AF1}"/>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6DEDCE64-F057-C98D-F939-7B88872C4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573CCE9D-3D5F-A0D2-5B6F-A1F2B1D84C7C}"/>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C3CDA6C9-FB12-579F-A88D-DA2D36708350}"/>
              </a:ext>
            </a:extLst>
          </p:cNvPr>
          <p:cNvSpPr txBox="1"/>
          <p:nvPr/>
        </p:nvSpPr>
        <p:spPr>
          <a:xfrm>
            <a:off x="996042" y="1967061"/>
            <a:ext cx="9799475" cy="2923877"/>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“aquele que retém de Deus aquilo que Ele lhe emprestou, será infiel a todos os respeitos nas coisas de Deus”.</a:t>
            </a:r>
          </a:p>
          <a:p>
            <a:endParaRPr lang="pt-BR" sz="40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Inter" panose="020B0502030000000004" pitchFamily="34" charset="0"/>
                <a:ea typeface="Inter" panose="020B0502030000000004" pitchFamily="34" charset="0"/>
              </a:rPr>
              <a:t>Testemunhos para a Igreja, vol. 3, p. 405.</a:t>
            </a:r>
          </a:p>
        </p:txBody>
      </p:sp>
    </p:spTree>
    <p:extLst>
      <p:ext uri="{BB962C8B-B14F-4D97-AF65-F5344CB8AC3E}">
        <p14:creationId xmlns:p14="http://schemas.microsoft.com/office/powerpoint/2010/main" val="282866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D5799-6E73-EB60-E35B-DCE194C68193}"/>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FA120FFC-C1E4-5D68-2C13-2AD866BBF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3E0725E9-4E51-F8ED-6767-26F69053CB06}"/>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pic>
        <p:nvPicPr>
          <p:cNvPr id="8" name="Imagem 7">
            <a:extLst>
              <a:ext uri="{FF2B5EF4-FFF2-40B4-BE49-F238E27FC236}">
                <a16:creationId xmlns:a16="http://schemas.microsoft.com/office/drawing/2014/main" id="{0EB84E4B-1496-BA8D-D287-C474DAB84239}"/>
              </a:ext>
            </a:extLst>
          </p:cNvPr>
          <p:cNvPicPr>
            <a:picLocks noChangeAspect="1"/>
          </p:cNvPicPr>
          <p:nvPr/>
        </p:nvPicPr>
        <p:blipFill>
          <a:blip r:embed="rId4"/>
          <a:srcRect l="551" t="351"/>
          <a:stretch/>
        </p:blipFill>
        <p:spPr>
          <a:xfrm>
            <a:off x="1011677" y="846936"/>
            <a:ext cx="5807478" cy="5164127"/>
          </a:xfrm>
          <a:prstGeom prst="rect">
            <a:avLst/>
          </a:prstGeom>
        </p:spPr>
      </p:pic>
      <p:sp>
        <p:nvSpPr>
          <p:cNvPr id="10" name="CaixaDeTexto 9">
            <a:extLst>
              <a:ext uri="{FF2B5EF4-FFF2-40B4-BE49-F238E27FC236}">
                <a16:creationId xmlns:a16="http://schemas.microsoft.com/office/drawing/2014/main" id="{A63B3321-33D7-80AB-E87F-207C82B9272A}"/>
              </a:ext>
            </a:extLst>
          </p:cNvPr>
          <p:cNvSpPr txBox="1"/>
          <p:nvPr/>
        </p:nvSpPr>
        <p:spPr>
          <a:xfrm>
            <a:off x="7180650" y="846936"/>
            <a:ext cx="4426632" cy="4524315"/>
          </a:xfrm>
          <a:prstGeom prst="rect">
            <a:avLst/>
          </a:prstGeom>
          <a:noFill/>
        </p:spPr>
        <p:txBody>
          <a:bodyPr wrap="square">
            <a:spAutoFit/>
          </a:bodyPr>
          <a:lstStyle/>
          <a:p>
            <a:r>
              <a:rPr lang="pt-BR" sz="3600" b="1" dirty="0">
                <a:solidFill>
                  <a:schemeClr val="accent1"/>
                </a:solidFill>
              </a:rPr>
              <a:t>O que nós podemos fazer para motivar os membros da igreja a guardarem seus corações na causa da verdade presente, no céu e em Deus?</a:t>
            </a:r>
          </a:p>
        </p:txBody>
      </p:sp>
    </p:spTree>
    <p:extLst>
      <p:ext uri="{BB962C8B-B14F-4D97-AF65-F5344CB8AC3E}">
        <p14:creationId xmlns:p14="http://schemas.microsoft.com/office/powerpoint/2010/main" val="3867768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2128-0B9C-E686-4BF9-7930B83E4A69}"/>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66C1F2B8-3308-F38A-DABA-10B5A2855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133173F1-7F27-4621-FD69-F79FBA9CD370}"/>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1C249D0B-7AA8-57EF-2E66-828A684EBE5D}"/>
              </a:ext>
            </a:extLst>
          </p:cNvPr>
          <p:cNvSpPr txBox="1"/>
          <p:nvPr/>
        </p:nvSpPr>
        <p:spPr>
          <a:xfrm>
            <a:off x="777938" y="1536174"/>
            <a:ext cx="10894657" cy="3908762"/>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Ellen G. White diz que quanto mais contribuintes investirem no tesouro do Senhor, “mais ligados à causa da verdade presente” eles estarão, tornando a evasão da igreja muito menos provável.</a:t>
            </a:r>
          </a:p>
          <a:p>
            <a:endParaRPr lang="pt-BR" sz="24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Inter" panose="020B0502030000000004" pitchFamily="34" charset="0"/>
                <a:ea typeface="Inter" panose="020B0502030000000004" pitchFamily="34" charset="0"/>
              </a:rPr>
              <a:t>Conselhos sobre Mordomia, p. 45.</a:t>
            </a:r>
          </a:p>
        </p:txBody>
      </p:sp>
    </p:spTree>
    <p:extLst>
      <p:ext uri="{BB962C8B-B14F-4D97-AF65-F5344CB8AC3E}">
        <p14:creationId xmlns:p14="http://schemas.microsoft.com/office/powerpoint/2010/main" val="2615270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A9C32-70F6-3DEB-0CDB-340B4931C69E}"/>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3C599272-9CE7-C7A3-249C-EB421E164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CDACB869-2555-A9FD-BA0C-B1F7B90D71DD}"/>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274504E9-2451-1FD3-ABAB-7A19C4C6F384}"/>
              </a:ext>
            </a:extLst>
          </p:cNvPr>
          <p:cNvSpPr txBox="1"/>
          <p:nvPr/>
        </p:nvSpPr>
        <p:spPr>
          <a:xfrm>
            <a:off x="1042306" y="1967061"/>
            <a:ext cx="9454632" cy="2923877"/>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“Igrejas mais sistemáticas e liberais em sustentar a causa de Deus são espiritualmente as mais prósperas”</a:t>
            </a:r>
          </a:p>
          <a:p>
            <a:endParaRPr lang="pt-BR" sz="40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Inter" panose="020B0502030000000004" pitchFamily="34" charset="0"/>
                <a:ea typeface="Inter" panose="020B0502030000000004" pitchFamily="34" charset="0"/>
              </a:rPr>
              <a:t>Testemunhos para a Igreja, vol. 3, p. 405</a:t>
            </a:r>
          </a:p>
        </p:txBody>
      </p:sp>
    </p:spTree>
    <p:extLst>
      <p:ext uri="{BB962C8B-B14F-4D97-AF65-F5344CB8AC3E}">
        <p14:creationId xmlns:p14="http://schemas.microsoft.com/office/powerpoint/2010/main" val="1127931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C8783-2BC8-6A95-3A89-79DC4C38F68E}"/>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A6E54EE4-0750-2B6B-DEE1-20B73DA82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50C66E62-1619-0526-E734-E863DD45BBB2}"/>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93A3A76A-DF10-EB05-D8B4-5C3430C7C278}"/>
              </a:ext>
            </a:extLst>
          </p:cNvPr>
          <p:cNvSpPr txBox="1"/>
          <p:nvPr/>
        </p:nvSpPr>
        <p:spPr>
          <a:xfrm>
            <a:off x="1070687" y="1843950"/>
            <a:ext cx="10210022" cy="317009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Parece claro que a entrega financeira espiritual está fortemente ligada ao crescimento da igreja e à prosperidade espiritual das igrejas, tornando a apostasia menos provável.</a:t>
            </a:r>
          </a:p>
        </p:txBody>
      </p:sp>
    </p:spTree>
    <p:extLst>
      <p:ext uri="{BB962C8B-B14F-4D97-AF65-F5344CB8AC3E}">
        <p14:creationId xmlns:p14="http://schemas.microsoft.com/office/powerpoint/2010/main" val="71824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E6ECA-B227-B9AF-25B0-BD5A45BA17CE}"/>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250A40EE-F890-913A-40D0-6F4A5293F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08BF3845-9BB0-2174-27CC-9B3DF6DA4335}"/>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4" name="CaixaDeTexto 3">
            <a:extLst>
              <a:ext uri="{FF2B5EF4-FFF2-40B4-BE49-F238E27FC236}">
                <a16:creationId xmlns:a16="http://schemas.microsoft.com/office/drawing/2014/main" id="{161EB652-F62B-6ECA-117A-E0C533FF5AEC}"/>
              </a:ext>
            </a:extLst>
          </p:cNvPr>
          <p:cNvSpPr txBox="1"/>
          <p:nvPr/>
        </p:nvSpPr>
        <p:spPr>
          <a:xfrm>
            <a:off x="940060" y="1843950"/>
            <a:ext cx="10517932" cy="317009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Por esse motivo, a entrega financeira espiritual deve ser encorajada, praticada, avaliada e estudada, porque a sua ausência pode ser considerada um previsor da apostasia.</a:t>
            </a:r>
          </a:p>
        </p:txBody>
      </p:sp>
    </p:spTree>
    <p:extLst>
      <p:ext uri="{BB962C8B-B14F-4D97-AF65-F5344CB8AC3E}">
        <p14:creationId xmlns:p14="http://schemas.microsoft.com/office/powerpoint/2010/main" val="1462930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FBBCD-113B-A9AA-BB1E-9727521361C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87E7754F-9306-654D-AF82-7A1BFB345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C553784B-264F-947C-22C5-F0C2F7FDE811}"/>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0E8B65E0-1FF2-9F6C-FF38-A299EE94F3A9}"/>
              </a:ext>
            </a:extLst>
          </p:cNvPr>
          <p:cNvSpPr txBox="1"/>
          <p:nvPr/>
        </p:nvSpPr>
        <p:spPr>
          <a:xfrm>
            <a:off x="928722" y="2136338"/>
            <a:ext cx="9218167" cy="2585323"/>
          </a:xfrm>
          <a:prstGeom prst="rect">
            <a:avLst/>
          </a:prstGeom>
          <a:noFill/>
        </p:spPr>
        <p:txBody>
          <a:bodyPr wrap="square">
            <a:spAutoFit/>
          </a:bodyPr>
          <a:lstStyle/>
          <a:p>
            <a:r>
              <a:rPr lang="pt-BR" sz="5400" b="1" dirty="0">
                <a:solidFill>
                  <a:schemeClr val="accent1"/>
                </a:solidFill>
                <a:latin typeface="Inter" panose="020B0502030000000004" pitchFamily="34" charset="0"/>
                <a:ea typeface="Inter" panose="020B0502030000000004" pitchFamily="34" charset="0"/>
              </a:rPr>
              <a:t>Isso pode representar uma questão de vida ou morte eterna para os envolvidos.</a:t>
            </a:r>
          </a:p>
        </p:txBody>
      </p:sp>
    </p:spTree>
    <p:extLst>
      <p:ext uri="{BB962C8B-B14F-4D97-AF65-F5344CB8AC3E}">
        <p14:creationId xmlns:p14="http://schemas.microsoft.com/office/powerpoint/2010/main" val="28100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074F-4543-EE6B-99DB-3EBE20D0F837}"/>
            </a:ext>
          </a:extLst>
        </p:cNvPr>
        <p:cNvGrpSpPr/>
        <p:nvPr/>
      </p:nvGrpSpPr>
      <p:grpSpPr>
        <a:xfrm>
          <a:off x="0" y="0"/>
          <a:ext cx="0" cy="0"/>
          <a:chOff x="0" y="0"/>
          <a:chExt cx="0" cy="0"/>
        </a:xfrm>
      </p:grpSpPr>
      <p:pic>
        <p:nvPicPr>
          <p:cNvPr id="4" name="Imagem 3" descr="Forma&#10;&#10;Descrição gerada automaticamente">
            <a:extLst>
              <a:ext uri="{FF2B5EF4-FFF2-40B4-BE49-F238E27FC236}">
                <a16:creationId xmlns:a16="http://schemas.microsoft.com/office/drawing/2014/main" id="{C4D46DF6-6DB6-3A63-4CE8-6A7B74A99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m 2" descr="Padrão do plano de fundo&#10;&#10;Descrição gerada automaticamente">
            <a:extLst>
              <a:ext uri="{FF2B5EF4-FFF2-40B4-BE49-F238E27FC236}">
                <a16:creationId xmlns:a16="http://schemas.microsoft.com/office/drawing/2014/main" id="{A377C80B-5D17-FE0D-AA34-0E74D651DB7F}"/>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5" name="CaixaDeTexto 4">
            <a:extLst>
              <a:ext uri="{FF2B5EF4-FFF2-40B4-BE49-F238E27FC236}">
                <a16:creationId xmlns:a16="http://schemas.microsoft.com/office/drawing/2014/main" id="{10E155BB-D1EF-D015-4C68-805FFDA75E3B}"/>
              </a:ext>
            </a:extLst>
          </p:cNvPr>
          <p:cNvSpPr txBox="1"/>
          <p:nvPr/>
        </p:nvSpPr>
        <p:spPr>
          <a:xfrm>
            <a:off x="1037836" y="1859339"/>
            <a:ext cx="10116328" cy="3139321"/>
          </a:xfrm>
          <a:prstGeom prst="rect">
            <a:avLst/>
          </a:prstGeom>
          <a:noFill/>
        </p:spPr>
        <p:txBody>
          <a:bodyPr wrap="square">
            <a:spAutoFit/>
          </a:bodyPr>
          <a:lstStyle/>
          <a:p>
            <a:r>
              <a:rPr lang="pt-BR" sz="6600" b="1" dirty="0">
                <a:solidFill>
                  <a:srgbClr val="F2F2F2"/>
                </a:solidFill>
                <a:latin typeface="Roboto" panose="02000000000000000000" pitchFamily="2" charset="0"/>
                <a:ea typeface="Roboto" panose="02000000000000000000" pitchFamily="2" charset="0"/>
              </a:rPr>
              <a:t>HÁ UM DIAGNÓSTICO CONFIÁVEL DE EVASÃO DA IGREJA?</a:t>
            </a:r>
          </a:p>
        </p:txBody>
      </p:sp>
    </p:spTree>
    <p:extLst>
      <p:ext uri="{BB962C8B-B14F-4D97-AF65-F5344CB8AC3E}">
        <p14:creationId xmlns:p14="http://schemas.microsoft.com/office/powerpoint/2010/main" val="2240248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A68D-A355-C613-8D6A-9312368D0FB5}"/>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CC22D991-E96C-2DAD-85AE-537F2BE67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m 4" descr="Padrão do plano de fundo&#10;&#10;Descrição gerada automaticamente">
            <a:extLst>
              <a:ext uri="{FF2B5EF4-FFF2-40B4-BE49-F238E27FC236}">
                <a16:creationId xmlns:a16="http://schemas.microsoft.com/office/drawing/2014/main" id="{CA3D54AE-B4DC-9676-D056-2DA74666CEAF}"/>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4" name="CaixaDeTexto 3">
            <a:extLst>
              <a:ext uri="{FF2B5EF4-FFF2-40B4-BE49-F238E27FC236}">
                <a16:creationId xmlns:a16="http://schemas.microsoft.com/office/drawing/2014/main" id="{F73BCA17-D845-95AE-1011-908AB34D5D42}"/>
              </a:ext>
            </a:extLst>
          </p:cNvPr>
          <p:cNvSpPr txBox="1"/>
          <p:nvPr/>
        </p:nvSpPr>
        <p:spPr>
          <a:xfrm>
            <a:off x="1058053" y="1536174"/>
            <a:ext cx="7809722" cy="317009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Se identificado, ele pode ajudar líderes a dar atenção ministerial prioritária (nutrição) àqueles em maior necessidade,</a:t>
            </a:r>
          </a:p>
        </p:txBody>
      </p:sp>
    </p:spTree>
    <p:extLst>
      <p:ext uri="{BB962C8B-B14F-4D97-AF65-F5344CB8AC3E}">
        <p14:creationId xmlns:p14="http://schemas.microsoft.com/office/powerpoint/2010/main" val="358997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10;&#10;Descrição gerada automaticamente">
            <a:extLst>
              <a:ext uri="{FF2B5EF4-FFF2-40B4-BE49-F238E27FC236}">
                <a16:creationId xmlns:a16="http://schemas.microsoft.com/office/drawing/2014/main" id="{A1CCD352-965E-DD1D-0AD0-ED7211444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m 2" descr="Padrão do plano de fundo&#10;&#10;Descrição gerada automaticamente">
            <a:extLst>
              <a:ext uri="{FF2B5EF4-FFF2-40B4-BE49-F238E27FC236}">
                <a16:creationId xmlns:a16="http://schemas.microsoft.com/office/drawing/2014/main" id="{82DE1220-34D0-5B61-33C4-4642B8E072DA}"/>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2" name="Título 1">
            <a:extLst>
              <a:ext uri="{FF2B5EF4-FFF2-40B4-BE49-F238E27FC236}">
                <a16:creationId xmlns:a16="http://schemas.microsoft.com/office/drawing/2014/main" id="{FD367C91-56EB-ADEA-788F-C0C22FA0C49D}"/>
              </a:ext>
            </a:extLst>
          </p:cNvPr>
          <p:cNvSpPr>
            <a:spLocks noGrp="1"/>
          </p:cNvSpPr>
          <p:nvPr>
            <p:ph type="title" idx="4294967295"/>
          </p:nvPr>
        </p:nvSpPr>
        <p:spPr>
          <a:xfrm>
            <a:off x="872262" y="2257425"/>
            <a:ext cx="9881463" cy="2343149"/>
          </a:xfrm>
        </p:spPr>
        <p:txBody>
          <a:bodyPr>
            <a:noAutofit/>
          </a:bodyPr>
          <a:lstStyle/>
          <a:p>
            <a:r>
              <a:rPr lang="pt-BR" sz="5400" b="1" dirty="0">
                <a:solidFill>
                  <a:srgbClr val="F2F2F2"/>
                </a:solidFill>
                <a:latin typeface="Roboto" panose="02000000000000000000" pitchFamily="2" charset="0"/>
                <a:ea typeface="Roboto" panose="02000000000000000000" pitchFamily="2" charset="0"/>
              </a:rPr>
              <a:t>O “PRINCÍPIO DA RETENÇÃO DO CORAÇÃO” NA BÍBLIA</a:t>
            </a:r>
            <a:endParaRPr lang="pt-BR" sz="41300" b="1" dirty="0">
              <a:solidFill>
                <a:srgbClr val="F2F2F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0137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D8F36-48A6-D9B0-1024-DFA0C1EB1EBD}"/>
            </a:ext>
          </a:extLst>
        </p:cNvPr>
        <p:cNvGrpSpPr/>
        <p:nvPr/>
      </p:nvGrpSpPr>
      <p:grpSpPr>
        <a:xfrm>
          <a:off x="0" y="0"/>
          <a:ext cx="0" cy="0"/>
          <a:chOff x="0" y="0"/>
          <a:chExt cx="0" cy="0"/>
        </a:xfrm>
      </p:grpSpPr>
      <p:pic>
        <p:nvPicPr>
          <p:cNvPr id="5" name="Imagem 4" descr="Pessoas em pé olhando para frente&#10;&#10;Descrição gerada automaticamente com confiança média">
            <a:extLst>
              <a:ext uri="{FF2B5EF4-FFF2-40B4-BE49-F238E27FC236}">
                <a16:creationId xmlns:a16="http://schemas.microsoft.com/office/drawing/2014/main" id="{936A6DE3-7005-1FB2-FC0E-ABD3FE719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617" y="0"/>
            <a:ext cx="10920382" cy="6858000"/>
          </a:xfrm>
          <a:prstGeom prst="rect">
            <a:avLst/>
          </a:prstGeom>
        </p:spPr>
      </p:pic>
      <p:pic>
        <p:nvPicPr>
          <p:cNvPr id="2" name="Imagem 1" descr="Imagem em preto e branco&#10;&#10;Descrição gerada automaticamente">
            <a:extLst>
              <a:ext uri="{FF2B5EF4-FFF2-40B4-BE49-F238E27FC236}">
                <a16:creationId xmlns:a16="http://schemas.microsoft.com/office/drawing/2014/main" id="{809D3E50-F45A-4822-D15A-B0D5D5855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6" name="Imagem 5" descr="Padrão do plano de fundo&#10;&#10;Descrição gerada automaticamente">
            <a:extLst>
              <a:ext uri="{FF2B5EF4-FFF2-40B4-BE49-F238E27FC236}">
                <a16:creationId xmlns:a16="http://schemas.microsoft.com/office/drawing/2014/main" id="{690806C4-B449-C864-F7E1-EDE9DC56A34B}"/>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4" name="CaixaDeTexto 3">
            <a:extLst>
              <a:ext uri="{FF2B5EF4-FFF2-40B4-BE49-F238E27FC236}">
                <a16:creationId xmlns:a16="http://schemas.microsoft.com/office/drawing/2014/main" id="{4B1DF08C-3818-B1C5-20A0-C6E4240FAD32}"/>
              </a:ext>
            </a:extLst>
          </p:cNvPr>
          <p:cNvSpPr txBox="1"/>
          <p:nvPr/>
        </p:nvSpPr>
        <p:spPr>
          <a:xfrm>
            <a:off x="641480" y="774427"/>
            <a:ext cx="5628692" cy="5309146"/>
          </a:xfrm>
          <a:prstGeom prst="rect">
            <a:avLst/>
          </a:prstGeom>
          <a:noFill/>
        </p:spPr>
        <p:txBody>
          <a:bodyPr wrap="square">
            <a:spAutoFit/>
          </a:bodyPr>
          <a:lstStyle/>
          <a:p>
            <a:r>
              <a:rPr lang="pt-BR" sz="2300" b="1" dirty="0">
                <a:solidFill>
                  <a:schemeClr val="accent1"/>
                </a:solidFill>
                <a:latin typeface="Inter" panose="020B0502030000000004" pitchFamily="34" charset="0"/>
                <a:ea typeface="Inter" panose="020B0502030000000004" pitchFamily="34" charset="0"/>
              </a:rPr>
              <a:t>E eis que certo homem, intérprete da Lei, se levantou com o intuito de pôr Jesus à prova e disse-lhe: Mestre, que farei para herdar a vida eterna? Então, Jesus lhe perguntou: Que está escrito na Lei? Como interpretas? A isto ele respondeu: Amarás o Senhor, teu Deus, de todo o teu coração, de toda a tua alma, de todas as tuas forças e de todo o teu entendimento; e: Amarás o teu próximo como a ti mesmo. </a:t>
            </a:r>
          </a:p>
          <a:p>
            <a:endParaRPr lang="pt-BR" sz="2000" b="1" dirty="0">
              <a:solidFill>
                <a:schemeClr val="accent1"/>
              </a:solidFill>
              <a:latin typeface="Inter" panose="020B0502030000000004" pitchFamily="34" charset="0"/>
              <a:ea typeface="Inter" panose="020B0502030000000004" pitchFamily="34" charset="0"/>
            </a:endParaRPr>
          </a:p>
          <a:p>
            <a:r>
              <a:rPr lang="pt-BR" sz="2000" b="1" dirty="0">
                <a:solidFill>
                  <a:schemeClr val="accent1"/>
                </a:solidFill>
                <a:latin typeface="Roboto" panose="02000000000000000000" pitchFamily="2" charset="0"/>
                <a:ea typeface="Roboto" panose="02000000000000000000" pitchFamily="2" charset="0"/>
              </a:rPr>
              <a:t>Lucas 10:25-27</a:t>
            </a:r>
          </a:p>
          <a:p>
            <a:endParaRPr lang="pt-BR" sz="2300" dirty="0"/>
          </a:p>
        </p:txBody>
      </p:sp>
    </p:spTree>
    <p:extLst>
      <p:ext uri="{BB962C8B-B14F-4D97-AF65-F5344CB8AC3E}">
        <p14:creationId xmlns:p14="http://schemas.microsoft.com/office/powerpoint/2010/main" val="250717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EEF7B-7BD3-961F-A089-CD7ECC097666}"/>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96E724AD-4E5F-2E70-A466-3E9C0C656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099D4611-EBB0-F276-E118-AC084E0AEF6E}"/>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4" name="CaixaDeTexto 3">
            <a:extLst>
              <a:ext uri="{FF2B5EF4-FFF2-40B4-BE49-F238E27FC236}">
                <a16:creationId xmlns:a16="http://schemas.microsoft.com/office/drawing/2014/main" id="{ECB7B8E0-7C8D-73D3-335C-0EF9C0610630}"/>
              </a:ext>
            </a:extLst>
          </p:cNvPr>
          <p:cNvSpPr txBox="1"/>
          <p:nvPr/>
        </p:nvSpPr>
        <p:spPr>
          <a:xfrm>
            <a:off x="986712" y="1843950"/>
            <a:ext cx="8642480" cy="2554545"/>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Isso pode sugerir que esse esforço de “nutrição” seja a essência de qualquer programa de retenção.</a:t>
            </a:r>
          </a:p>
        </p:txBody>
      </p:sp>
    </p:spTree>
    <p:extLst>
      <p:ext uri="{BB962C8B-B14F-4D97-AF65-F5344CB8AC3E}">
        <p14:creationId xmlns:p14="http://schemas.microsoft.com/office/powerpoint/2010/main" val="302597623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SharedWithUsers xmlns="cc85661e-698c-471d-81cd-239229bffddc">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C86259-D43F-48D6-AF9F-786B96D2F4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31820A-02F0-4C20-AF74-1D859CC314A7}">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3.xml><?xml version="1.0" encoding="utf-8"?>
<ds:datastoreItem xmlns:ds="http://schemas.openxmlformats.org/officeDocument/2006/customXml" ds:itemID="{E580FFDB-01E5-4467-8C0B-92CD58AC1E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137</TotalTime>
  <Words>1001</Words>
  <Application>Microsoft Office PowerPoint</Application>
  <PresentationFormat>Widescreen</PresentationFormat>
  <Paragraphs>66</Paragraphs>
  <Slides>35</Slides>
  <Notes>1</Notes>
  <HiddenSlides>0</HiddenSlides>
  <MMClips>0</MMClips>
  <ScaleCrop>false</ScaleCrop>
  <HeadingPairs>
    <vt:vector size="4" baseType="variant">
      <vt:variant>
        <vt:lpstr>Tema</vt:lpstr>
      </vt:variant>
      <vt:variant>
        <vt:i4>1</vt:i4>
      </vt:variant>
      <vt:variant>
        <vt:lpstr>Títulos de slides</vt:lpstr>
      </vt:variant>
      <vt:variant>
        <vt:i4>35</vt:i4>
      </vt:variant>
    </vt:vector>
  </HeadingPairs>
  <TitlesOfParts>
    <vt:vector size="36"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O “PRINCÍPIO DA RETENÇÃO DO CORAÇÃO” NA BÍBLIA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EA - Rafael De Almeida Gonçales</dc:creator>
  <cp:lastModifiedBy>DSA - Daiana Belén Escobar</cp:lastModifiedBy>
  <cp:revision>12</cp:revision>
  <dcterms:created xsi:type="dcterms:W3CDTF">2024-11-05T22:42:55Z</dcterms:created>
  <dcterms:modified xsi:type="dcterms:W3CDTF">2025-08-01T13:33:04Z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y fmtid="{D5CDD505-2E9C-101B-9397-08002B2CF9AE}" pid="4" name="Order">
    <vt:lpwstr>29054000.0000000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