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2" r:id="rId16"/>
    <p:sldId id="273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</p:sldIdLst>
  <p:sldSz cx="12192000" cy="6858000"/>
  <p:notesSz cx="6858000" cy="9144000"/>
  <p:embeddedFontLst>
    <p:embeddedFont>
      <p:font typeface="Inter" panose="020B0604020202020204" charset="0"/>
      <p:regular r:id="rId29"/>
      <p:bold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7132"/>
    <a:srgbClr val="F7F3E9"/>
    <a:srgbClr val="D4A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8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8465B4-09B0-E015-12FF-65FD1264C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CC37D07-81AC-8305-5484-BF8322251F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28A5E41-38B1-0FE7-B673-B14CFD820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9D033-45D8-480B-BCEA-6B7D8F1D5155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5AFEC3A-2D2F-B57E-EC9A-B34572842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0A30E40-DA22-9A8B-25FB-EE6C2E7F9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DC6D-4D48-468F-812A-91C0B5F520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6584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C68F3E-CF41-8A71-15F1-18CBAE492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041F9E1-761E-02FE-7566-0E722FDF8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C2C4DA-F0B1-6AAD-7AA7-C7350E7F8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9D033-45D8-480B-BCEA-6B7D8F1D5155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6755F36-2A1D-94F6-4EE2-2A94C8928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D28C83-A9A2-4C06-85A6-E4AF9ECA6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DC6D-4D48-468F-812A-91C0B5F520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062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D12807D-C3EC-63A6-DCCE-37A52A4F75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2507335-DA51-EB83-9B28-8056412859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91B151-1F20-6367-D36A-7D6AF5CB6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9D033-45D8-480B-BCEA-6B7D8F1D5155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250A62-6F7F-5864-8939-E974BDA90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7269A3-F156-FFAA-3D90-75EF84296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DC6D-4D48-468F-812A-91C0B5F520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1975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ítulo 2">
            <a:extLst>
              <a:ext uri="{FF2B5EF4-FFF2-40B4-BE49-F238E27FC236}">
                <a16:creationId xmlns:a16="http://schemas.microsoft.com/office/drawing/2014/main" id="{B5749A9C-5605-02B9-8004-5F18A1769B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42405" y="5162241"/>
            <a:ext cx="8307189" cy="366427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subtitulo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44CBFD0C-C3F5-E10A-B29C-C25866DBDF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49398" y="4371040"/>
            <a:ext cx="4093201" cy="791201"/>
          </a:xfrm>
        </p:spPr>
        <p:txBody>
          <a:bodyPr/>
          <a:lstStyle>
            <a:lvl1pPr>
              <a:defRPr/>
            </a:lvl1pPr>
          </a:lstStyle>
          <a:p>
            <a:r>
              <a:rPr lang="pt-BR" dirty="0">
                <a:solidFill>
                  <a:schemeClr val="accent1"/>
                </a:solidFill>
                <a:latin typeface="Roboto" panose="02000000000000000000" pitchFamily="2" charset="0"/>
              </a:rPr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752051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o e versi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434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f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68476-88F1-1373-53CE-816E916933F4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2230558" y="2766218"/>
            <a:ext cx="7730883" cy="1325563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pt-BR" sz="6000" dirty="0">
                <a:solidFill>
                  <a:srgbClr val="F7F3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TITULO CAIXA</a:t>
            </a:r>
          </a:p>
        </p:txBody>
      </p:sp>
    </p:spTree>
    <p:extLst>
      <p:ext uri="{BB962C8B-B14F-4D97-AF65-F5344CB8AC3E}">
        <p14:creationId xmlns:p14="http://schemas.microsoft.com/office/powerpoint/2010/main" val="1127815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3EC5A3-459C-72E2-65FD-1C48D69CB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E8F779-A5E6-2E10-5C52-7E85D139B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A2F077-2B42-E1EB-3F0C-8D0EBA2D6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9D033-45D8-480B-BCEA-6B7D8F1D5155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037CA4-6618-1F44-8733-99829580D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2EDCE5-D55B-1ADC-6327-70AF27EC8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DC6D-4D48-468F-812A-91C0B5F520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6274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657EFC-091C-6481-1246-ECAC1915C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A308583-FCF0-A3D9-81F3-4DA08F426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131FF55-5C11-8124-6FA3-F264A2934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9D033-45D8-480B-BCEA-6B7D8F1D5155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889BB3B-3C26-F77E-B814-18184BA43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E451A4-05C3-8431-BD11-8383C66B7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DC6D-4D48-468F-812A-91C0B5F520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7040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323650-DCCF-6A76-402E-F7A87757B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061F547-D51D-83C0-C53B-B63993B47F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490DD1-A3B7-92B6-0C8C-37800FEE9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6FB1680-C870-5022-1087-C317E5464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9D033-45D8-480B-BCEA-6B7D8F1D5155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C095EC1-42B3-5495-26D4-F89D6CFB1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C98EF18-F1B8-A00C-556E-2D66A762D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DC6D-4D48-468F-812A-91C0B5F520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9930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DD996F-875F-4007-7A81-4D2DCEE66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603218C-1870-53E2-67A9-DA7641DB0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01649B4-8093-25EA-BCB2-7C1F88ABC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36780B1-2849-2DB7-32DF-5C62B4F814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963C900-7B13-A6E1-5958-980E71C663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2FD292E-9187-C783-E40B-EB673D1CB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9D033-45D8-480B-BCEA-6B7D8F1D5155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676B9AD-2F9B-BE76-C05E-C9E5B8D97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2B65C92-0BE8-AA19-2B62-8309E952D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DC6D-4D48-468F-812A-91C0B5F520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4808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5E4FB7-FDDD-83E5-E4CF-0482F6119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3F467A7-D03B-D006-5812-E558CAED5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9D033-45D8-480B-BCEA-6B7D8F1D5155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E02DD8D-8ECC-07C3-89BB-7B2BE7FB5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B90F2E6-4C21-96B0-ED23-EA74D9001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DC6D-4D48-468F-812A-91C0B5F520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3966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4F0BA5F-6C72-DCE5-B669-A98DAB794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9D033-45D8-480B-BCEA-6B7D8F1D5155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0565BD8-B14E-A43C-0CB0-896A6F180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232F082-B4EA-B65F-A05D-88251BAAA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DC6D-4D48-468F-812A-91C0B5F520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8968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786F19-C141-B1D1-721B-C0C9498C4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8B40632-8F66-E0E1-8F3A-2DB4E1466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94970C6-CA4E-9670-4BBA-CBC211FF51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53B3E12-948B-9039-4D74-9A9ACF11C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9D033-45D8-480B-BCEA-6B7D8F1D5155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6DCDF70-0633-4107-236D-B5985C972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D98DD23-AE86-FD8B-7F2C-E1F2ED803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DC6D-4D48-468F-812A-91C0B5F520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1006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BEA2D4-37B9-672D-761E-4802492A7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1EFF107-E443-9FA4-F30C-F0584EBDBF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F3C9680-94EF-D4FB-2100-D8BF49440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6F7A7DC-ECB4-90E5-235B-8290A3EA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9D033-45D8-480B-BCEA-6B7D8F1D5155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B55A3A4-BF6B-1818-1476-1A6F5165A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06FE29A-F6AF-DF84-3724-76C87FCE5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DC6D-4D48-468F-812A-91C0B5F520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8541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B582BA8-7B96-D2D2-1C5E-B225E6DEE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EB644CC-C5CD-933E-4CCA-94AB0606DE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C26F25-AB40-CF12-8E9C-A1FA012783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19D033-45D8-480B-BCEA-6B7D8F1D5155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44D8A3D-3987-4E68-4A31-60FEB080A7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0C130EB-287B-7754-FE97-776122B8D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13DC6D-4D48-468F-812A-91C0B5F520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023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F78B1C01-D694-FDF8-9864-2709928FF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m 12" descr="Padrão do plano de fundo&#10;&#10;Descrição gerada automaticamente">
            <a:extLst>
              <a:ext uri="{FF2B5EF4-FFF2-40B4-BE49-F238E27FC236}">
                <a16:creationId xmlns:a16="http://schemas.microsoft.com/office/drawing/2014/main" id="{967D0449-2E47-95A7-8915-3DA5AB9DC3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16390" r="3739" b="4192"/>
          <a:stretch/>
        </p:blipFill>
        <p:spPr>
          <a:xfrm>
            <a:off x="0" y="14999"/>
            <a:ext cx="12192000" cy="6858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25C08090-CD45-53DC-B2B6-3E9193A8C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3270" y="4519555"/>
            <a:ext cx="7305459" cy="1125466"/>
          </a:xfrm>
        </p:spPr>
        <p:txBody>
          <a:bodyPr>
            <a:normAutofit/>
          </a:bodyPr>
          <a:lstStyle/>
          <a:p>
            <a:r>
              <a:rPr lang="pt-BR" sz="6000" b="1" dirty="0"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MAIS DO QUE OURO</a:t>
            </a:r>
            <a:endParaRPr lang="pt-BR" sz="36100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FBB08C5C-8E45-18D8-6E7C-996EFD132D3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41" y="2817363"/>
            <a:ext cx="3026118" cy="170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05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19FF8-2675-D239-561F-CAC3D2982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Homem em cima de montanha de pedras&#10;&#10;Descrição gerada automaticamente">
            <a:extLst>
              <a:ext uri="{FF2B5EF4-FFF2-40B4-BE49-F238E27FC236}">
                <a16:creationId xmlns:a16="http://schemas.microsoft.com/office/drawing/2014/main" id="{1F03449B-9D81-8BCA-4710-0148C0D53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3718EFBF-AF25-A490-B0E8-2419C4CC0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6B76E58-C66A-F640-2213-B804BE6FF240}"/>
              </a:ext>
            </a:extLst>
          </p:cNvPr>
          <p:cNvSpPr txBox="1"/>
          <p:nvPr/>
        </p:nvSpPr>
        <p:spPr>
          <a:xfrm>
            <a:off x="2387094" y="4049485"/>
            <a:ext cx="7623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7F3E9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Líderes que são considerados confiáveis se encontram mais bem sucedidos</a:t>
            </a:r>
          </a:p>
        </p:txBody>
      </p:sp>
    </p:spTree>
    <p:extLst>
      <p:ext uri="{BB962C8B-B14F-4D97-AF65-F5344CB8AC3E}">
        <p14:creationId xmlns:p14="http://schemas.microsoft.com/office/powerpoint/2010/main" val="1331668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71D52-B137-36A1-4051-B1C8A0A07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E6326C1B-AD15-8955-014E-6E07EF2F0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5B23B742-07EC-CB51-253D-6767B5C152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D2AD3CC-9252-6115-6C8C-F76E0F3F3FD4}"/>
              </a:ext>
            </a:extLst>
          </p:cNvPr>
          <p:cNvSpPr txBox="1"/>
          <p:nvPr/>
        </p:nvSpPr>
        <p:spPr>
          <a:xfrm>
            <a:off x="978159" y="2028616"/>
            <a:ext cx="937882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Se a confiança é importante no mundo político e comercial, quanto mais é no mundo </a:t>
            </a:r>
            <a:r>
              <a:rPr lang="pt-BR" sz="4400" b="1" dirty="0">
                <a:solidFill>
                  <a:srgbClr val="D4AF37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espiritual e social.</a:t>
            </a:r>
          </a:p>
        </p:txBody>
      </p:sp>
    </p:spTree>
    <p:extLst>
      <p:ext uri="{BB962C8B-B14F-4D97-AF65-F5344CB8AC3E}">
        <p14:creationId xmlns:p14="http://schemas.microsoft.com/office/powerpoint/2010/main" val="2795812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aminho de terra com árvores ao fundo&#10;&#10;Descrição gerada automaticamente">
            <a:extLst>
              <a:ext uri="{FF2B5EF4-FFF2-40B4-BE49-F238E27FC236}">
                <a16:creationId xmlns:a16="http://schemas.microsoft.com/office/drawing/2014/main" id="{2E473F67-15F3-F8AA-335A-72B51AF0D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71" b="228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0C6C037D-2227-5699-EABD-472AC6348142}"/>
              </a:ext>
            </a:extLst>
          </p:cNvPr>
          <p:cNvSpPr/>
          <p:nvPr/>
        </p:nvSpPr>
        <p:spPr>
          <a:xfrm>
            <a:off x="0" y="14999"/>
            <a:ext cx="12192000" cy="68280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4" name="Imagem 13" descr="Padrão do plano de fundo&#10;&#10;Descrição gerada automaticamente">
            <a:extLst>
              <a:ext uri="{FF2B5EF4-FFF2-40B4-BE49-F238E27FC236}">
                <a16:creationId xmlns:a16="http://schemas.microsoft.com/office/drawing/2014/main" id="{9B8973D2-B8FC-BA10-21C1-0099B8A6F6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16390" r="3739" b="4192"/>
          <a:stretch/>
        </p:blipFill>
        <p:spPr>
          <a:xfrm>
            <a:off x="0" y="14999"/>
            <a:ext cx="12192000" cy="6858000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D267FE40-9BE0-6C59-CD3B-7971DEC9F8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622" y="3443999"/>
            <a:ext cx="7090099" cy="2951956"/>
          </a:xfrm>
        </p:spPr>
        <p:txBody>
          <a:bodyPr>
            <a:noAutofit/>
          </a:bodyPr>
          <a:lstStyle/>
          <a:p>
            <a:pPr algn="l"/>
            <a:r>
              <a:rPr lang="pt-BR" sz="6000" b="1" dirty="0">
                <a:solidFill>
                  <a:srgbClr val="F7F3E9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CONFIANÇA</a:t>
            </a:r>
            <a:br>
              <a:rPr lang="pt-BR" sz="7200" dirty="0">
                <a:solidFill>
                  <a:srgbClr val="F7F3E9"/>
                </a:solidFill>
              </a:rPr>
            </a:br>
            <a:r>
              <a:rPr lang="pt-BR" sz="2800" dirty="0">
                <a:solidFill>
                  <a:srgbClr val="F7F3E9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Talvez a confiança seja um dos ingredientes mais importantes para viver abundantemente e experimentar uma vida plena.</a:t>
            </a:r>
            <a:endParaRPr lang="pt-BR" sz="7200" dirty="0">
              <a:solidFill>
                <a:srgbClr val="F7F3E9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47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AED58-3520-A705-1CB0-59740DB27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pessoa, ao ar livre, homem, em pé&#10;&#10;Descrição gerada automaticamente">
            <a:extLst>
              <a:ext uri="{FF2B5EF4-FFF2-40B4-BE49-F238E27FC236}">
                <a16:creationId xmlns:a16="http://schemas.microsoft.com/office/drawing/2014/main" id="{68D5A612-B43E-E762-3F37-C2F5040BE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7" r="3197" b="7828"/>
          <a:stretch/>
        </p:blipFill>
        <p:spPr>
          <a:xfrm>
            <a:off x="6228553" y="0"/>
            <a:ext cx="5963446" cy="6858000"/>
          </a:xfrm>
          <a:prstGeom prst="rect">
            <a:avLst/>
          </a:prstGeom>
        </p:spPr>
      </p:pic>
      <p:pic>
        <p:nvPicPr>
          <p:cNvPr id="15" name="Imagem 14" descr="Imagem em preto e branco&#10;&#10;Descrição gerada automaticamente">
            <a:extLst>
              <a:ext uri="{FF2B5EF4-FFF2-40B4-BE49-F238E27FC236}">
                <a16:creationId xmlns:a16="http://schemas.microsoft.com/office/drawing/2014/main" id="{40E85C94-8D56-6F76-6B2A-68F58F7EA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" name="Imagem 19" descr="Padrão do plano de fundo&#10;&#10;Descrição gerada automaticamente">
            <a:extLst>
              <a:ext uri="{FF2B5EF4-FFF2-40B4-BE49-F238E27FC236}">
                <a16:creationId xmlns:a16="http://schemas.microsoft.com/office/drawing/2014/main" id="{06E29D1A-BEBD-2C12-C384-9408F696D2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-33968"/>
            <a:ext cx="12252386" cy="6891968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3CAF2B90-97D2-577F-C429-A2891F56E541}"/>
              </a:ext>
            </a:extLst>
          </p:cNvPr>
          <p:cNvSpPr txBox="1"/>
          <p:nvPr/>
        </p:nvSpPr>
        <p:spPr>
          <a:xfrm>
            <a:off x="984717" y="1739453"/>
            <a:ext cx="52360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“Eu, porém, confio em teu amor; o meu coração exulta em tua salvação”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2332229-7370-7257-55A7-8AD74D623C24}"/>
              </a:ext>
            </a:extLst>
          </p:cNvPr>
          <p:cNvSpPr txBox="1"/>
          <p:nvPr/>
        </p:nvSpPr>
        <p:spPr>
          <a:xfrm>
            <a:off x="984717" y="5314389"/>
            <a:ext cx="61604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Salmos 13:5 </a:t>
            </a:r>
          </a:p>
        </p:txBody>
      </p:sp>
    </p:spTree>
    <p:extLst>
      <p:ext uri="{BB962C8B-B14F-4D97-AF65-F5344CB8AC3E}">
        <p14:creationId xmlns:p14="http://schemas.microsoft.com/office/powerpoint/2010/main" val="2670521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B6DCC-6E99-6A44-68CF-3A81ED292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7591982D-A8D1-A594-E489-1815DDCD1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E63D7EE-7ACB-BF2D-CFD7-25FC4922861C}"/>
              </a:ext>
            </a:extLst>
          </p:cNvPr>
          <p:cNvSpPr txBox="1"/>
          <p:nvPr/>
        </p:nvSpPr>
        <p:spPr>
          <a:xfrm>
            <a:off x="892822" y="1443841"/>
            <a:ext cx="103972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“Confie no Senhor de todo o seu coração e não se apoie em seu próprio entendimento; reconheça o Senhor em todos os seus caminhos, e Ele endireitará as suas veredas”</a:t>
            </a:r>
          </a:p>
          <a:p>
            <a:endParaRPr lang="pt-BR" sz="28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Provérbios 13:5, 6 </a:t>
            </a:r>
          </a:p>
        </p:txBody>
      </p:sp>
    </p:spTree>
    <p:extLst>
      <p:ext uri="{BB962C8B-B14F-4D97-AF65-F5344CB8AC3E}">
        <p14:creationId xmlns:p14="http://schemas.microsoft.com/office/powerpoint/2010/main" val="2043367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A89C4-7721-4DD4-44CE-AE7A61F2D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20CF0606-8C87-D845-8454-225E8D6AE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A7BC97EB-969E-5E19-5A49-81848B72D61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3FF346F-F725-FA93-DA7F-303800D36F38}"/>
              </a:ext>
            </a:extLst>
          </p:cNvPr>
          <p:cNvSpPr txBox="1"/>
          <p:nvPr/>
        </p:nvSpPr>
        <p:spPr>
          <a:xfrm>
            <a:off x="978159" y="2028616"/>
            <a:ext cx="93788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 nossa confiança em Deus e em Suas promessas é a base da nossa fé. </a:t>
            </a:r>
          </a:p>
        </p:txBody>
      </p:sp>
    </p:spTree>
    <p:extLst>
      <p:ext uri="{BB962C8B-B14F-4D97-AF65-F5344CB8AC3E}">
        <p14:creationId xmlns:p14="http://schemas.microsoft.com/office/powerpoint/2010/main" val="614078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9F054-78DD-0A93-ACC7-D456A9FE9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E0B66468-6D69-CA2C-B38B-50A46C9D4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722EFB3B-9553-2436-00EA-863D4784A5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15C3326-E426-8A85-A9AA-DB9879B1136E}"/>
              </a:ext>
            </a:extLst>
          </p:cNvPr>
          <p:cNvSpPr txBox="1"/>
          <p:nvPr/>
        </p:nvSpPr>
        <p:spPr>
          <a:xfrm>
            <a:off x="1015483" y="1012954"/>
            <a:ext cx="93788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 nossa confiança nos nossos pais, filhos, avós e netos, nossos irmãos e irmãs, é a base dos nossos relacionamentos familiares e da liberdade que nós temos quando estamos com os que amamos.</a:t>
            </a:r>
          </a:p>
        </p:txBody>
      </p:sp>
    </p:spTree>
    <p:extLst>
      <p:ext uri="{BB962C8B-B14F-4D97-AF65-F5344CB8AC3E}">
        <p14:creationId xmlns:p14="http://schemas.microsoft.com/office/powerpoint/2010/main" val="1571826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A9621-7780-9AB0-C8FF-C189C5D65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D331C9A9-3BA9-FDF8-AF43-9062916D5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5D1F971F-6DDC-78F6-76B9-8048A4B634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2E5A1E3-3DB1-EB22-04D3-DF7449687B69}"/>
              </a:ext>
            </a:extLst>
          </p:cNvPr>
          <p:cNvSpPr txBox="1"/>
          <p:nvPr/>
        </p:nvSpPr>
        <p:spPr>
          <a:xfrm>
            <a:off x="1118119" y="1166842"/>
            <a:ext cx="93788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De forma semelhante, o nível de confiança que nós temos nos nossos irmãos da igreja e nos líderes da igreja em especial determina até que ponto nós levamos a nossa igreja a sério, o apoio que nós estamos preparados a dar a ela e a alegria que nós sentimos por sermos parte dela.</a:t>
            </a:r>
          </a:p>
        </p:txBody>
      </p:sp>
    </p:spTree>
    <p:extLst>
      <p:ext uri="{BB962C8B-B14F-4D97-AF65-F5344CB8AC3E}">
        <p14:creationId xmlns:p14="http://schemas.microsoft.com/office/powerpoint/2010/main" val="180770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41483-CF67-0F81-881F-066FB2378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CAABF399-4698-E431-FDC6-6A7D9E401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D0743915-8544-D1D9-AC84-BEDED1A377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E6ADA10-EA4E-A19D-807F-8C686DD25A03}"/>
              </a:ext>
            </a:extLst>
          </p:cNvPr>
          <p:cNvSpPr txBox="1"/>
          <p:nvPr/>
        </p:nvSpPr>
        <p:spPr>
          <a:xfrm>
            <a:off x="922175" y="1012954"/>
            <a:ext cx="93788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As bênçãos da igreja só são experimentadas nos relacionamentos com outras pessoas. Cristo é a cabeça, mas as nossas interações do dia a dia são com o corpo, que são as pessoas.</a:t>
            </a:r>
          </a:p>
        </p:txBody>
      </p:sp>
    </p:spTree>
    <p:extLst>
      <p:ext uri="{BB962C8B-B14F-4D97-AF65-F5344CB8AC3E}">
        <p14:creationId xmlns:p14="http://schemas.microsoft.com/office/powerpoint/2010/main" val="453714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61CB4-5FB5-887A-C245-974D2FBB9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3D3E53AA-2F2A-41B4-6345-3D749C338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323A3C58-D5D2-FEB1-5CD8-37E458949B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0C81CDB-AD10-5993-4F30-084FF79765EA}"/>
              </a:ext>
            </a:extLst>
          </p:cNvPr>
          <p:cNvSpPr txBox="1"/>
          <p:nvPr/>
        </p:nvSpPr>
        <p:spPr>
          <a:xfrm>
            <a:off x="987489" y="1166842"/>
            <a:ext cx="93788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“Um ponto chave a ser lembrado é que arrecadar amigos é mais importante do que arrecadar fundos. Você deveria ter dez vezes mais intenção de fazer um amigo do que de receber uma bênção. Se você [líder de igreja] gastar o seu tempo para cultivar um relacionamento, você vai descobrir que você só precisa gastar poucos minutos para receber uma bênção que vai fazer avançar a causa de Cristo.”</a:t>
            </a:r>
          </a:p>
          <a:p>
            <a:endParaRPr lang="pt-BR" sz="24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2 J. </a:t>
            </a:r>
            <a:r>
              <a:rPr lang="pt-BR" sz="2400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Clif</a:t>
            </a:r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Christopher, </a:t>
            </a:r>
            <a:r>
              <a:rPr lang="pt-BR" sz="2400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God</a:t>
            </a:r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vs. Money: </a:t>
            </a:r>
            <a:r>
              <a:rPr lang="pt-BR" sz="2400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Winning</a:t>
            </a:r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pt-BR" sz="2400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Strategies</a:t>
            </a:r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in </a:t>
            </a:r>
            <a:r>
              <a:rPr lang="pt-BR" sz="2400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the</a:t>
            </a:r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pt-BR" sz="2400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Combat</a:t>
            </a:r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Zone (Deus vs. Dinheiro: Ganhando Estratégias na Zona de Combate) (Nashville: </a:t>
            </a:r>
            <a:r>
              <a:rPr lang="pt-BR" sz="2400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Abingdon</a:t>
            </a:r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Press, 2018), p. 59.</a:t>
            </a:r>
          </a:p>
        </p:txBody>
      </p:sp>
    </p:spTree>
    <p:extLst>
      <p:ext uri="{BB962C8B-B14F-4D97-AF65-F5344CB8AC3E}">
        <p14:creationId xmlns:p14="http://schemas.microsoft.com/office/powerpoint/2010/main" val="2228390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5BA0B-AD4E-CF09-13EC-755205339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76963888-A386-A4B4-6D6A-70C439428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FD37DD3F-CB3E-B364-57A9-2F558BE76E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B9796BE-20F5-4311-809C-7A85A41A21AE}"/>
              </a:ext>
            </a:extLst>
          </p:cNvPr>
          <p:cNvSpPr txBox="1"/>
          <p:nvPr/>
        </p:nvSpPr>
        <p:spPr>
          <a:xfrm>
            <a:off x="1006150" y="2319410"/>
            <a:ext cx="86494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que os jovens esperam dos líderes da igreja? </a:t>
            </a:r>
          </a:p>
        </p:txBody>
      </p:sp>
    </p:spTree>
    <p:extLst>
      <p:ext uri="{BB962C8B-B14F-4D97-AF65-F5344CB8AC3E}">
        <p14:creationId xmlns:p14="http://schemas.microsoft.com/office/powerpoint/2010/main" val="4230940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2A9FC-3C2F-08F4-E3F4-E3C577E48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1912A11B-F754-E760-DFC5-86A5D4E90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0E52C920-8846-9210-9FFF-9D3072D9AB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7264043-9808-E040-BD03-63755FEA3E17}"/>
              </a:ext>
            </a:extLst>
          </p:cNvPr>
          <p:cNvSpPr txBox="1"/>
          <p:nvPr/>
        </p:nvSpPr>
        <p:spPr>
          <a:xfrm>
            <a:off x="950167" y="1690062"/>
            <a:ext cx="937882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Os líderes da igreja devem ter consciência de que a confiança não vem de sua posição, seus títulos ou seus discursos; a confiança vem de suas ações</a:t>
            </a:r>
            <a:r>
              <a:rPr lang="pt-BR" sz="4400" dirty="0"/>
              <a:t>.</a:t>
            </a:r>
            <a:endParaRPr lang="pt-BR" sz="4400" b="1" dirty="0">
              <a:solidFill>
                <a:srgbClr val="D4AF37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520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11ACC-F464-19BB-D7F7-5FB867490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EBC300E4-AC64-48BC-D1E9-6CD56DB58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411A0A45-9A60-F6F5-34E6-3719D5C5C6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F7676D7-1B5B-10EB-89B1-75CC4434F63F}"/>
              </a:ext>
            </a:extLst>
          </p:cNvPr>
          <p:cNvSpPr txBox="1"/>
          <p:nvPr/>
        </p:nvSpPr>
        <p:spPr>
          <a:xfrm>
            <a:off x="1080796" y="1690062"/>
            <a:ext cx="937882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Uma igreja precisa ter um líder que inspire confiança e segurança nos membros por meio da sua construção de relacionamentos.</a:t>
            </a:r>
          </a:p>
        </p:txBody>
      </p:sp>
    </p:spTree>
    <p:extLst>
      <p:ext uri="{BB962C8B-B14F-4D97-AF65-F5344CB8AC3E}">
        <p14:creationId xmlns:p14="http://schemas.microsoft.com/office/powerpoint/2010/main" val="3945561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E152B-3396-AAFB-3AC0-97A03FE51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D216532D-F65C-A013-CC21-3B2A95382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2F39E422-D50A-715B-A3D4-0F3775BC98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49F848E-7A93-E515-8F8E-24E61DA75B3F}"/>
              </a:ext>
            </a:extLst>
          </p:cNvPr>
          <p:cNvSpPr txBox="1"/>
          <p:nvPr/>
        </p:nvSpPr>
        <p:spPr>
          <a:xfrm>
            <a:off x="968829" y="1228397"/>
            <a:ext cx="937882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Onde há um alto nível de confiança nos líderes de uma igreja local e na adesão à missão mais ampla da igreja, também há um alto nível de doação pela parte dos membros de seu tempo, energia, influência e dinheiro.</a:t>
            </a:r>
          </a:p>
        </p:txBody>
      </p:sp>
    </p:spTree>
    <p:extLst>
      <p:ext uri="{BB962C8B-B14F-4D97-AF65-F5344CB8AC3E}">
        <p14:creationId xmlns:p14="http://schemas.microsoft.com/office/powerpoint/2010/main" val="610616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C3C63-1744-69DB-E902-B52001DF9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EFA7771A-59BF-EBEB-2994-4DBDCB6A1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94471616-05BC-F5C1-050E-B9CECE87FC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3A72CC1-5D87-5081-3685-079E2E77632E}"/>
              </a:ext>
            </a:extLst>
          </p:cNvPr>
          <p:cNvSpPr txBox="1"/>
          <p:nvPr/>
        </p:nvSpPr>
        <p:spPr>
          <a:xfrm>
            <a:off x="1043474" y="1536174"/>
            <a:ext cx="93788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Seja um bom mordomo cultivando e nutrindo relacionamentos, fazendo com que cada membro saiba que como líder você se importa, que eles são especiais para Deus, portanto também são especiais para você.</a:t>
            </a:r>
          </a:p>
        </p:txBody>
      </p:sp>
    </p:spTree>
    <p:extLst>
      <p:ext uri="{BB962C8B-B14F-4D97-AF65-F5344CB8AC3E}">
        <p14:creationId xmlns:p14="http://schemas.microsoft.com/office/powerpoint/2010/main" val="1159206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8B0F1-7CA2-3CB8-43E6-AC804978E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9A17DDB2-B914-6D17-7075-F6F5DEC8A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6FB60C46-5229-D676-6EA9-3651EF723E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7F60C4E-39C3-B0D7-8248-D4E154642AD0}"/>
              </a:ext>
            </a:extLst>
          </p:cNvPr>
          <p:cNvSpPr txBox="1"/>
          <p:nvPr/>
        </p:nvSpPr>
        <p:spPr>
          <a:xfrm>
            <a:off x="940836" y="1166842"/>
            <a:ext cx="93788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“A pessoa sincera em seu amor, que põe todo o coração em sua devoção, Deus considera </a:t>
            </a:r>
            <a:r>
              <a:rPr lang="pt-BR" sz="44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mais preciosa</a:t>
            </a:r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que as barras de ouro de Ofir.” </a:t>
            </a:r>
          </a:p>
          <a:p>
            <a:endParaRPr lang="pt-BR" sz="44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Conselhos Sobre Mordomia, p. 119.</a:t>
            </a:r>
          </a:p>
        </p:txBody>
      </p:sp>
    </p:spTree>
    <p:extLst>
      <p:ext uri="{BB962C8B-B14F-4D97-AF65-F5344CB8AC3E}">
        <p14:creationId xmlns:p14="http://schemas.microsoft.com/office/powerpoint/2010/main" val="959434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0EE1E-7956-7E3F-51A1-C39A25A50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2DCA38FF-4BE1-3688-205E-4E3D2115F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9B1FE66D-0569-FBE1-E164-34BB7A1983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1ACAC3D-A6E0-BAED-15BF-199A5759DCDA}"/>
              </a:ext>
            </a:extLst>
          </p:cNvPr>
          <p:cNvSpPr txBox="1"/>
          <p:nvPr/>
        </p:nvSpPr>
        <p:spPr>
          <a:xfrm>
            <a:off x="950166" y="1498316"/>
            <a:ext cx="864947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Os jovens da igreja desejam saber que os pastores e anciãos se </a:t>
            </a:r>
            <a:r>
              <a:rPr lang="pt-BR" sz="54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importam</a:t>
            </a:r>
            <a:r>
              <a:rPr lang="pt-BR" sz="5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genuinamente com eles. </a:t>
            </a:r>
          </a:p>
        </p:txBody>
      </p:sp>
    </p:spTree>
    <p:extLst>
      <p:ext uri="{BB962C8B-B14F-4D97-AF65-F5344CB8AC3E}">
        <p14:creationId xmlns:p14="http://schemas.microsoft.com/office/powerpoint/2010/main" val="608170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D3B24-F835-0E93-5D99-DDEEA3482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AADA3B48-9892-0179-8234-F479FE703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78FEA69A-B563-FC55-AF52-60F7BEF23A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C95E1B7-B11E-3177-DC18-A48CFE7546A2}"/>
              </a:ext>
            </a:extLst>
          </p:cNvPr>
          <p:cNvSpPr txBox="1"/>
          <p:nvPr/>
        </p:nvSpPr>
        <p:spPr>
          <a:xfrm>
            <a:off x="968827" y="2030161"/>
            <a:ext cx="86494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Os jovens da igreja querem poder </a:t>
            </a:r>
            <a:r>
              <a:rPr lang="pt-BR" sz="54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confiar</a:t>
            </a:r>
            <a:r>
              <a:rPr lang="pt-BR" sz="5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em seus pastores e anciãos.</a:t>
            </a:r>
          </a:p>
        </p:txBody>
      </p:sp>
    </p:spTree>
    <p:extLst>
      <p:ext uri="{BB962C8B-B14F-4D97-AF65-F5344CB8AC3E}">
        <p14:creationId xmlns:p14="http://schemas.microsoft.com/office/powerpoint/2010/main" val="2070562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5BA0B-AD4E-CF09-13EC-755205339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76963888-A386-A4B4-6D6A-70C439428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FD37DD3F-CB3E-B364-57A9-2F558BE76E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B9796BE-20F5-4311-809C-7A85A41A21AE}"/>
              </a:ext>
            </a:extLst>
          </p:cNvPr>
          <p:cNvSpPr txBox="1"/>
          <p:nvPr/>
        </p:nvSpPr>
        <p:spPr>
          <a:xfrm>
            <a:off x="1108787" y="1508183"/>
            <a:ext cx="97147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fator número um em qualquer país que queira criar uma cultura que leve ao sucesso econômico sustentável é a </a:t>
            </a:r>
            <a:r>
              <a:rPr lang="pt-BR" sz="40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confiança: </a:t>
            </a:r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confiança no governo, confiança nas instituições, confiança nos negócios, confiança nos sistemas.</a:t>
            </a:r>
          </a:p>
        </p:txBody>
      </p:sp>
    </p:spTree>
    <p:extLst>
      <p:ext uri="{BB962C8B-B14F-4D97-AF65-F5344CB8AC3E}">
        <p14:creationId xmlns:p14="http://schemas.microsoft.com/office/powerpoint/2010/main" val="1376271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BD7D2-0936-255A-D741-505EF42B0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2A5C4C04-3131-A2FB-161A-D7BE02B4A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E38CA682-FFFB-ED6A-CC79-EB4DEDDE25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6E575DF-C537-6FD8-9FA2-018D1590072C}"/>
              </a:ext>
            </a:extLst>
          </p:cNvPr>
          <p:cNvSpPr txBox="1"/>
          <p:nvPr/>
        </p:nvSpPr>
        <p:spPr>
          <a:xfrm>
            <a:off x="1052803" y="1536174"/>
            <a:ext cx="86494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Os países do G7 e outros, como Dinamarca, Suécia, Noruega, Finlândia e Holanda são considerados países de alta confiança.</a:t>
            </a:r>
          </a:p>
        </p:txBody>
      </p:sp>
    </p:spTree>
    <p:extLst>
      <p:ext uri="{BB962C8B-B14F-4D97-AF65-F5344CB8AC3E}">
        <p14:creationId xmlns:p14="http://schemas.microsoft.com/office/powerpoint/2010/main" val="145694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744AF-3C62-5ED5-1363-D63D05AA8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C80547E3-AD5B-571E-99A7-ABE7527E8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6BF98E81-1BF9-F60B-7B88-44C423ACB1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D3EBB9A-EFFA-366E-31E9-7AEBD7A5AA66}"/>
              </a:ext>
            </a:extLst>
          </p:cNvPr>
          <p:cNvSpPr txBox="1"/>
          <p:nvPr/>
        </p:nvSpPr>
        <p:spPr>
          <a:xfrm>
            <a:off x="996820" y="1905506"/>
            <a:ext cx="86494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Países com baixo crescimento econômico geralmente são países com </a:t>
            </a:r>
            <a:r>
              <a:rPr lang="pt-BR" sz="48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baixa confiança.</a:t>
            </a:r>
          </a:p>
        </p:txBody>
      </p:sp>
    </p:spTree>
    <p:extLst>
      <p:ext uri="{BB962C8B-B14F-4D97-AF65-F5344CB8AC3E}">
        <p14:creationId xmlns:p14="http://schemas.microsoft.com/office/powerpoint/2010/main" val="966248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C9FD7-E4DA-17CC-AC0A-1DE71DACF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71692AFF-4B2B-E8E7-AA18-DCF839ECE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4B0716AD-B419-DF0E-6C13-4B49CDEC41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8D8D078-0340-DCF0-BDB2-E7DBF5CDDEA1}"/>
              </a:ext>
            </a:extLst>
          </p:cNvPr>
          <p:cNvSpPr txBox="1"/>
          <p:nvPr/>
        </p:nvSpPr>
        <p:spPr>
          <a:xfrm>
            <a:off x="996819" y="1690062"/>
            <a:ext cx="96120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Em países onde a confiança é alta, o crime e a corrupção são baixos. Negócios com uma reputação saudável têm melhor desempenho e contratam os melhores talentos.</a:t>
            </a:r>
          </a:p>
        </p:txBody>
      </p:sp>
    </p:spTree>
    <p:extLst>
      <p:ext uri="{BB962C8B-B14F-4D97-AF65-F5344CB8AC3E}">
        <p14:creationId xmlns:p14="http://schemas.microsoft.com/office/powerpoint/2010/main" val="2305403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2D6AD-F6AD-A55F-490F-0430655E0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FD6DF7C9-0DBE-9CDB-445E-AE3DAE3ED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6142BBAD-9BAC-80D8-135C-AA236B48B1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9D75413-85BF-8FE6-6B02-C2B4B5C9F14A}"/>
              </a:ext>
            </a:extLst>
          </p:cNvPr>
          <p:cNvSpPr txBox="1"/>
          <p:nvPr/>
        </p:nvSpPr>
        <p:spPr>
          <a:xfrm>
            <a:off x="987489" y="1419474"/>
            <a:ext cx="937882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Em países onde a </a:t>
            </a:r>
            <a:r>
              <a:rPr lang="pt-BR" sz="44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confiança</a:t>
            </a:r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é alta, o crime e a corrupção são baixos. Negócios com uma reputação saudável têm </a:t>
            </a:r>
            <a:r>
              <a:rPr lang="pt-BR" sz="4400" b="1" dirty="0">
                <a:solidFill>
                  <a:srgbClr val="E9713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melhor desempenho</a:t>
            </a:r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e contratam os melhores talentos.</a:t>
            </a:r>
          </a:p>
        </p:txBody>
      </p:sp>
    </p:spTree>
    <p:extLst>
      <p:ext uri="{BB962C8B-B14F-4D97-AF65-F5344CB8AC3E}">
        <p14:creationId xmlns:p14="http://schemas.microsoft.com/office/powerpoint/2010/main" val="11926555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CC36D7-50F7-4A09-B37A-99AAB8DD7B84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2.xml><?xml version="1.0" encoding="utf-8"?>
<ds:datastoreItem xmlns:ds="http://schemas.openxmlformats.org/officeDocument/2006/customXml" ds:itemID="{8DFF068E-BD40-4AA9-9DA1-DBAC824968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9C7DEF-0869-4C4A-ACDD-0A3EE9C35B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718</Words>
  <Application>Microsoft Office PowerPoint</Application>
  <PresentationFormat>Widescreen</PresentationFormat>
  <Paragraphs>31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5" baseType="lpstr">
      <vt:lpstr>Tema do Office</vt:lpstr>
      <vt:lpstr>MAIS DO QUE OURO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EA - Rafael De Almeida Gonçales</dc:creator>
  <cp:lastModifiedBy>EA - Rafael De Almeida Gonçales</cp:lastModifiedBy>
  <cp:revision>6</cp:revision>
  <dcterms:created xsi:type="dcterms:W3CDTF">2024-11-04T13:11:32Z</dcterms:created>
  <dcterms:modified xsi:type="dcterms:W3CDTF">2025-08-01T13:32:30Z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Order">
    <vt:lpwstr>29053900.0000000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MediaServiceImageTags">
    <vt:lpwstr/>
  </property>
</Properties>
</file>