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8" r:id="rId5"/>
    <p:sldId id="259" r:id="rId6"/>
    <p:sldId id="274" r:id="rId7"/>
    <p:sldId id="275" r:id="rId8"/>
    <p:sldId id="276" r:id="rId9"/>
    <p:sldId id="263" r:id="rId10"/>
    <p:sldId id="277" r:id="rId11"/>
    <p:sldId id="273" r:id="rId12"/>
    <p:sldId id="278" r:id="rId13"/>
    <p:sldId id="279" r:id="rId14"/>
    <p:sldId id="280" r:id="rId15"/>
    <p:sldId id="281" r:id="rId16"/>
    <p:sldId id="282" r:id="rId17"/>
    <p:sldId id="289" r:id="rId18"/>
    <p:sldId id="283" r:id="rId19"/>
    <p:sldId id="286" r:id="rId20"/>
    <p:sldId id="287" r:id="rId21"/>
    <p:sldId id="288" r:id="rId22"/>
    <p:sldId id="291" r:id="rId23"/>
    <p:sldId id="292" r:id="rId24"/>
    <p:sldId id="293" r:id="rId25"/>
    <p:sldId id="295" r:id="rId26"/>
    <p:sldId id="296" r:id="rId27"/>
    <p:sldId id="300" r:id="rId28"/>
    <p:sldId id="297" r:id="rId29"/>
    <p:sldId id="299" r:id="rId30"/>
    <p:sldId id="301" r:id="rId31"/>
    <p:sldId id="302" r:id="rId32"/>
    <p:sldId id="303" r:id="rId33"/>
    <p:sldId id="304" r:id="rId34"/>
    <p:sldId id="305" r:id="rId35"/>
  </p:sldIdLst>
  <p:sldSz cx="12192000" cy="6858000"/>
  <p:notesSz cx="6858000" cy="9144000"/>
  <p:embeddedFontLst>
    <p:embeddedFont>
      <p:font typeface="Inter" panose="020B0604020202020204" charset="0"/>
      <p:regular r:id="rId36"/>
      <p:bold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132"/>
    <a:srgbClr val="D4AF37"/>
    <a:srgbClr val="F7F3E9"/>
    <a:srgbClr val="361F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8" autoAdjust="0"/>
    <p:restoredTop sz="94660"/>
  </p:normalViewPr>
  <p:slideViewPr>
    <p:cSldViewPr snapToGrid="0">
      <p:cViewPr varScale="1">
        <p:scale>
          <a:sx n="92" d="100"/>
          <a:sy n="92" d="100"/>
        </p:scale>
        <p:origin x="2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2E4DA-7CBC-DC53-82B0-58D050615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D277E3-7913-8BB1-E3C6-0FBA8F0D0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D2F061-C672-CE9C-AC59-5C53ED5C8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0CA9-BA0E-4F0D-BBA1-37718902F15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240FFF-59C9-24B5-714D-87FDE12D1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7AF7AF-CA38-DB55-1200-A8358429A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1629-FC99-4C15-9251-0EBEEEF7E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23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E87062-D368-C1EE-8E9B-52DECF4C2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2520A1-C2CD-C91A-4BB2-86CED1DD2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8B1F98-82F4-88A7-7DF8-76E7B7DA8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0CA9-BA0E-4F0D-BBA1-37718902F15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19656E-A5CC-0D7B-26F3-E908E5EE5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6B1B3A-9964-FC39-1098-F3ED3349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1629-FC99-4C15-9251-0EBEEEF7E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9182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C368B40-7599-E34C-B1E1-BF571BEAE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17B1105-33DD-7C1E-D882-8455DCD05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4AAD5E-9B36-49F1-A58E-122EE9C3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0CA9-BA0E-4F0D-BBA1-37718902F15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DEAD8A-7638-B7D7-BF08-8BD85D589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575736-341D-FF71-0FCF-7EEAF3DC3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1629-FC99-4C15-9251-0EBEEEF7E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025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295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f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68476-88F1-1373-53CE-816E916933F4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230558" y="2766218"/>
            <a:ext cx="7730883" cy="1325563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pt-BR" sz="6000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TITULO CAIXA</a:t>
            </a:r>
          </a:p>
        </p:txBody>
      </p:sp>
    </p:spTree>
    <p:extLst>
      <p:ext uri="{BB962C8B-B14F-4D97-AF65-F5344CB8AC3E}">
        <p14:creationId xmlns:p14="http://schemas.microsoft.com/office/powerpoint/2010/main" val="2953358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FF4F26-8D0A-AA95-D8E3-749ADA98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D9CFCD-1892-E151-6722-F59C597FB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31B8CA-9364-C047-46C3-F491BCE6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0CA9-BA0E-4F0D-BBA1-37718902F15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CE0E44-8876-008A-768D-68E7637D9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07EAB2-0A9D-F445-B3F7-E48D55F7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1629-FC99-4C15-9251-0EBEEEF7E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217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3AA985-BC12-314C-BFED-2CC665275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33783F-387A-F5FC-435A-7B9820902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D22CEB-13BB-CD2C-B801-55FF29BDD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0CA9-BA0E-4F0D-BBA1-37718902F15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D7CE00-9608-1F2F-C1B1-1C93F9F17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D4E08B-9D6C-C9E8-5231-1DC32D7C3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1629-FC99-4C15-9251-0EBEEEF7E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1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80B143-1FC5-298B-8631-79368A9E1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B47AF5-6D5A-7A93-2C70-1AC76C1E2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2E3230A-61FD-8B07-6CDA-3C7F99C50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2014563-D9A8-1C85-9599-18AE1E5C1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0CA9-BA0E-4F0D-BBA1-37718902F15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207695B-7D17-2ABE-F1A8-7A25C088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108E65B-87FE-6F0C-6596-927CD7E3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1629-FC99-4C15-9251-0EBEEEF7E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923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598356-7BDE-2D11-BEF9-DB971B61D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667B1D-AA4C-9D7C-19F2-17844BE3D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75344B2-9CBB-8408-49DB-53642460D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A3AB5BE-731F-F102-19A4-F0252677F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C564A27-9E0B-6614-29C6-651C251AA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0874ACC-B552-D99A-896A-87F22A2A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0CA9-BA0E-4F0D-BBA1-37718902F15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5A6DEBE-D116-9926-0739-81C307B9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F2E72FB-7BBB-A1AA-A83C-7D9AC24BB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1629-FC99-4C15-9251-0EBEEEF7E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5091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49358-1791-8777-4E1F-1E4C1AC65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206F227-35B7-ADE9-5E6D-DD3EC344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0CA9-BA0E-4F0D-BBA1-37718902F15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8EC270D-E66E-2EC3-A743-912EADE00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8FFBB4D-94B5-072D-E298-CE5DED7BB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1629-FC99-4C15-9251-0EBEEEF7E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384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A390972-70FB-3295-6272-89534A85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0CA9-BA0E-4F0D-BBA1-37718902F15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9CA99F8-0045-5AED-34AF-21642D89F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CD28EB-B488-B799-0FC3-E57424DE5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1629-FC99-4C15-9251-0EBEEEF7E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15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CF09D2-79F9-D132-CE2A-00264C68E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67336E-CDB5-047A-B7DD-CD5F687C7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47CC13-9BF8-F2AB-3CE9-95C933AC0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965729-1186-64FE-6006-0FFE53BDC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0CA9-BA0E-4F0D-BBA1-37718902F15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9444B09-5887-0DF2-A465-00177DDE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83EA770-79E0-3F4B-A945-4E8B2A71F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1629-FC99-4C15-9251-0EBEEEF7E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0409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FF4EF-91B5-E586-8B0E-36F74411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5B629FA-E026-280F-6A0E-FB38D6211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6F241CA-EE1D-7AA8-FE72-B6AD39D97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517A63E-5EF6-15D3-D0D7-65849E2F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0CA9-BA0E-4F0D-BBA1-37718902F15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9B2547-40D0-5439-BF69-89123C83B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CEC36A-BE44-D30D-241B-C8A6BFCF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1629-FC99-4C15-9251-0EBEEEF7E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0020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9381C50-9511-92B7-B018-B9E86A29C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6CD5F6-B784-B249-CC38-18B933502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FE3D83-6636-FF15-221F-4BDC32FDC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940CA9-BA0E-4F0D-BBA1-37718902F15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E0E7E8-3557-9BB6-D13C-E53999700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C0EC49-A964-3245-D146-93293ABA9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71629-FC99-4C15-9251-0EBEEEF7E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211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ao ar livre, água, janela, barco&#10;&#10;Descrição gerada automaticamente">
            <a:extLst>
              <a:ext uri="{FF2B5EF4-FFF2-40B4-BE49-F238E27FC236}">
                <a16:creationId xmlns:a16="http://schemas.microsoft.com/office/drawing/2014/main" id="{94AEA220-6327-FFAA-E4D9-60ECE3FD78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000C4A07-4AE9-5BB1-579F-1CE7135C7B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6BCCC-D7A8-6B3C-9D41-B94119290959}"/>
              </a:ext>
            </a:extLst>
          </p:cNvPr>
          <p:cNvSpPr txBox="1">
            <a:spLocks/>
          </p:cNvSpPr>
          <p:nvPr/>
        </p:nvSpPr>
        <p:spPr>
          <a:xfrm>
            <a:off x="1710611" y="3482104"/>
            <a:ext cx="8770776" cy="3169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 GUIA DO MORDOMO PARA UMA VIDA ABUNDANTE</a:t>
            </a: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8871850-0499-925A-013C-37C49D11D45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60515-7563-1305-21AF-EE395501C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93DED829-00D3-7371-54E3-D0586F082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608284EC-FDB2-34E3-0A0D-4EBCD42696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DE1BFC6-21D9-8E5A-07CC-B33778166771}"/>
              </a:ext>
            </a:extLst>
          </p:cNvPr>
          <p:cNvSpPr txBox="1"/>
          <p:nvPr/>
        </p:nvSpPr>
        <p:spPr>
          <a:xfrm>
            <a:off x="1042696" y="1813173"/>
            <a:ext cx="92396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Quando um mordomo mantém conexão com Deus, a recompensa é a prosperidade física, material e espiritual.</a:t>
            </a:r>
            <a:endParaRPr lang="pt-BR" sz="3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503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20F8C-2DD3-167A-F2D9-548D581AA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3139496C-571A-B4D9-5225-74F05E69A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D1692D2D-7BFE-6CA2-8EBE-D614D0BC67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9DAEDF9-BEF6-8658-4D27-EE27E9B7316E}"/>
              </a:ext>
            </a:extLst>
          </p:cNvPr>
          <p:cNvSpPr txBox="1"/>
          <p:nvPr/>
        </p:nvSpPr>
        <p:spPr>
          <a:xfrm>
            <a:off x="1052027" y="1905506"/>
            <a:ext cx="95195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</a:t>
            </a:r>
            <a:r>
              <a:rPr lang="pt-BR" sz="48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sucesso e a prosperidade </a:t>
            </a:r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que vêm de uma conexão com Deus manterão o indivíduo humilde </a:t>
            </a:r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110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AAD25-9D4D-FE8C-F680-CF5CAB03C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54CE3CD-82F8-8E9D-EC12-BD2E8B5727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62" r="1048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7ABDB808-BC40-E809-9E3A-DCDC57C93290}"/>
              </a:ext>
            </a:extLst>
          </p:cNvPr>
          <p:cNvSpPr/>
          <p:nvPr/>
        </p:nvSpPr>
        <p:spPr>
          <a:xfrm>
            <a:off x="0" y="0"/>
            <a:ext cx="12192000" cy="6828002"/>
          </a:xfrm>
          <a:prstGeom prst="rect">
            <a:avLst/>
          </a:prstGeom>
          <a:gradFill flip="none" rotWithShape="1">
            <a:gsLst>
              <a:gs pos="0">
                <a:srgbClr val="361F0C">
                  <a:alpha val="11000"/>
                </a:srgbClr>
              </a:gs>
              <a:gs pos="100000">
                <a:schemeClr val="tx1">
                  <a:alpha val="37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0DEC2934-0C3F-B578-6767-3410E3372B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16390" r="3739" b="41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1B4BAD6-3B5F-DDBD-6D32-57DD089B23C0}"/>
              </a:ext>
            </a:extLst>
          </p:cNvPr>
          <p:cNvSpPr txBox="1"/>
          <p:nvPr/>
        </p:nvSpPr>
        <p:spPr>
          <a:xfrm>
            <a:off x="676663" y="4685494"/>
            <a:ext cx="85958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DEUS</a:t>
            </a:r>
            <a:r>
              <a:rPr lang="pt-BR" sz="3600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é reconhecido como a </a:t>
            </a:r>
            <a:r>
              <a:rPr lang="pt-BR" sz="3600" b="1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Fonte</a:t>
            </a:r>
            <a:r>
              <a:rPr lang="pt-BR" sz="3600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, </a:t>
            </a:r>
            <a:r>
              <a:rPr lang="pt-BR" sz="3600" b="1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Senhor</a:t>
            </a:r>
            <a:r>
              <a:rPr lang="pt-BR" sz="3600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e o </a:t>
            </a:r>
            <a:r>
              <a:rPr lang="pt-BR" sz="3600" b="1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Dono de tudo.</a:t>
            </a:r>
            <a:endParaRPr lang="pt-BR" sz="2400" b="1" dirty="0">
              <a:solidFill>
                <a:srgbClr val="F7F3E9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863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AF87C-E6EA-80B4-4FFC-6934E92E0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de barba e cabelos longos&#10;&#10;Descrição gerada automaticamente com confiança média">
            <a:extLst>
              <a:ext uri="{FF2B5EF4-FFF2-40B4-BE49-F238E27FC236}">
                <a16:creationId xmlns:a16="http://schemas.microsoft.com/office/drawing/2014/main" id="{7A4E8156-8021-8805-628F-4CB7F8BBF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6" b="26003"/>
          <a:stretch/>
        </p:blipFill>
        <p:spPr>
          <a:xfrm>
            <a:off x="6061235" y="0"/>
            <a:ext cx="6130766" cy="685800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F18D234A-D136-BA6A-BE36-BD967F323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23A7A39D-D6E4-078C-3F8A-AFFE08DD99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16390" r="3739" b="41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92630E2-7CCD-B313-DA2D-B2D26C86F4CD}"/>
              </a:ext>
            </a:extLst>
          </p:cNvPr>
          <p:cNvSpPr txBox="1"/>
          <p:nvPr/>
        </p:nvSpPr>
        <p:spPr>
          <a:xfrm>
            <a:off x="492333" y="2875002"/>
            <a:ext cx="62323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OBEDIÊNCIA</a:t>
            </a:r>
          </a:p>
        </p:txBody>
      </p:sp>
    </p:spTree>
    <p:extLst>
      <p:ext uri="{BB962C8B-B14F-4D97-AF65-F5344CB8AC3E}">
        <p14:creationId xmlns:p14="http://schemas.microsoft.com/office/powerpoint/2010/main" val="3167670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5AE43-B3E3-8720-FAAF-79E8349C4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DEE9A411-03AD-878B-FD91-52EF0E769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34709F8-AF2B-DDB4-69CF-A8BC579AAF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0D99AD-DB10-92FB-474F-5D1FC1586EA2}"/>
              </a:ext>
            </a:extLst>
          </p:cNvPr>
          <p:cNvSpPr txBox="1"/>
          <p:nvPr/>
        </p:nvSpPr>
        <p:spPr>
          <a:xfrm>
            <a:off x="1042305" y="1259175"/>
            <a:ext cx="931467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“Obedeçam aos seus decretos e mandamentos que hoje eu lhes ordeno, para que tudo vá bem com vocês e com seus descendentes, e para que vivam muito tempo na terra que o Senhor, o seu Deus, lhes dá para sempre. </a:t>
            </a:r>
          </a:p>
          <a:p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Deuteronômio 4:40</a:t>
            </a:r>
          </a:p>
        </p:txBody>
      </p:sp>
    </p:spTree>
    <p:extLst>
      <p:ext uri="{BB962C8B-B14F-4D97-AF65-F5344CB8AC3E}">
        <p14:creationId xmlns:p14="http://schemas.microsoft.com/office/powerpoint/2010/main" val="992102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818A5-8D78-F6D5-74C3-E73502255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29FD0D3-3D0C-3BA7-FB8C-E9F65DF93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1D6F1A7-6E36-EF20-3CF7-3CB537CE6F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24F3403-9A8A-F017-AD24-255D1901D3B4}"/>
              </a:ext>
            </a:extLst>
          </p:cNvPr>
          <p:cNvSpPr txBox="1"/>
          <p:nvPr/>
        </p:nvSpPr>
        <p:spPr>
          <a:xfrm>
            <a:off x="1042306" y="2413337"/>
            <a:ext cx="85958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</a:t>
            </a:r>
            <a:r>
              <a:rPr lang="pt-BR" sz="54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obediência</a:t>
            </a:r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resultaria em uma vida longa.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8882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9A0BF-BE5A-8EA0-4D53-D4C339466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6D8D4C38-8C2D-208A-B795-6D878706E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E61174E6-10D2-8324-06AF-E4734CC99C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1FED372-4CA0-8A6E-9DC2-2E9346B11AE0}"/>
              </a:ext>
            </a:extLst>
          </p:cNvPr>
          <p:cNvSpPr txBox="1"/>
          <p:nvPr/>
        </p:nvSpPr>
        <p:spPr>
          <a:xfrm>
            <a:off x="1098290" y="1305341"/>
            <a:ext cx="859582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Pela graça de Deus, os mordomos obedecem ao que é revelado, e a recompensa é a vida abundante.</a:t>
            </a:r>
            <a:endParaRPr lang="pt-BR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59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37094-4A13-6A67-EB07-B5670AE88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160D117E-5EDE-EF22-ACE2-660F166E4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67FD91A5-8731-040A-DC6B-7F3F3FEDC1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5C99A4F-0AFB-C3E5-18D6-1FDBD5AC4ACA}"/>
              </a:ext>
            </a:extLst>
          </p:cNvPr>
          <p:cNvSpPr txBox="1"/>
          <p:nvPr/>
        </p:nvSpPr>
        <p:spPr>
          <a:xfrm>
            <a:off x="1144943" y="1166842"/>
            <a:ext cx="859582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Eles têm o cuidado de seguir as instruções de Deus sobre administrar a saúde e as finanças, áreas críticas que afetam a qualidade de vida.</a:t>
            </a:r>
            <a:endParaRPr lang="pt-BR" sz="1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900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98210-E96F-E4F9-CC93-1D7FAA89D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Mulher em pé ao lado de homem&#10;&#10;Descrição gerada automaticamente com confiança baixa">
            <a:extLst>
              <a:ext uri="{FF2B5EF4-FFF2-40B4-BE49-F238E27FC236}">
                <a16:creationId xmlns:a16="http://schemas.microsoft.com/office/drawing/2014/main" id="{20425F71-3C74-0A81-4A45-05D825612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7" y="0"/>
            <a:ext cx="12024986" cy="6858000"/>
          </a:xfrm>
          <a:prstGeom prst="rect">
            <a:avLst/>
          </a:prstGeom>
        </p:spPr>
      </p:pic>
      <p:pic>
        <p:nvPicPr>
          <p:cNvPr id="3" name="Imagem 2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BBD33153-0A1B-18F3-2C58-C371228BD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B8E129F-1BBC-A900-6B12-CDEFAE178622}"/>
              </a:ext>
            </a:extLst>
          </p:cNvPr>
          <p:cNvSpPr txBox="1"/>
          <p:nvPr/>
        </p:nvSpPr>
        <p:spPr>
          <a:xfrm>
            <a:off x="1798086" y="3784936"/>
            <a:ext cx="8595827" cy="1323439"/>
          </a:xfrm>
          <a:prstGeom prst="rect">
            <a:avLst/>
          </a:prstGeom>
          <a:noFill/>
          <a:effectLst>
            <a:outerShdw blurRad="266700" dist="38100" dir="6960000" algn="t" rotWithShape="0">
              <a:prstClr val="black">
                <a:alpha val="16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Mordomos reconhecem que seus corpos são o templo de Deus.</a:t>
            </a:r>
            <a:endParaRPr lang="pt-BR" sz="1200" b="1" dirty="0">
              <a:solidFill>
                <a:srgbClr val="F7F3E9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9555335F-1E2F-0715-53E0-E66FEC34EF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16390" r="3739" b="41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41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279B1-C695-15B2-02B7-3BFC02158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8BBA1762-C926-09F4-79A1-8B12688C9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C76636F-6AB0-363D-ED36-F086F4972B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DFA51FB-952B-59C3-961A-C669BB6326B6}"/>
              </a:ext>
            </a:extLst>
          </p:cNvPr>
          <p:cNvSpPr txBox="1"/>
          <p:nvPr/>
        </p:nvSpPr>
        <p:spPr>
          <a:xfrm>
            <a:off x="1126281" y="1259175"/>
            <a:ext cx="815767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Não sabeis que sois santuário de Deus e que o Espírito de Deus habita em vós? Se alguém destruir o santuário de Deus, Deus o destruirá; porque o santuário de Deus, que sois vós, é sagrado. </a:t>
            </a:r>
          </a:p>
          <a:p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1 Coríntios 3:16-17</a:t>
            </a:r>
          </a:p>
        </p:txBody>
      </p:sp>
    </p:spTree>
    <p:extLst>
      <p:ext uri="{BB962C8B-B14F-4D97-AF65-F5344CB8AC3E}">
        <p14:creationId xmlns:p14="http://schemas.microsoft.com/office/powerpoint/2010/main" val="1637321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B2F8BF50-B105-FE5D-3679-04FCDE134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F1BAA10-0307-268C-EFAC-8AB0A35338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A8AEA10-472A-E618-2A92-BDFFA77AF675}"/>
              </a:ext>
            </a:extLst>
          </p:cNvPr>
          <p:cNvSpPr txBox="1"/>
          <p:nvPr/>
        </p:nvSpPr>
        <p:spPr>
          <a:xfrm>
            <a:off x="968052" y="2105561"/>
            <a:ext cx="95102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"Confiança e obediência" formam a plataforma de uma vida efetiva</a:t>
            </a:r>
          </a:p>
        </p:txBody>
      </p:sp>
    </p:spTree>
    <p:extLst>
      <p:ext uri="{BB962C8B-B14F-4D97-AF65-F5344CB8AC3E}">
        <p14:creationId xmlns:p14="http://schemas.microsoft.com/office/powerpoint/2010/main" val="3134058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373FE-FB2F-687D-2DB6-0C1C93718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93996EFE-20C8-219C-FB01-70EE9DE70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F9D5787-72B5-BAAD-80C2-F9FCFF672C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1B8934F-A5A2-E396-3A17-7E7925078479}"/>
              </a:ext>
            </a:extLst>
          </p:cNvPr>
          <p:cNvSpPr txBox="1"/>
          <p:nvPr/>
        </p:nvSpPr>
        <p:spPr>
          <a:xfrm>
            <a:off x="1120837" y="2028616"/>
            <a:ext cx="995032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Então, eles se esforçam para manter boa saúde, se abstendo de se satisfazerem com quaisquer substâncias prejudiciais.</a:t>
            </a:r>
            <a:endParaRPr lang="pt-BR" sz="1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489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A2E0F-6F8C-7735-2A16-9D12728BD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EC5242C-F1DD-15F6-B898-9C3F1CFC0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FFB7D34-F352-FF65-D5A5-E43BE4B9B0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0FECB0D-7829-F5E4-052C-4F98975E9982}"/>
              </a:ext>
            </a:extLst>
          </p:cNvPr>
          <p:cNvSpPr txBox="1"/>
          <p:nvPr/>
        </p:nvSpPr>
        <p:spPr>
          <a:xfrm>
            <a:off x="1125114" y="1843950"/>
            <a:ext cx="923186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Mordomos são atentos ao que é colocado sobre a mesa. Eles têm a sabedoria para discernir que nem tudo que é chamado de comida é bom para o corpo.</a:t>
            </a:r>
            <a:endParaRPr lang="pt-BR" sz="1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560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9E978-2989-6A51-0B1E-6A3703A2B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86172D6C-17E5-6D31-2268-AA497C2F2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3EACDFC2-2D6E-93BB-815F-DF6A0A7628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C46996F-E8C2-384F-5F8A-A03B562B2A76}"/>
              </a:ext>
            </a:extLst>
          </p:cNvPr>
          <p:cNvSpPr txBox="1"/>
          <p:nvPr/>
        </p:nvSpPr>
        <p:spPr>
          <a:xfrm>
            <a:off x="1050469" y="1843950"/>
            <a:ext cx="875600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Alimentos que levam à obesidade, pressão sanguínea alta, diabetes etc. não têm lugar à mesa de um mordomo desejoso em preservar a vida abundante.</a:t>
            </a:r>
            <a:endParaRPr lang="pt-BR" sz="1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444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C8DFC-981B-1BD5-55D5-61303798C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segurando brócolis&#10;&#10;Descrição gerada automaticamente">
            <a:extLst>
              <a:ext uri="{FF2B5EF4-FFF2-40B4-BE49-F238E27FC236}">
                <a16:creationId xmlns:a16="http://schemas.microsoft.com/office/drawing/2014/main" id="{E32AB1AC-33DD-3DD4-95C0-C80AB9961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r="33981"/>
          <a:stretch/>
        </p:blipFill>
        <p:spPr>
          <a:xfrm>
            <a:off x="6181726" y="0"/>
            <a:ext cx="6010274" cy="685800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A24FB887-9C66-6845-CDE8-9D06F0457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E01259E-AE68-443B-A460-59873C51575C}"/>
              </a:ext>
            </a:extLst>
          </p:cNvPr>
          <p:cNvSpPr txBox="1"/>
          <p:nvPr/>
        </p:nvSpPr>
        <p:spPr>
          <a:xfrm>
            <a:off x="972715" y="982176"/>
            <a:ext cx="489624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“Deve haver cuidado na seleção do alimento. Nossa comida deve ser de acordo com a estação, o clima em que vivemos e a ocupação em que nos empregamos.”</a:t>
            </a:r>
          </a:p>
          <a:p>
            <a:endParaRPr lang="pt-BR" sz="3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Ciência do Bom Viver, p. 123.</a:t>
            </a:r>
          </a:p>
        </p:txBody>
      </p:sp>
    </p:spTree>
    <p:extLst>
      <p:ext uri="{BB962C8B-B14F-4D97-AF65-F5344CB8AC3E}">
        <p14:creationId xmlns:p14="http://schemas.microsoft.com/office/powerpoint/2010/main" val="2113096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BE0E8-228F-743E-DBC3-E5E8125C9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em frente a espelho&#10;&#10;Descrição gerada automaticamente com confiança média">
            <a:extLst>
              <a:ext uri="{FF2B5EF4-FFF2-40B4-BE49-F238E27FC236}">
                <a16:creationId xmlns:a16="http://schemas.microsoft.com/office/drawing/2014/main" id="{AE112A31-88BB-762D-4B9E-496BE887E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r="26041"/>
          <a:stretch/>
        </p:blipFill>
        <p:spPr>
          <a:xfrm>
            <a:off x="5791201" y="0"/>
            <a:ext cx="6400799" cy="685800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05554C0E-3152-B1CC-7A63-7CFEF8705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2DEFB4E-002F-E5EC-FA37-DBF9DB3C07C8}"/>
              </a:ext>
            </a:extLst>
          </p:cNvPr>
          <p:cNvSpPr txBox="1"/>
          <p:nvPr/>
        </p:nvSpPr>
        <p:spPr>
          <a:xfrm>
            <a:off x="851417" y="923062"/>
            <a:ext cx="493978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“A força se desenvolve pelo exercício; a atividade é uma condição para a sobrevivência”.</a:t>
            </a:r>
          </a:p>
          <a:p>
            <a:endParaRPr lang="pt-BR" sz="4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Caminho a Cristo, p. 51.</a:t>
            </a:r>
          </a:p>
        </p:txBody>
      </p:sp>
    </p:spTree>
    <p:extLst>
      <p:ext uri="{BB962C8B-B14F-4D97-AF65-F5344CB8AC3E}">
        <p14:creationId xmlns:p14="http://schemas.microsoft.com/office/powerpoint/2010/main" val="4217820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DF6F9-F484-5E61-53A6-51542DAB0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B7FC784C-AD40-B3C3-8192-91B38770E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6C121F67-BFA8-2928-FD08-9774490790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ED42F60-FAF2-E1D0-1D04-CC9B74DD5D91}"/>
              </a:ext>
            </a:extLst>
          </p:cNvPr>
          <p:cNvSpPr txBox="1"/>
          <p:nvPr/>
        </p:nvSpPr>
        <p:spPr>
          <a:xfrm>
            <a:off x="1106453" y="1997839"/>
            <a:ext cx="85958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Evitar substâncias nocivas e selecionar o alimento cuidadosamente é importante, mas insuficiente por si só para garantir a vida abundante.</a:t>
            </a:r>
            <a:endParaRPr lang="pt-BR" sz="11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715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B7EF1-D833-555B-D259-F1B773FEA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A5EB8F3-BB2C-8AAC-48AE-AE841EC2D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97813D03-3262-7FB7-DB11-2F60ED7EC7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F8D5CA2-583E-73A6-1DEA-55E65BDF6E6F}"/>
              </a:ext>
            </a:extLst>
          </p:cNvPr>
          <p:cNvSpPr txBox="1"/>
          <p:nvPr/>
        </p:nvSpPr>
        <p:spPr>
          <a:xfrm>
            <a:off x="1153106" y="2136338"/>
            <a:ext cx="859582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Mordomos aceitam o </a:t>
            </a:r>
            <a:r>
              <a:rPr lang="pt-BR" sz="54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conceito do domínio</a:t>
            </a:r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de Deus sobretudo</a:t>
            </a:r>
            <a:endParaRPr lang="pt-BR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024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1613C-8581-7726-42E4-E0D23554C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42EDC968-CCC0-F90F-FB5B-270708502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D34EFAB5-F97A-1E7B-A89A-E630DCAF55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72EC3E1-DEA4-2F0D-27D4-D45320EE53C9}"/>
              </a:ext>
            </a:extLst>
          </p:cNvPr>
          <p:cNvSpPr txBox="1"/>
          <p:nvPr/>
        </p:nvSpPr>
        <p:spPr>
          <a:xfrm>
            <a:off x="1097122" y="1997839"/>
            <a:ext cx="85958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Ao Senhor pertence a terra e tudo o que nela se contém, o mundo e os que nele habitam. </a:t>
            </a:r>
          </a:p>
          <a:p>
            <a:endParaRPr lang="pt-BR" sz="3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Salmos 24:1</a:t>
            </a:r>
            <a:endParaRPr lang="pt-BR" sz="1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147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E951E-E28F-6549-8164-C5283703B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3B6049DC-9C9F-AF38-A5C8-372908C82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DFE4F04A-69BC-2E51-AB4C-BC63BBCF6B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1BB3657-DB68-B8DB-3EC8-DAAEE5E8C053}"/>
              </a:ext>
            </a:extLst>
          </p:cNvPr>
          <p:cNvSpPr txBox="1"/>
          <p:nvPr/>
        </p:nvSpPr>
        <p:spPr>
          <a:xfrm>
            <a:off x="1059800" y="2028616"/>
            <a:ext cx="963308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E9713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A obediência na área das finanças</a:t>
            </a:r>
            <a:r>
              <a:rPr lang="pt-BR" sz="44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é uma área tão sensível que Deus nos convoca a prová-lo.</a:t>
            </a:r>
            <a:endParaRPr lang="pt-BR" sz="1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81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B23E9-3065-0779-EBDE-856F8A3A2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311CFCD0-BA10-84D1-4135-E4F823A81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694E7B49-B014-445A-F10C-335B9F8052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3F2CFD7-BF62-C688-FB2B-0269A3173BD8}"/>
              </a:ext>
            </a:extLst>
          </p:cNvPr>
          <p:cNvSpPr txBox="1"/>
          <p:nvPr/>
        </p:nvSpPr>
        <p:spPr>
          <a:xfrm>
            <a:off x="1154273" y="1351508"/>
            <a:ext cx="917471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Trazei todos os dízimos à casa do Tesouro, para que haja mantimento na minha casa; e provai-me nisto, diz o Senhor dos Exércitos, se eu não vos abrir as janelas do céu e não derramar sobre vós bênção sem medida. </a:t>
            </a:r>
          </a:p>
          <a:p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Malaquias 3:10</a:t>
            </a:r>
          </a:p>
        </p:txBody>
      </p:sp>
    </p:spTree>
    <p:extLst>
      <p:ext uri="{BB962C8B-B14F-4D97-AF65-F5344CB8AC3E}">
        <p14:creationId xmlns:p14="http://schemas.microsoft.com/office/powerpoint/2010/main" val="4266598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4422D-A539-7774-4C4C-F0242EF78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0AE88F37-E312-69C3-369E-927B168C2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FF6F3A1B-CD06-270F-A2E3-CD63BE68A6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1A5B5C-CC83-F030-3BA6-F79C26B020A5}"/>
              </a:ext>
            </a:extLst>
          </p:cNvPr>
          <p:cNvSpPr txBox="1"/>
          <p:nvPr/>
        </p:nvSpPr>
        <p:spPr>
          <a:xfrm>
            <a:off x="1154663" y="1628507"/>
            <a:ext cx="706560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“O ladrão vem apenas para furtar, matar e destruir; eu vim para que tenham vida, e a tenham plenamente” </a:t>
            </a:r>
          </a:p>
          <a:p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João 10:10</a:t>
            </a:r>
          </a:p>
        </p:txBody>
      </p:sp>
    </p:spTree>
    <p:extLst>
      <p:ext uri="{BB962C8B-B14F-4D97-AF65-F5344CB8AC3E}">
        <p14:creationId xmlns:p14="http://schemas.microsoft.com/office/powerpoint/2010/main" val="1099365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0B229-BFE7-1ECC-4E06-0A963753B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484AF1DE-8AB8-CFC6-4532-9E270A5A8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79F29BAC-A28C-2962-BF68-7DB0C2F978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28BF8ED-6131-7A10-F88A-EE5648ECEF94}"/>
              </a:ext>
            </a:extLst>
          </p:cNvPr>
          <p:cNvSpPr txBox="1"/>
          <p:nvPr/>
        </p:nvSpPr>
        <p:spPr>
          <a:xfrm>
            <a:off x="1097123" y="1105287"/>
            <a:ext cx="8595827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Aqueles que têm medo que a devolução dos dízimos e das ofertas vai reduzi-los à pobreza podem encontrar conforto em</a:t>
            </a:r>
          </a:p>
          <a:p>
            <a:endParaRPr lang="pt-BR" sz="4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Malaquias 3.</a:t>
            </a:r>
            <a:endParaRPr lang="pt-BR" sz="11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366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50B44-9443-167E-D8B1-7200B9670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ADB85DAC-A7FE-5DF0-6D57-6C45B69EB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14A11C22-02C3-E21B-8C5A-79D48C74EF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5287D4C-1486-58C7-0EDF-091F3206BA08}"/>
              </a:ext>
            </a:extLst>
          </p:cNvPr>
          <p:cNvSpPr txBox="1"/>
          <p:nvPr/>
        </p:nvSpPr>
        <p:spPr>
          <a:xfrm>
            <a:off x="1125113" y="1843950"/>
            <a:ext cx="859582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Aqueles que são mordomos fiéis, mantêm sua conexão diária com Deus e administram suas vidas em harmonia com as instruções Dele, viverão a vida plenamente.</a:t>
            </a:r>
          </a:p>
        </p:txBody>
      </p:sp>
    </p:spTree>
    <p:extLst>
      <p:ext uri="{BB962C8B-B14F-4D97-AF65-F5344CB8AC3E}">
        <p14:creationId xmlns:p14="http://schemas.microsoft.com/office/powerpoint/2010/main" val="3437712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5A1C7-723C-89F9-CA34-5F653D8FD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5CE23AEB-C1C1-4931-FC90-5DAAED9B5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14342D91-7619-68A4-CC4A-B71F80E99A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EBE8972-B3BC-248F-E331-E4273185AC08}"/>
              </a:ext>
            </a:extLst>
          </p:cNvPr>
          <p:cNvSpPr txBox="1"/>
          <p:nvPr/>
        </p:nvSpPr>
        <p:spPr>
          <a:xfrm>
            <a:off x="1033366" y="1843950"/>
            <a:ext cx="1035931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Jesus não está interessado só em que nós desfrutemos da vida eterna com Ele no céu e na nova terra, mas Ele deseja que nós comecemos a desfrutar da vida abundante agora e hoje.</a:t>
            </a:r>
          </a:p>
        </p:txBody>
      </p:sp>
    </p:spTree>
    <p:extLst>
      <p:ext uri="{BB962C8B-B14F-4D97-AF65-F5344CB8AC3E}">
        <p14:creationId xmlns:p14="http://schemas.microsoft.com/office/powerpoint/2010/main" val="3710570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33E0E-98B4-12BD-BED3-F0461C4A3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F76A67AC-0B67-0809-379D-E9D1ABA9C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9E41AFC0-D218-54A6-EE29-15BD2477E0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5676345-E1C0-89A4-EFD7-8A25DA14DD33}"/>
              </a:ext>
            </a:extLst>
          </p:cNvPr>
          <p:cNvSpPr txBox="1"/>
          <p:nvPr/>
        </p:nvSpPr>
        <p:spPr>
          <a:xfrm>
            <a:off x="1033365" y="2367171"/>
            <a:ext cx="799866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Como é possível desfrutar dessa vida abundante aqui e agora?</a:t>
            </a:r>
          </a:p>
        </p:txBody>
      </p:sp>
    </p:spTree>
    <p:extLst>
      <p:ext uri="{BB962C8B-B14F-4D97-AF65-F5344CB8AC3E}">
        <p14:creationId xmlns:p14="http://schemas.microsoft.com/office/powerpoint/2010/main" val="344875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A1CCD352-965E-DD1D-0AD0-ED721144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182D190-AB00-1A7B-72AA-2B5F3AD4E5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D367C91-56EB-ADEA-788F-C0C22FA0C4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4574" y="2844669"/>
            <a:ext cx="10296152" cy="1336611"/>
          </a:xfrm>
        </p:spPr>
        <p:txBody>
          <a:bodyPr>
            <a:noAutofit/>
          </a:bodyPr>
          <a:lstStyle/>
          <a:p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CONEXÃO SUSTENTADA COM DEUS</a:t>
            </a:r>
            <a:endParaRPr lang="pt-BR" sz="9600" b="1" dirty="0">
              <a:solidFill>
                <a:schemeClr val="bg1">
                  <a:lumMod val="9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74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D923B-9A8C-18D2-114F-78636CED9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0823B07E-25FA-049B-35F7-B0258B49C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98481EF5-5411-A15F-9E67-CD791BC416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AF7AD3C-C460-B922-97C2-FEFF2C5E71BF}"/>
              </a:ext>
            </a:extLst>
          </p:cNvPr>
          <p:cNvSpPr txBox="1"/>
          <p:nvPr/>
        </p:nvSpPr>
        <p:spPr>
          <a:xfrm>
            <a:off x="1163994" y="1813173"/>
            <a:ext cx="859582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+mj-lt"/>
                <a:ea typeface="Inter" panose="020B0502030000000004" pitchFamily="34" charset="0"/>
              </a:rPr>
              <a:t>“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 alguém não permanecer em mim, será como o ramo que é jogado fora e seca. Tais ramos são apanhados, lançados ao fogo e queimados</a:t>
            </a:r>
            <a:r>
              <a:rPr lang="pt-BR" sz="3600" b="1" dirty="0">
                <a:solidFill>
                  <a:schemeClr val="accent1"/>
                </a:solidFill>
                <a:latin typeface="+mj-lt"/>
                <a:ea typeface="Inter" panose="020B0502030000000004" pitchFamily="34" charset="0"/>
              </a:rPr>
              <a:t>”.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</a:p>
          <a:p>
            <a:endParaRPr lang="pt-BR" dirty="0"/>
          </a:p>
          <a:p>
            <a:endParaRPr lang="pt-BR" dirty="0"/>
          </a:p>
          <a:p>
            <a:r>
              <a:rPr lang="pt-BR" sz="24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João 15:6</a:t>
            </a:r>
          </a:p>
        </p:txBody>
      </p:sp>
    </p:spTree>
    <p:extLst>
      <p:ext uri="{BB962C8B-B14F-4D97-AF65-F5344CB8AC3E}">
        <p14:creationId xmlns:p14="http://schemas.microsoft.com/office/powerpoint/2010/main" val="2299906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1F651-0A94-6B4A-CA62-BDBFAFF48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de cabelos curtos usando óculos&#10;&#10;Descrição gerada automaticamente">
            <a:extLst>
              <a:ext uri="{FF2B5EF4-FFF2-40B4-BE49-F238E27FC236}">
                <a16:creationId xmlns:a16="http://schemas.microsoft.com/office/drawing/2014/main" id="{C24CB49B-0B8B-54A6-8707-B9E202841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4"/>
          <a:stretch/>
        </p:blipFill>
        <p:spPr>
          <a:xfrm>
            <a:off x="5723107" y="0"/>
            <a:ext cx="6468893" cy="685800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90871A59-CA2F-F382-C53A-9416CF4D5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38B9E356-F5E0-4A47-4BF4-1AD5B43BFB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F5C17C2-DA90-D485-AAD8-19533FEC30D9}"/>
              </a:ext>
            </a:extLst>
          </p:cNvPr>
          <p:cNvSpPr txBox="1"/>
          <p:nvPr/>
        </p:nvSpPr>
        <p:spPr>
          <a:xfrm>
            <a:off x="1467327" y="2526879"/>
            <a:ext cx="38666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José</a:t>
            </a:r>
          </a:p>
        </p:txBody>
      </p:sp>
    </p:spTree>
    <p:extLst>
      <p:ext uri="{BB962C8B-B14F-4D97-AF65-F5344CB8AC3E}">
        <p14:creationId xmlns:p14="http://schemas.microsoft.com/office/powerpoint/2010/main" val="625057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5D8AC-1BF3-07DC-EE87-2C8FC7A4B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C7AE1628-0BBE-3AE2-9F6B-D0DD79D04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BE46397E-E529-3374-AF31-700D541AE7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A61A3C6-366C-F3F3-974A-B8B877A70ACD}"/>
              </a:ext>
            </a:extLst>
          </p:cNvPr>
          <p:cNvSpPr txBox="1"/>
          <p:nvPr/>
        </p:nvSpPr>
        <p:spPr>
          <a:xfrm>
            <a:off x="1061357" y="1259175"/>
            <a:ext cx="8595827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Senhor estava com José, de modo que ele foi um homem próspero na casa do seu senhor egípcio. Este percebeu que o Senhor estava com José e que o fazia prosperar em tudo o que ele realizava. </a:t>
            </a:r>
          </a:p>
          <a:p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Gênesis 39:1:2</a:t>
            </a:r>
            <a:endParaRPr lang="pt-BR" sz="1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2526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950EC9-1D39-4FBB-AC80-11F01DACA7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194DD5-247F-4EBD-9101-84DF84A890CB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838AE299-80C4-47FB-B18F-09DEBE6122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1830</TotalTime>
  <Words>700</Words>
  <Application>Microsoft Office PowerPoint</Application>
  <PresentationFormat>Widescreen</PresentationFormat>
  <Paragraphs>52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CONEXÃO SUSTENTADA COM DEUS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DSA - Daiana Belén Escobar</cp:lastModifiedBy>
  <cp:revision>7</cp:revision>
  <dcterms:created xsi:type="dcterms:W3CDTF">2024-11-04T20:27:41Z</dcterms:created>
  <dcterms:modified xsi:type="dcterms:W3CDTF">2025-08-01T13:31:58Z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29053800.0000000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