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4"/>
  </p:sldMasterIdLst>
  <p:sldIdLst>
    <p:sldId id="257" r:id="rId5"/>
    <p:sldId id="258" r:id="rId6"/>
    <p:sldId id="263" r:id="rId7"/>
    <p:sldId id="260" r:id="rId8"/>
    <p:sldId id="261" r:id="rId9"/>
    <p:sldId id="262" r:id="rId10"/>
    <p:sldId id="264" r:id="rId11"/>
    <p:sldId id="265" r:id="rId12"/>
    <p:sldId id="268" r:id="rId13"/>
    <p:sldId id="267" r:id="rId14"/>
    <p:sldId id="269" r:id="rId15"/>
    <p:sldId id="270" r:id="rId16"/>
    <p:sldId id="272" r:id="rId17"/>
    <p:sldId id="278" r:id="rId18"/>
    <p:sldId id="273" r:id="rId19"/>
    <p:sldId id="275" r:id="rId20"/>
    <p:sldId id="274" r:id="rId21"/>
    <p:sldId id="276" r:id="rId22"/>
    <p:sldId id="277" r:id="rId23"/>
  </p:sldIdLst>
  <p:sldSz cx="12192000" cy="6858000"/>
  <p:notesSz cx="6858000" cy="9144000"/>
  <p:embeddedFontLst>
    <p:embeddedFont>
      <p:font typeface="Inter" panose="020B0604020202020204" charset="0"/>
      <p:regular r:id="rId24"/>
      <p:bold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132"/>
    <a:srgbClr val="F7F3E9"/>
    <a:srgbClr val="D4A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1934" autoAdjust="0"/>
  </p:normalViewPr>
  <p:slideViewPr>
    <p:cSldViewPr snapToGrid="0">
      <p:cViewPr varScale="1">
        <p:scale>
          <a:sx n="90" d="100"/>
          <a:sy n="90" d="100"/>
        </p:scale>
        <p:origin x="2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F5D701-2C42-1AB2-8F47-E3B6F88ED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CD9776-B9D7-433A-259A-FCE0CD283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39A1FF-7A01-208C-770B-9BD839E6F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18D8-B99D-48BC-BD2C-017AA84B2C3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DDAE04-D789-A34A-445D-62370C8D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2947AA-1E9F-F375-44AD-F274A5CFC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A08F-3922-459B-8F4C-EF4C153907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996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DCE0D-E419-C2A7-1F18-F53EBE6F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58AD567-3B61-854A-74EC-7060B85FD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A97888-BB35-CF2F-6319-C36D14F6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18D8-B99D-48BC-BD2C-017AA84B2C3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C51348-28EE-145D-138F-1428D80E9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7DDE8B-CA0B-28B0-7EFC-0C1F3BF7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A08F-3922-459B-8F4C-EF4C153907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14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9DAA6E-2D5F-C754-94F1-05B5672C4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4FFE0CB-2870-B282-80B7-7DDC80226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85E64B-D108-ED2F-5623-EE848BE33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18D8-B99D-48BC-BD2C-017AA84B2C3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6D21EC-91BD-852B-292D-F450DDAB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E261D4-47CB-8FA7-48EC-9A341B6F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A08F-3922-459B-8F4C-EF4C153907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940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>
            <a:extLst>
              <a:ext uri="{FF2B5EF4-FFF2-40B4-BE49-F238E27FC236}">
                <a16:creationId xmlns:a16="http://schemas.microsoft.com/office/drawing/2014/main" id="{B5749A9C-5605-02B9-8004-5F18A1769B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42405" y="5162241"/>
            <a:ext cx="8307189" cy="366427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subtitulo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44CBFD0C-C3F5-E10A-B29C-C25866DBDF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49398" y="4371040"/>
            <a:ext cx="4093201" cy="791201"/>
          </a:xfrm>
        </p:spPr>
        <p:txBody>
          <a:bodyPr/>
          <a:lstStyle>
            <a:lvl1pPr>
              <a:defRPr/>
            </a:lvl1pPr>
          </a:lstStyle>
          <a:p>
            <a:r>
              <a:rPr lang="pt-BR" dirty="0">
                <a:solidFill>
                  <a:schemeClr val="accent1"/>
                </a:solidFill>
                <a:latin typeface="Roboto" panose="02000000000000000000" pitchFamily="2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735716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f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68476-88F1-1373-53CE-816E916933F4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230558" y="2766218"/>
            <a:ext cx="7730883" cy="1325563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pt-BR" sz="6000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TITULO CAIXA</a:t>
            </a:r>
          </a:p>
        </p:txBody>
      </p:sp>
    </p:spTree>
    <p:extLst>
      <p:ext uri="{BB962C8B-B14F-4D97-AF65-F5344CB8AC3E}">
        <p14:creationId xmlns:p14="http://schemas.microsoft.com/office/powerpoint/2010/main" val="3192502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740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3CA05-7588-FD75-F80C-5F1D8AF9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9515CA-7029-172D-1906-93C4C5755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406D98-E070-A2B5-BDE9-E428EE00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18D8-B99D-48BC-BD2C-017AA84B2C3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C88112-61A8-461A-8BF4-9F33D9E7F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923328-83E1-865B-18C9-189D7AF46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A08F-3922-459B-8F4C-EF4C153907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715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72B4B6-54AC-12DD-9CC9-2FEE4EF1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4C5A0F-577C-7DD1-3EE6-2191FE0F2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618462-9F0B-D254-C67E-E79AB6073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18D8-B99D-48BC-BD2C-017AA84B2C3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619A3D-27BB-FA6A-D6C5-D8B433360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969826-0DC2-1057-3E68-1E292007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A08F-3922-459B-8F4C-EF4C153907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1472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6AC520-D00F-06A0-BDB0-F8729672C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5BA6F9-B9D3-EB29-BBBF-A1425C5AF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A2CB0E9-7B5A-0568-ECFD-8C7AE3EF9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A12E8D-EF42-2A3B-08A5-714D93963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18D8-B99D-48BC-BD2C-017AA84B2C3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49AA29-044B-B4E9-770A-C3E57E88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8DCD3A-E8A9-43D2-AF63-0E0DED0A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A08F-3922-459B-8F4C-EF4C153907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757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398B4B-D092-7792-5101-048AF3CE5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C2F00B-CACA-FEE2-8343-A28B005EC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3B8AF9-F84E-59D2-722B-473399B0B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ABF2100-8F27-0068-9C67-A661EAA93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8A424C7-43DC-C165-17B1-6A2FE65F5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5ED252A-6E57-64E5-E09F-6E0B681AE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18D8-B99D-48BC-BD2C-017AA84B2C3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3DE492C-4810-5AE1-8905-491AB999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A90E342-107A-4795-1359-E5AADB20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A08F-3922-459B-8F4C-EF4C153907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171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0D823-5B14-97B8-8827-BC97C076D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FB97838-A54D-A7E0-884E-672FF210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18D8-B99D-48BC-BD2C-017AA84B2C3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2822D75-18CB-73F6-69A0-1824B384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3A8A0A3-8BE6-0565-73C9-315D1A0D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A08F-3922-459B-8F4C-EF4C153907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527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332F707-5409-F945-F310-C9136E01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18D8-B99D-48BC-BD2C-017AA84B2C3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FD8677-AE91-DBE8-B744-62B2BCC33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5844F5E-12BA-EC83-EC02-D172B722C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A08F-3922-459B-8F4C-EF4C153907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391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F0F7D6-5A28-F2D3-B9E3-322B9D2CA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3CD103-5509-ED2D-6C57-22FD9311E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DE85990-75FD-2417-612D-C7E715DAF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55690C-D069-F355-5708-E0CF7AD4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18D8-B99D-48BC-BD2C-017AA84B2C3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3663D5B-9241-72D3-DBA8-07DC1E3DE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4E1A90-141C-0152-7698-99303E01B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A08F-3922-459B-8F4C-EF4C153907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35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DEB862-6AA6-4123-7385-28C870A88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52EC197-6886-6D4B-7D7A-30B7EA7A7F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2424AE4-C978-7E4C-2980-87E3923DB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3BF849F-39BA-C81B-1835-2B194817C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18D8-B99D-48BC-BD2C-017AA84B2C3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FA2F8F8-6536-C440-D83B-FC50B797A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094D599-36D2-38D3-9778-0E9D321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A08F-3922-459B-8F4C-EF4C153907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564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8463A4F-0FDD-5747-9FEE-69E8553F5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55D0DD-0E29-3136-DEA0-2E59103A5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E36752-F3F3-D0CE-0A1E-11C1BB8B09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6718D8-B99D-48BC-BD2C-017AA84B2C3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37AF00-495C-E59B-38CA-00FCC2D0D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6F2A01-016E-2110-2A24-329D8AF2D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3BA08F-3922-459B-8F4C-EF4C153907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923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3" r:id="rId13"/>
    <p:sldLayoutId id="214748368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Padrão do plano de fundo&#10;&#10;Descrição gerada automaticamente">
            <a:extLst>
              <a:ext uri="{FF2B5EF4-FFF2-40B4-BE49-F238E27FC236}">
                <a16:creationId xmlns:a16="http://schemas.microsoft.com/office/drawing/2014/main" id="{0305691A-059F-EA52-B0B2-6860949C1A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pic>
        <p:nvPicPr>
          <p:cNvPr id="13" name="Imagem 12" descr="Maçã vermelha em fundo branco&#10;&#10;Descrição gerada automaticamente com confiança média">
            <a:extLst>
              <a:ext uri="{FF2B5EF4-FFF2-40B4-BE49-F238E27FC236}">
                <a16:creationId xmlns:a16="http://schemas.microsoft.com/office/drawing/2014/main" id="{C5C2DB91-0E71-E6E7-C32E-1D8E0C160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b="18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btítulo 1">
            <a:extLst>
              <a:ext uri="{FF2B5EF4-FFF2-40B4-BE49-F238E27FC236}">
                <a16:creationId xmlns:a16="http://schemas.microsoft.com/office/drawing/2014/main" id="{976DEE37-241E-93A7-B36B-58A48CF6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2406" y="5338471"/>
            <a:ext cx="8307189" cy="366427"/>
          </a:xfrm>
        </p:spPr>
        <p:txBody>
          <a:bodyPr>
            <a:normAutofit/>
          </a:bodyPr>
          <a:lstStyle/>
          <a:p>
            <a:r>
              <a:rPr lang="pt-BR" sz="2000" dirty="0"/>
              <a:t>De volta ao Éden, indo em frente com mais força!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5C08090-CD45-53DC-B2B6-3E9193A8C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8712" y="4380956"/>
            <a:ext cx="8414575" cy="957515"/>
          </a:xfrm>
        </p:spPr>
        <p:txBody>
          <a:bodyPr>
            <a:normAutofit fontScale="90000"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GASTANDO SUA VIDA DE FORMA IMPRUDENTE OU INVESTINDO SUA VIDA CUIDADOSAMENTE</a:t>
            </a:r>
            <a:r>
              <a:rPr lang="pt-BR" sz="36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FBB08C5C-8E45-18D8-6E7C-996EFD132D3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12089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0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FBF33-61A7-A789-0B3F-80784DFD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56FBBC51-222F-7256-5241-777405FDC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EEA2F8C-9471-3804-79DB-8DF3996DC900}"/>
              </a:ext>
            </a:extLst>
          </p:cNvPr>
          <p:cNvSpPr txBox="1"/>
          <p:nvPr/>
        </p:nvSpPr>
        <p:spPr>
          <a:xfrm>
            <a:off x="1043473" y="2233336"/>
            <a:ext cx="98916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</a:t>
            </a:r>
            <a:r>
              <a:rPr lang="pt-BR" sz="40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primeiro princípio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para viver abundantemente é apreciar, se contentar com e ser grato pelo que Deus deu.</a:t>
            </a:r>
          </a:p>
        </p:txBody>
      </p:sp>
    </p:spTree>
    <p:extLst>
      <p:ext uri="{BB962C8B-B14F-4D97-AF65-F5344CB8AC3E}">
        <p14:creationId xmlns:p14="http://schemas.microsoft.com/office/powerpoint/2010/main" val="3579963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41E2F-C0A9-4459-466B-656ACC590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ol brilhando atrás de árvores&#10;&#10;Descrição gerada automaticamente com confiança média">
            <a:extLst>
              <a:ext uri="{FF2B5EF4-FFF2-40B4-BE49-F238E27FC236}">
                <a16:creationId xmlns:a16="http://schemas.microsoft.com/office/drawing/2014/main" id="{42596D3D-D5B3-D5D9-3E14-12D56EBB8C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79" b="4379"/>
          <a:stretch/>
        </p:blipFill>
        <p:spPr>
          <a:xfrm>
            <a:off x="4675679" y="0"/>
            <a:ext cx="7516321" cy="685800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DE023373-8397-CEC3-B4B3-AFB027323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id="{56E60945-328A-9A48-B91C-21CADE86E7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000D7BD-078C-15E8-2FFD-8F8F6DA2360F}"/>
              </a:ext>
            </a:extLst>
          </p:cNvPr>
          <p:cNvSpPr txBox="1"/>
          <p:nvPr/>
        </p:nvSpPr>
        <p:spPr>
          <a:xfrm>
            <a:off x="1043473" y="1070888"/>
            <a:ext cx="8649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DESCANSAR</a:t>
            </a:r>
            <a:endParaRPr lang="pt-BR" sz="40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7541A52-564E-BB43-A260-80AF53FA850F}"/>
              </a:ext>
            </a:extLst>
          </p:cNvPr>
          <p:cNvSpPr txBox="1"/>
          <p:nvPr/>
        </p:nvSpPr>
        <p:spPr>
          <a:xfrm>
            <a:off x="984717" y="2262673"/>
            <a:ext cx="52360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sábado foi o último dia da semana de criação de Deus, mas o primeiro da vida do homem.</a:t>
            </a:r>
          </a:p>
        </p:txBody>
      </p:sp>
    </p:spTree>
    <p:extLst>
      <p:ext uri="{BB962C8B-B14F-4D97-AF65-F5344CB8AC3E}">
        <p14:creationId xmlns:p14="http://schemas.microsoft.com/office/powerpoint/2010/main" val="2145002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ulher sentada no sofá&#10;&#10;Descrição gerada automaticamente">
            <a:extLst>
              <a:ext uri="{FF2B5EF4-FFF2-40B4-BE49-F238E27FC236}">
                <a16:creationId xmlns:a16="http://schemas.microsoft.com/office/drawing/2014/main" id="{F91DF87F-D6EF-4561-A4D0-92276007E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5084" r="-3806" b="37959"/>
          <a:stretch/>
        </p:blipFill>
        <p:spPr>
          <a:xfrm flipH="1">
            <a:off x="-523875" y="-9525"/>
            <a:ext cx="12715875" cy="6828002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0C6C037D-2227-5699-EABD-472AC6348142}"/>
              </a:ext>
            </a:extLst>
          </p:cNvPr>
          <p:cNvSpPr/>
          <p:nvPr/>
        </p:nvSpPr>
        <p:spPr>
          <a:xfrm>
            <a:off x="0" y="0"/>
            <a:ext cx="12192000" cy="68280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Imagem 13" descr="Padrão do plano de fundo&#10;&#10;Descrição gerada automaticamente">
            <a:extLst>
              <a:ext uri="{FF2B5EF4-FFF2-40B4-BE49-F238E27FC236}">
                <a16:creationId xmlns:a16="http://schemas.microsoft.com/office/drawing/2014/main" id="{9B8973D2-B8FC-BA10-21C1-0099B8A6F6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16390" r="3739" b="4192"/>
          <a:stretch/>
        </p:blipFill>
        <p:spPr>
          <a:xfrm>
            <a:off x="0" y="-9525"/>
            <a:ext cx="12192000" cy="685800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D267FE40-9BE0-6C59-CD3B-7971DEC9F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3780796"/>
            <a:ext cx="3895725" cy="2951956"/>
          </a:xfrm>
        </p:spPr>
        <p:txBody>
          <a:bodyPr>
            <a:noAutofit/>
          </a:bodyPr>
          <a:lstStyle/>
          <a:p>
            <a:pPr algn="l"/>
            <a:r>
              <a:rPr lang="pt-BR" sz="4000" b="1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humanos PRECISAM de:</a:t>
            </a:r>
            <a:br>
              <a:rPr lang="pt-BR" sz="4800" dirty="0">
                <a:solidFill>
                  <a:srgbClr val="F7F3E9"/>
                </a:solidFill>
              </a:rPr>
            </a:br>
            <a:r>
              <a:rPr lang="pt-BR" sz="2000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Descanso espiritual</a:t>
            </a:r>
            <a:br>
              <a:rPr lang="pt-BR" sz="2000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pt-BR" sz="2000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Descanso semanal</a:t>
            </a:r>
            <a:br>
              <a:rPr lang="pt-BR" sz="2000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pt-BR" sz="2000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Descanso noturno.</a:t>
            </a:r>
            <a:endParaRPr lang="pt-BR" sz="4800" dirty="0">
              <a:solidFill>
                <a:srgbClr val="F7F3E9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47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AED58-3520-A705-1CB0-59740DB27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uma árvore&#10;&#10;Descrição gerada automaticamente">
            <a:extLst>
              <a:ext uri="{FF2B5EF4-FFF2-40B4-BE49-F238E27FC236}">
                <a16:creationId xmlns:a16="http://schemas.microsoft.com/office/drawing/2014/main" id="{C6FC9EA8-3642-CE81-2640-D2A9FA4C8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9" r="11161"/>
          <a:stretch/>
        </p:blipFill>
        <p:spPr>
          <a:xfrm>
            <a:off x="6031584" y="0"/>
            <a:ext cx="6160416" cy="685800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40E85C94-8D56-6F76-6B2A-68F58F7EA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id="{06E29D1A-BEBD-2C12-C384-9408F696D2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1" y="0"/>
            <a:ext cx="12191998" cy="68580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A935614-8F19-5317-7B06-8B21638FD846}"/>
              </a:ext>
            </a:extLst>
          </p:cNvPr>
          <p:cNvSpPr txBox="1"/>
          <p:nvPr/>
        </p:nvSpPr>
        <p:spPr>
          <a:xfrm>
            <a:off x="984717" y="1118022"/>
            <a:ext cx="8649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CONECTIVIDADE</a:t>
            </a:r>
            <a:endParaRPr lang="pt-BR" sz="36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CAF2B90-97D2-577F-C429-A2891F56E541}"/>
              </a:ext>
            </a:extLst>
          </p:cNvPr>
          <p:cNvSpPr txBox="1"/>
          <p:nvPr/>
        </p:nvSpPr>
        <p:spPr>
          <a:xfrm>
            <a:off x="984717" y="2262673"/>
            <a:ext cx="52360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+mj-lt"/>
                <a:ea typeface="Inter" panose="020B0502030000000004" pitchFamily="34" charset="0"/>
              </a:rPr>
              <a:t>“</a:t>
            </a:r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Não é bom que o homem esteja só; farei para ele alguém que o auxilie e lhe corresponda</a:t>
            </a:r>
            <a:r>
              <a:rPr lang="pt-BR" sz="3200" b="1" dirty="0">
                <a:solidFill>
                  <a:schemeClr val="accent1"/>
                </a:solidFill>
                <a:latin typeface="+mj-lt"/>
              </a:rPr>
              <a:t>”</a:t>
            </a:r>
            <a:endParaRPr lang="pt-BR" sz="3200" b="1" dirty="0">
              <a:solidFill>
                <a:schemeClr val="accent1"/>
              </a:solidFill>
              <a:latin typeface="+mj-lt"/>
              <a:ea typeface="Inter" panose="020B05020300000000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2332229-7370-7257-55A7-8AD74D623C24}"/>
              </a:ext>
            </a:extLst>
          </p:cNvPr>
          <p:cNvSpPr txBox="1"/>
          <p:nvPr/>
        </p:nvSpPr>
        <p:spPr>
          <a:xfrm>
            <a:off x="984717" y="5314389"/>
            <a:ext cx="6160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Gênesis 2:18 </a:t>
            </a:r>
          </a:p>
        </p:txBody>
      </p:sp>
    </p:spTree>
    <p:extLst>
      <p:ext uri="{BB962C8B-B14F-4D97-AF65-F5344CB8AC3E}">
        <p14:creationId xmlns:p14="http://schemas.microsoft.com/office/powerpoint/2010/main" val="2670521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42C91-0A99-9ED6-DB47-82AAD55BA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DCE63FBF-971A-F64B-5A8A-217BEB114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0E79DC0-0397-7796-4F4D-6B5198C60773}"/>
              </a:ext>
            </a:extLst>
          </p:cNvPr>
          <p:cNvSpPr txBox="1"/>
          <p:nvPr/>
        </p:nvSpPr>
        <p:spPr>
          <a:xfrm>
            <a:off x="1043473" y="2233336"/>
            <a:ext cx="98916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</a:t>
            </a:r>
            <a:r>
              <a:rPr lang="pt-BR" sz="40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segundo princípio</a:t>
            </a:r>
            <a:r>
              <a:rPr lang="pt-BR" sz="4000" b="1" dirty="0">
                <a:solidFill>
                  <a:srgbClr val="D4AF3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para viver abundantemente é a conexão harmoniosa com o Criador acima de nós, as criaturas ao nosso lado e a criação abaixo de nós.</a:t>
            </a:r>
          </a:p>
        </p:txBody>
      </p:sp>
    </p:spTree>
    <p:extLst>
      <p:ext uri="{BB962C8B-B14F-4D97-AF65-F5344CB8AC3E}">
        <p14:creationId xmlns:p14="http://schemas.microsoft.com/office/powerpoint/2010/main" val="3514902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1F651-0A94-6B4A-CA62-BDBFAFF48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intura de cores diferentes&#10;&#10;Descrição gerada automaticamente com confiança média">
            <a:extLst>
              <a:ext uri="{FF2B5EF4-FFF2-40B4-BE49-F238E27FC236}">
                <a16:creationId xmlns:a16="http://schemas.microsoft.com/office/drawing/2014/main" id="{0A0185EE-7794-E3A0-7449-50712E04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54" t="5447" r="2464" b="-1944"/>
          <a:stretch/>
        </p:blipFill>
        <p:spPr>
          <a:xfrm>
            <a:off x="5033914" y="-1"/>
            <a:ext cx="7158084" cy="6999027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90871A59-CA2F-F382-C53A-9416CF4D5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id="{B7989B27-872C-433E-6971-FBA4DA0B0A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0A8C538-B13D-1CAB-8676-3B4D066872B2}"/>
              </a:ext>
            </a:extLst>
          </p:cNvPr>
          <p:cNvSpPr txBox="1"/>
          <p:nvPr/>
        </p:nvSpPr>
        <p:spPr>
          <a:xfrm>
            <a:off x="984717" y="1118022"/>
            <a:ext cx="8649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ATIVIDADE</a:t>
            </a:r>
            <a:endParaRPr lang="pt-BR" sz="36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F5C17C2-DA90-D485-AAD8-19533FEC30D9}"/>
              </a:ext>
            </a:extLst>
          </p:cNvPr>
          <p:cNvSpPr txBox="1"/>
          <p:nvPr/>
        </p:nvSpPr>
        <p:spPr>
          <a:xfrm>
            <a:off x="984717" y="2341406"/>
            <a:ext cx="52360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+mj-lt"/>
                <a:ea typeface="Inter" panose="020B0502030000000004" pitchFamily="34" charset="0"/>
              </a:rPr>
              <a:t>“</a:t>
            </a:r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Senhor Deus colocou o homem no jardim do Éden para cuidar dele e cultivá-lo</a:t>
            </a:r>
            <a:r>
              <a:rPr lang="pt-BR" sz="3200" dirty="0">
                <a:solidFill>
                  <a:schemeClr val="accent1"/>
                </a:solidFill>
              </a:rPr>
              <a:t>.</a:t>
            </a:r>
            <a:r>
              <a:rPr lang="pt-BR" sz="3200" b="1" dirty="0">
                <a:solidFill>
                  <a:schemeClr val="accent1"/>
                </a:solidFill>
                <a:latin typeface="+mj-lt"/>
              </a:rPr>
              <a:t>”</a:t>
            </a:r>
            <a:endParaRPr lang="pt-BR" sz="3200" b="1" dirty="0">
              <a:solidFill>
                <a:schemeClr val="accent1"/>
              </a:solidFill>
              <a:latin typeface="+mj-lt"/>
              <a:ea typeface="Inter" panose="020B05020300000000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1D9C487-D2F5-D7BA-F90D-1330F261AC0B}"/>
              </a:ext>
            </a:extLst>
          </p:cNvPr>
          <p:cNvSpPr txBox="1"/>
          <p:nvPr/>
        </p:nvSpPr>
        <p:spPr>
          <a:xfrm>
            <a:off x="984717" y="4569536"/>
            <a:ext cx="61604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Gênesis 2:15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AD9E3E-CCA2-3DFB-8AE5-01716AB4C7B3}"/>
              </a:ext>
            </a:extLst>
          </p:cNvPr>
          <p:cNvSpPr txBox="1"/>
          <p:nvPr/>
        </p:nvSpPr>
        <p:spPr>
          <a:xfrm>
            <a:off x="984717" y="5447590"/>
            <a:ext cx="6078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Por meio dessa atividade, eles mesmos seriam abençoados e ficariam saudáveis.</a:t>
            </a:r>
          </a:p>
        </p:txBody>
      </p:sp>
    </p:spTree>
    <p:extLst>
      <p:ext uri="{BB962C8B-B14F-4D97-AF65-F5344CB8AC3E}">
        <p14:creationId xmlns:p14="http://schemas.microsoft.com/office/powerpoint/2010/main" val="625057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8CF17-8B22-2714-7459-40E7E8E1A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5EC6B8DF-A129-4EFD-3027-E9EA9C96C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F6BB480-E3B1-A9B4-B740-3CDBB6360AFE}"/>
              </a:ext>
            </a:extLst>
          </p:cNvPr>
          <p:cNvSpPr txBox="1"/>
          <p:nvPr/>
        </p:nvSpPr>
        <p:spPr>
          <a:xfrm>
            <a:off x="1043473" y="2233336"/>
            <a:ext cx="98916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</a:t>
            </a:r>
            <a:r>
              <a:rPr lang="pt-BR" sz="40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terceiro princípio</a:t>
            </a:r>
            <a:r>
              <a:rPr lang="pt-BR" sz="4000" b="1" dirty="0">
                <a:solidFill>
                  <a:srgbClr val="D4AF3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 viver abundantemente é atividade em harmonia com o objetivo pelo qual fomos criados.</a:t>
            </a:r>
          </a:p>
        </p:txBody>
      </p:sp>
    </p:spTree>
    <p:extLst>
      <p:ext uri="{BB962C8B-B14F-4D97-AF65-F5344CB8AC3E}">
        <p14:creationId xmlns:p14="http://schemas.microsoft.com/office/powerpoint/2010/main" val="1533409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BE489-0D08-406C-8FA6-F7675FA23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essoa segurando flor&#10;&#10;Descrição gerada automaticamente">
            <a:extLst>
              <a:ext uri="{FF2B5EF4-FFF2-40B4-BE49-F238E27FC236}">
                <a16:creationId xmlns:a16="http://schemas.microsoft.com/office/drawing/2014/main" id="{4DED22F2-81E4-71B6-26C2-6AD5AF5A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2" r="24090" b="13269"/>
          <a:stretch/>
        </p:blipFill>
        <p:spPr>
          <a:xfrm>
            <a:off x="6095998" y="0"/>
            <a:ext cx="6095999" cy="685800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CBF683BD-5410-D862-3523-A819622FA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id="{291BB9C3-0F31-D4ED-46C5-16B55DE59D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1" y="0"/>
            <a:ext cx="12191998" cy="68580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BBEE0A17-70D8-05CB-AE1F-A83C7BECF6CD}"/>
              </a:ext>
            </a:extLst>
          </p:cNvPr>
          <p:cNvSpPr txBox="1"/>
          <p:nvPr/>
        </p:nvSpPr>
        <p:spPr>
          <a:xfrm>
            <a:off x="984717" y="1118022"/>
            <a:ext cx="8649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NUTRIÇÃO</a:t>
            </a:r>
            <a:endParaRPr lang="pt-BR" sz="36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7B1E97C-EE4C-7F6F-84ED-2C9A71FEF824}"/>
              </a:ext>
            </a:extLst>
          </p:cNvPr>
          <p:cNvSpPr txBox="1"/>
          <p:nvPr/>
        </p:nvSpPr>
        <p:spPr>
          <a:xfrm>
            <a:off x="984717" y="2091894"/>
            <a:ext cx="523602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No Éden Homens e mulheres deveriam viver dos frutos e árvores no Jardim </a:t>
            </a:r>
          </a:p>
          <a:p>
            <a:r>
              <a:rPr lang="pt-BR" sz="1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Gênesis 2:16.</a:t>
            </a:r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Após a Queda: Comidas do solo e plantas do campo </a:t>
            </a:r>
            <a:r>
              <a:rPr lang="pt-BR" sz="1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Gênesis 3:17, 18. </a:t>
            </a:r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Após o Dilúvio: permitido comer animais </a:t>
            </a:r>
          </a:p>
          <a:p>
            <a:r>
              <a:rPr lang="pt-BR" sz="1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Gênesis 9:3.</a:t>
            </a:r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982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FE524-52D2-3805-6362-B888F33DC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FEEFDE5B-1325-30A2-8A3A-7932B9396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D174AE41-F5F4-E9F7-EB99-6C3CA6EC61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94BAB98-4BF7-C71F-DE77-3A75A5954A57}"/>
              </a:ext>
            </a:extLst>
          </p:cNvPr>
          <p:cNvSpPr txBox="1"/>
          <p:nvPr/>
        </p:nvSpPr>
        <p:spPr>
          <a:xfrm>
            <a:off x="1054940" y="2014261"/>
            <a:ext cx="98916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</a:t>
            </a:r>
            <a:r>
              <a:rPr lang="pt-BR" sz="40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quarto princípio</a:t>
            </a:r>
            <a:r>
              <a:rPr lang="pt-BR" sz="4000" b="1" dirty="0">
                <a:solidFill>
                  <a:srgbClr val="D4AF3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da vida abundante é nos nutrirmos com alimentos reais e não substitutos artificiais feitos pelo homem do que Deus nos dá por meio da natureza.</a:t>
            </a:r>
          </a:p>
        </p:txBody>
      </p:sp>
    </p:spTree>
    <p:extLst>
      <p:ext uri="{BB962C8B-B14F-4D97-AF65-F5344CB8AC3E}">
        <p14:creationId xmlns:p14="http://schemas.microsoft.com/office/powerpoint/2010/main" val="4201995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7875A-A6A4-26D9-82D0-FE54C6D76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970AD22D-A4DF-3BF0-37C6-939412638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D9F8DADA-C728-EEA9-45DE-621C50F331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5B5D6E3-2ABF-D714-CE15-E5A489413D32}"/>
              </a:ext>
            </a:extLst>
          </p:cNvPr>
          <p:cNvSpPr txBox="1"/>
          <p:nvPr/>
        </p:nvSpPr>
        <p:spPr>
          <a:xfrm>
            <a:off x="1150190" y="1997839"/>
            <a:ext cx="98916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Ao permitir que Deus seja o </a:t>
            </a:r>
            <a:r>
              <a:rPr lang="pt-BR" sz="36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centro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da nossa vida e receber o que Ele nos deu abundantemente, podemos desfrutar da riqueza e das bênçãos de uma vida cuidadosamente e </a:t>
            </a:r>
            <a:r>
              <a:rPr lang="pt-BR" sz="36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fielmente investida.</a:t>
            </a:r>
          </a:p>
        </p:txBody>
      </p:sp>
    </p:spTree>
    <p:extLst>
      <p:ext uri="{BB962C8B-B14F-4D97-AF65-F5344CB8AC3E}">
        <p14:creationId xmlns:p14="http://schemas.microsoft.com/office/powerpoint/2010/main" val="2710825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B2F8BF50-B105-FE5D-3679-04FCDE134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F1BAA10-0307-268C-EFAC-8AB0A35338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3A25937-8946-35AE-1381-47622E36D1A6}"/>
              </a:ext>
            </a:extLst>
          </p:cNvPr>
          <p:cNvSpPr txBox="1"/>
          <p:nvPr/>
        </p:nvSpPr>
        <p:spPr>
          <a:xfrm>
            <a:off x="1043473" y="2233336"/>
            <a:ext cx="8649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Nós podemos morrer uma vez, mas todos os outros dias são dias para viver.</a:t>
            </a:r>
          </a:p>
        </p:txBody>
      </p:sp>
    </p:spTree>
    <p:extLst>
      <p:ext uri="{BB962C8B-B14F-4D97-AF65-F5344CB8AC3E}">
        <p14:creationId xmlns:p14="http://schemas.microsoft.com/office/powerpoint/2010/main" val="3134058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A1CCD352-965E-DD1D-0AD0-ED721144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182D190-AB00-1A7B-72AA-2B5F3AD4E5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D367C91-56EB-ADEA-788F-C0C22FA0C4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7924" y="2663889"/>
            <a:ext cx="10296152" cy="1530222"/>
          </a:xfrm>
        </p:spPr>
        <p:txBody>
          <a:bodyPr>
            <a:normAutofit fontScale="90000"/>
          </a:bodyPr>
          <a:lstStyle/>
          <a:p>
            <a:r>
              <a:rPr lang="pt-BR" sz="5400" b="1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ENTÃO, COMO NÓS VIVEMOS? </a:t>
            </a:r>
            <a:br>
              <a:rPr lang="pt-BR" sz="5400" b="1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pt-BR" sz="5400" b="1" dirty="0">
              <a:solidFill>
                <a:srgbClr val="F7F3E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57AEE59-2DC5-576A-F005-08337B661447}"/>
              </a:ext>
            </a:extLst>
          </p:cNvPr>
          <p:cNvSpPr txBox="1">
            <a:spLocks/>
          </p:cNvSpPr>
          <p:nvPr/>
        </p:nvSpPr>
        <p:spPr>
          <a:xfrm>
            <a:off x="947924" y="3550595"/>
            <a:ext cx="8378348" cy="196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3200" b="1" dirty="0">
                <a:latin typeface="+mn-lt"/>
              </a:rPr>
              <a:t>O que constitui uma vida </a:t>
            </a:r>
            <a:r>
              <a:rPr lang="pt-BR" sz="2800" b="1" dirty="0">
                <a:latin typeface="+mn-lt"/>
              </a:rPr>
              <a:t>cuidadosamente</a:t>
            </a:r>
            <a:r>
              <a:rPr lang="pt-BR" sz="3200" b="1" dirty="0">
                <a:latin typeface="+mn-lt"/>
              </a:rPr>
              <a:t> investida, ao contrário de uma vida gastada de forma imprudente?</a:t>
            </a:r>
          </a:p>
        </p:txBody>
      </p:sp>
    </p:spTree>
    <p:extLst>
      <p:ext uri="{BB962C8B-B14F-4D97-AF65-F5344CB8AC3E}">
        <p14:creationId xmlns:p14="http://schemas.microsoft.com/office/powerpoint/2010/main" val="2801374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5BA0B-AD4E-CF09-13EC-755205339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76963888-A386-A4B4-6D6A-70C439428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FD37DD3F-CB3E-B364-57A9-2F558BE76E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B9796BE-20F5-4311-809C-7A85A41A21AE}"/>
              </a:ext>
            </a:extLst>
          </p:cNvPr>
          <p:cNvSpPr txBox="1"/>
          <p:nvPr/>
        </p:nvSpPr>
        <p:spPr>
          <a:xfrm>
            <a:off x="1099456" y="1536174"/>
            <a:ext cx="86494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Então, como nós vivemos como investidores cuidadosos na vida? Onde nós devemos investir fielmente para colhermos os maiores ganhos para nós mesmo e para outros?</a:t>
            </a:r>
          </a:p>
        </p:txBody>
      </p:sp>
    </p:spTree>
    <p:extLst>
      <p:ext uri="{BB962C8B-B14F-4D97-AF65-F5344CB8AC3E}">
        <p14:creationId xmlns:p14="http://schemas.microsoft.com/office/powerpoint/2010/main" val="4230940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B6DCC-6E99-6A44-68CF-3A81ED292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7591982D-A8D1-A594-E489-1815DDCD1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E63D7EE-7ACB-BF2D-CFD7-25FC4922861C}"/>
              </a:ext>
            </a:extLst>
          </p:cNvPr>
          <p:cNvSpPr txBox="1"/>
          <p:nvPr/>
        </p:nvSpPr>
        <p:spPr>
          <a:xfrm>
            <a:off x="790185" y="1084309"/>
            <a:ext cx="108343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1"/>
                </a:solidFill>
                <a:latin typeface="+mj-lt"/>
                <a:ea typeface="Inter" panose="020B0502030000000004" pitchFamily="34" charset="0"/>
              </a:rPr>
              <a:t>“</a:t>
            </a:r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Vejam que hoje ponho diante de vocês vida e prosperidade, ou morte e destruição. Pois hoje lhes ordeno que amem o Senhor, o seu Deus, andem nos seus caminhos e guardem os seus mandamentos, decretos e ordenanças; então vocês terão vida e aumentarão em número, e o Senhor, o seu Deus, os abençoará ... Agora escolham a vida, para que vocês e os seus filhos vivam, e para que vocês amem o Senhor, o seu Deus, ouçam a sua voz e se apeguem firmemente a ele Pois o Senhor é a sua vida</a:t>
            </a:r>
            <a:r>
              <a:rPr lang="pt-BR" sz="2800" b="1" dirty="0">
                <a:solidFill>
                  <a:schemeClr val="accent1"/>
                </a:solidFill>
                <a:latin typeface="+mj-lt"/>
                <a:ea typeface="Inter" panose="020B0502030000000004" pitchFamily="34" charset="0"/>
              </a:rPr>
              <a:t>” </a:t>
            </a:r>
          </a:p>
          <a:p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Deuteronômio 30:15, 16, 19, 20 </a:t>
            </a:r>
          </a:p>
        </p:txBody>
      </p:sp>
    </p:spTree>
    <p:extLst>
      <p:ext uri="{BB962C8B-B14F-4D97-AF65-F5344CB8AC3E}">
        <p14:creationId xmlns:p14="http://schemas.microsoft.com/office/powerpoint/2010/main" val="963190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D4A03-C96C-A975-6D4E-93CCB3686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95A6DD39-7EEC-793D-54F2-BF080EBC3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04BD4838-C098-22F1-7056-98BFBAFBF5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B1A8A61-35CC-68B0-7951-08A6DB9CD59D}"/>
              </a:ext>
            </a:extLst>
          </p:cNvPr>
          <p:cNvSpPr txBox="1"/>
          <p:nvPr/>
        </p:nvSpPr>
        <p:spPr>
          <a:xfrm>
            <a:off x="1043473" y="2233336"/>
            <a:ext cx="8649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investimento cuidadoso e fiel na vida sempre será no Senhor e por meio do Senhor.</a:t>
            </a:r>
          </a:p>
        </p:txBody>
      </p:sp>
    </p:spTree>
    <p:extLst>
      <p:ext uri="{BB962C8B-B14F-4D97-AF65-F5344CB8AC3E}">
        <p14:creationId xmlns:p14="http://schemas.microsoft.com/office/powerpoint/2010/main" val="241980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9291A-B37C-426C-9B3A-768520FF1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73583B17-4015-E0D0-8823-4214931B45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79" r="4633" b="6870"/>
          <a:stretch/>
        </p:blipFill>
        <p:spPr>
          <a:xfrm flipH="1">
            <a:off x="6220746" y="0"/>
            <a:ext cx="5971252" cy="685800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A4A4E8C7-5530-7CEF-8216-A2B38975C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id="{0D899DC0-6BFA-1E6A-5867-87128A1FDB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05BD53B-F8A5-C38F-1FBB-685C3E0CD833}"/>
              </a:ext>
            </a:extLst>
          </p:cNvPr>
          <p:cNvSpPr txBox="1"/>
          <p:nvPr/>
        </p:nvSpPr>
        <p:spPr>
          <a:xfrm>
            <a:off x="1043473" y="1070888"/>
            <a:ext cx="8649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RECEBER</a:t>
            </a:r>
            <a:endParaRPr lang="pt-BR" sz="40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5EF0612-B07F-015F-1971-4202A2FF8053}"/>
              </a:ext>
            </a:extLst>
          </p:cNvPr>
          <p:cNvSpPr txBox="1"/>
          <p:nvPr/>
        </p:nvSpPr>
        <p:spPr>
          <a:xfrm>
            <a:off x="984717" y="2262673"/>
            <a:ext cx="5236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intenção de Deus era que a vida fosse boa.</a:t>
            </a:r>
          </a:p>
        </p:txBody>
      </p:sp>
    </p:spTree>
    <p:extLst>
      <p:ext uri="{BB962C8B-B14F-4D97-AF65-F5344CB8AC3E}">
        <p14:creationId xmlns:p14="http://schemas.microsoft.com/office/powerpoint/2010/main" val="168815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E319E-3673-E24A-747B-EB1EF41DD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C700C6AD-B36E-DD2C-928E-D6F608AF9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D713907E-FDA7-17A0-2F21-DE7F291CF9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49CEABF-C4F8-784B-FBB9-B4399C110210}"/>
              </a:ext>
            </a:extLst>
          </p:cNvPr>
          <p:cNvSpPr txBox="1"/>
          <p:nvPr/>
        </p:nvSpPr>
        <p:spPr>
          <a:xfrm>
            <a:off x="1043473" y="2233336"/>
            <a:ext cx="8649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Adão e Eva receberam tudo, exceto o fruto da </a:t>
            </a:r>
            <a:r>
              <a:rPr lang="pt-BR" sz="4000" b="1" dirty="0">
                <a:solidFill>
                  <a:schemeClr val="accent1"/>
                </a:solidFill>
                <a:latin typeface="+mj-lt"/>
                <a:ea typeface="Roboto" panose="02000000000000000000" pitchFamily="2" charset="0"/>
              </a:rPr>
              <a:t>“</a:t>
            </a:r>
            <a:r>
              <a:rPr lang="pt-BR" sz="4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árvore do conhecimento do bem e do mal</a:t>
            </a:r>
            <a:r>
              <a:rPr lang="pt-BR" sz="4000" b="1" dirty="0">
                <a:solidFill>
                  <a:schemeClr val="accent1"/>
                </a:solidFill>
                <a:latin typeface="+mj-lt"/>
                <a:ea typeface="Roboto" panose="02000000000000000000" pitchFamily="2" charset="0"/>
              </a:rPr>
              <a:t>”</a:t>
            </a:r>
            <a:r>
              <a:rPr lang="pt-BR" sz="4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73939CC-80C1-6A53-3E65-59BB041EE2C7}"/>
              </a:ext>
            </a:extLst>
          </p:cNvPr>
          <p:cNvSpPr txBox="1"/>
          <p:nvPr/>
        </p:nvSpPr>
        <p:spPr>
          <a:xfrm>
            <a:off x="1043473" y="4730334"/>
            <a:ext cx="6160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Gênesis 2:17 </a:t>
            </a:r>
          </a:p>
        </p:txBody>
      </p:sp>
    </p:spTree>
    <p:extLst>
      <p:ext uri="{BB962C8B-B14F-4D97-AF65-F5344CB8AC3E}">
        <p14:creationId xmlns:p14="http://schemas.microsoft.com/office/powerpoint/2010/main" val="3915226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19FF8-2675-D239-561F-CAC3D2982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magem digital fictícia de personagem de filme&#10;&#10;Descrição gerada automaticamente com confiança baixa">
            <a:extLst>
              <a:ext uri="{FF2B5EF4-FFF2-40B4-BE49-F238E27FC236}">
                <a16:creationId xmlns:a16="http://schemas.microsoft.com/office/drawing/2014/main" id="{7C3F4CEC-94B8-38D7-6864-3FEB96AA9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48049" r="-86" b="13751"/>
          <a:stretch/>
        </p:blipFill>
        <p:spPr>
          <a:xfrm>
            <a:off x="1121172" y="-1"/>
            <a:ext cx="10028910" cy="6858001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718EFBF-AF25-A490-B0E8-2419C4CC0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6B76E58-C66A-F640-2213-B804BE6FF240}"/>
              </a:ext>
            </a:extLst>
          </p:cNvPr>
          <p:cNvSpPr txBox="1"/>
          <p:nvPr/>
        </p:nvSpPr>
        <p:spPr>
          <a:xfrm>
            <a:off x="2008411" y="3815818"/>
            <a:ext cx="82544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Sempre que o homem deseja e reivindica algo que Deus não deu, o mal e a morte são o resultado. Somente o que Deus deu é bom.</a:t>
            </a:r>
          </a:p>
        </p:txBody>
      </p:sp>
    </p:spTree>
    <p:extLst>
      <p:ext uri="{BB962C8B-B14F-4D97-AF65-F5344CB8AC3E}">
        <p14:creationId xmlns:p14="http://schemas.microsoft.com/office/powerpoint/2010/main" val="13316683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B2E50FC-52D7-4DA0-9FA3-FC8ECEBE0A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88BA6C-AB54-4A21-A6DA-AFAF21B6F3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C91148-EB9E-4D76-A729-D210BF5E9000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</TotalTime>
  <Words>557</Words>
  <Application>Microsoft Office PowerPoint</Application>
  <PresentationFormat>Widescreen</PresentationFormat>
  <Paragraphs>39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Tema do Office</vt:lpstr>
      <vt:lpstr>GASTANDO SUA VIDA DE FORMA IMPRUDENTE OU INVESTINDO SUA VIDA CUIDADOSAMENTE?</vt:lpstr>
      <vt:lpstr>Apresentação do PowerPoint</vt:lpstr>
      <vt:lpstr>ENTÃO, COMO NÓS VIVEMOS?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DSA - Daiana Belén Escobar</cp:lastModifiedBy>
  <cp:revision>18</cp:revision>
  <dcterms:created xsi:type="dcterms:W3CDTF">2024-10-31T13:43:21Z</dcterms:created>
  <dcterms:modified xsi:type="dcterms:W3CDTF">2025-08-01T13:31:02Z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29053600.0000000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