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9" r:id="rId5"/>
    <p:sldId id="268" r:id="rId6"/>
    <p:sldId id="267" r:id="rId7"/>
    <p:sldId id="272" r:id="rId8"/>
    <p:sldId id="270" r:id="rId9"/>
    <p:sldId id="262" r:id="rId10"/>
    <p:sldId id="271" r:id="rId11"/>
    <p:sldId id="263" r:id="rId12"/>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5E9E"/>
    <a:srgbClr val="44BFA5"/>
    <a:srgbClr val="8EA0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p:cNvSpPr>
            <a:spLocks noGrp="1"/>
          </p:cNvSpPr>
          <p:nvPr>
            <p:ph type="dt" sz="half" idx="10"/>
          </p:nvPr>
        </p:nvSpPr>
        <p:spPr/>
        <p:txBody>
          <a:bodyPr/>
          <a:lstStyle/>
          <a:p>
            <a:fld id="{BDCD5052-D799-4B02-89E2-8240F86B2692}" type="datetimeFigureOut">
              <a:rPr lang="pt-BR" smtClean="0"/>
              <a:t>15/12/2020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3203418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B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p:cNvSpPr>
            <a:spLocks noGrp="1"/>
          </p:cNvSpPr>
          <p:nvPr>
            <p:ph type="dt" sz="half" idx="10"/>
          </p:nvPr>
        </p:nvSpPr>
        <p:spPr/>
        <p:txBody>
          <a:bodyPr/>
          <a:lstStyle/>
          <a:p>
            <a:fld id="{BDCD5052-D799-4B02-89E2-8240F86B2692}" type="datetimeFigureOut">
              <a:rPr lang="pt-BR" smtClean="0"/>
              <a:t>15/12/2020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2369945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p:cNvSpPr>
            <a:spLocks noGrp="1"/>
          </p:cNvSpPr>
          <p:nvPr>
            <p:ph type="dt" sz="half" idx="10"/>
          </p:nvPr>
        </p:nvSpPr>
        <p:spPr/>
        <p:txBody>
          <a:bodyPr/>
          <a:lstStyle/>
          <a:p>
            <a:fld id="{BDCD5052-D799-4B02-89E2-8240F86B2692}" type="datetimeFigureOut">
              <a:rPr lang="pt-BR" smtClean="0"/>
              <a:t>15/12/2020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2501604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B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p:cNvSpPr>
            <a:spLocks noGrp="1"/>
          </p:cNvSpPr>
          <p:nvPr>
            <p:ph type="dt" sz="half" idx="10"/>
          </p:nvPr>
        </p:nvSpPr>
        <p:spPr/>
        <p:txBody>
          <a:bodyPr/>
          <a:lstStyle/>
          <a:p>
            <a:fld id="{BDCD5052-D799-4B02-89E2-8240F86B2692}" type="datetimeFigureOut">
              <a:rPr lang="pt-BR" smtClean="0"/>
              <a:t>15/12/2020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3053021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CD5052-D799-4B02-89E2-8240F86B2692}" type="datetimeFigureOut">
              <a:rPr lang="pt-BR" smtClean="0"/>
              <a:t>15/12/2020</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1300246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B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p:cNvSpPr>
            <a:spLocks noGrp="1"/>
          </p:cNvSpPr>
          <p:nvPr>
            <p:ph type="dt" sz="half" idx="10"/>
          </p:nvPr>
        </p:nvSpPr>
        <p:spPr/>
        <p:txBody>
          <a:bodyPr/>
          <a:lstStyle/>
          <a:p>
            <a:fld id="{BDCD5052-D799-4B02-89E2-8240F86B2692}" type="datetimeFigureOut">
              <a:rPr lang="pt-BR" smtClean="0"/>
              <a:t>15/12/2020</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1028108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p:cNvSpPr>
            <a:spLocks noGrp="1"/>
          </p:cNvSpPr>
          <p:nvPr>
            <p:ph type="dt" sz="half" idx="10"/>
          </p:nvPr>
        </p:nvSpPr>
        <p:spPr/>
        <p:txBody>
          <a:bodyPr/>
          <a:lstStyle/>
          <a:p>
            <a:fld id="{BDCD5052-D799-4B02-89E2-8240F86B2692}" type="datetimeFigureOut">
              <a:rPr lang="pt-BR" smtClean="0"/>
              <a:t>15/12/2020</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846398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t-BR"/>
          </a:p>
        </p:txBody>
      </p:sp>
      <p:sp>
        <p:nvSpPr>
          <p:cNvPr id="3" name="Date Placeholder 2"/>
          <p:cNvSpPr>
            <a:spLocks noGrp="1"/>
          </p:cNvSpPr>
          <p:nvPr>
            <p:ph type="dt" sz="half" idx="10"/>
          </p:nvPr>
        </p:nvSpPr>
        <p:spPr/>
        <p:txBody>
          <a:bodyPr/>
          <a:lstStyle/>
          <a:p>
            <a:fld id="{BDCD5052-D799-4B02-89E2-8240F86B2692}" type="datetimeFigureOut">
              <a:rPr lang="pt-BR" smtClean="0"/>
              <a:t>15/12/2020</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3884553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CD5052-D799-4B02-89E2-8240F86B2692}" type="datetimeFigureOut">
              <a:rPr lang="pt-BR" smtClean="0"/>
              <a:t>15/12/2020</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784602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CD5052-D799-4B02-89E2-8240F86B2692}" type="datetimeFigureOut">
              <a:rPr lang="pt-BR" smtClean="0"/>
              <a:t>15/12/2020</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2472949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CD5052-D799-4B02-89E2-8240F86B2692}" type="datetimeFigureOut">
              <a:rPr lang="pt-BR" smtClean="0"/>
              <a:t>15/12/2020</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7C3691DB-3F95-4221-8A76-3972172C3438}" type="slidenum">
              <a:rPr lang="pt-BR" smtClean="0"/>
              <a:t>‹nº›</a:t>
            </a:fld>
            <a:endParaRPr lang="pt-BR"/>
          </a:p>
        </p:txBody>
      </p:sp>
    </p:spTree>
    <p:extLst>
      <p:ext uri="{BB962C8B-B14F-4D97-AF65-F5344CB8AC3E}">
        <p14:creationId xmlns:p14="http://schemas.microsoft.com/office/powerpoint/2010/main" val="2344946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CD5052-D799-4B02-89E2-8240F86B2692}" type="datetimeFigureOut">
              <a:rPr lang="pt-BR" smtClean="0"/>
              <a:t>15/12/2020</a:t>
            </a:fld>
            <a:endParaRPr 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3691DB-3F95-4221-8A76-3972172C3438}" type="slidenum">
              <a:rPr lang="pt-BR" smtClean="0"/>
              <a:t>‹nº›</a:t>
            </a:fld>
            <a:endParaRPr lang="pt-BR"/>
          </a:p>
        </p:txBody>
      </p:sp>
    </p:spTree>
    <p:extLst>
      <p:ext uri="{BB962C8B-B14F-4D97-AF65-F5344CB8AC3E}">
        <p14:creationId xmlns:p14="http://schemas.microsoft.com/office/powerpoint/2010/main" val="4170491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jp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3008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sp>
        <p:nvSpPr>
          <p:cNvPr id="16" name="Rectangle 15"/>
          <p:cNvSpPr/>
          <p:nvPr/>
        </p:nvSpPr>
        <p:spPr>
          <a:xfrm>
            <a:off x="5956461" y="834029"/>
            <a:ext cx="5629631" cy="1200329"/>
          </a:xfrm>
          <a:prstGeom prst="rect">
            <a:avLst/>
          </a:prstGeom>
        </p:spPr>
        <p:txBody>
          <a:bodyPr wrap="square">
            <a:spAutoFit/>
          </a:bodyPr>
          <a:lstStyle/>
          <a:p>
            <a:r>
              <a:rPr lang="pt-BR" b="1" dirty="0">
                <a:solidFill>
                  <a:srgbClr val="215E9E"/>
                </a:solidFill>
                <a:latin typeface="Calibri" panose="020F0502020204030204" pitchFamily="34" charset="0"/>
                <a:ea typeface="Calibri" panose="020F0502020204030204" pitchFamily="34" charset="0"/>
                <a:cs typeface="Times New Roman" panose="02020603050405020304" pitchFamily="18" charset="0"/>
              </a:rPr>
              <a:t>CULTURA ORGANIZACIONAL</a:t>
            </a:r>
          </a:p>
          <a:p>
            <a:r>
              <a:rPr lang="pt-BR" dirty="0">
                <a:latin typeface="Calibri" panose="020F0502020204030204" pitchFamily="34" charset="0"/>
                <a:ea typeface="Calibri" panose="020F0502020204030204" pitchFamily="34" charset="0"/>
                <a:cs typeface="Times New Roman" panose="02020603050405020304" pitchFamily="18" charset="0"/>
              </a:rPr>
              <a:t>Atitudes e contextos individuais estabelecidas pelos líderes de cada organização. Ela está relacionada à integridade, valores éticos, mordomia e transparência. </a:t>
            </a:r>
            <a:endParaRPr lang="pt-BR" dirty="0"/>
          </a:p>
        </p:txBody>
      </p:sp>
      <p:sp>
        <p:nvSpPr>
          <p:cNvPr id="20" name="Rectangle 19"/>
          <p:cNvSpPr/>
          <p:nvPr/>
        </p:nvSpPr>
        <p:spPr>
          <a:xfrm>
            <a:off x="5962262" y="2274343"/>
            <a:ext cx="5169160" cy="1579920"/>
          </a:xfrm>
          <a:prstGeom prst="rect">
            <a:avLst/>
          </a:prstGeom>
        </p:spPr>
        <p:txBody>
          <a:bodyPr wrap="square">
            <a:spAutoFit/>
          </a:bodyPr>
          <a:lstStyle/>
          <a:p>
            <a:pPr>
              <a:spcAft>
                <a:spcPts val="800"/>
              </a:spcAft>
            </a:pPr>
            <a:r>
              <a:rPr lang="pt-BR" b="1" dirty="0">
                <a:solidFill>
                  <a:srgbClr val="215E9E"/>
                </a:solidFill>
                <a:latin typeface="Calibri" panose="020F0502020204030204" pitchFamily="34" charset="0"/>
                <a:ea typeface="Calibri" panose="020F0502020204030204" pitchFamily="34" charset="0"/>
                <a:cs typeface="Times New Roman" panose="02020603050405020304" pitchFamily="18" charset="0"/>
              </a:rPr>
              <a:t>CONTROLES ORGANIZACIONAIS</a:t>
            </a:r>
          </a:p>
          <a:p>
            <a:pPr>
              <a:spcAft>
                <a:spcPts val="800"/>
              </a:spcAft>
            </a:pPr>
            <a:r>
              <a:rPr lang="pt-BR" dirty="0">
                <a:latin typeface="Calibri" panose="020F0502020204030204" pitchFamily="34" charset="0"/>
                <a:ea typeface="Calibri" panose="020F0502020204030204" pitchFamily="34" charset="0"/>
                <a:cs typeface="Times New Roman" panose="02020603050405020304" pitchFamily="18" charset="0"/>
              </a:rPr>
              <a:t>Deve focar nos objetivos de fornecer garantia razoável a respeito da confiança nos relatórios financeiros, eficácia e eficiência de operações e conformidade com leis e regulações.</a:t>
            </a:r>
          </a:p>
        </p:txBody>
      </p:sp>
      <p:sp>
        <p:nvSpPr>
          <p:cNvPr id="21" name="Rectangle 20"/>
          <p:cNvSpPr/>
          <p:nvPr/>
        </p:nvSpPr>
        <p:spPr>
          <a:xfrm>
            <a:off x="5956462" y="4094249"/>
            <a:ext cx="4969686" cy="2153282"/>
          </a:xfrm>
          <a:prstGeom prst="rect">
            <a:avLst/>
          </a:prstGeom>
        </p:spPr>
        <p:txBody>
          <a:bodyPr wrap="square">
            <a:spAutoFit/>
          </a:bodyPr>
          <a:lstStyle/>
          <a:p>
            <a:pPr>
              <a:lnSpc>
                <a:spcPct val="107000"/>
              </a:lnSpc>
              <a:spcAft>
                <a:spcPts val="800"/>
              </a:spcAft>
            </a:pPr>
            <a:r>
              <a:rPr lang="pt-BR" b="1" dirty="0">
                <a:solidFill>
                  <a:srgbClr val="215E9E"/>
                </a:solidFill>
                <a:latin typeface="Calibri" panose="020F0502020204030204" pitchFamily="34" charset="0"/>
                <a:ea typeface="Calibri" panose="020F0502020204030204" pitchFamily="34" charset="0"/>
                <a:cs typeface="Times New Roman" panose="02020603050405020304" pitchFamily="18" charset="0"/>
              </a:rPr>
              <a:t>COMUNICAÇÃO ORGANIZACIONAL</a:t>
            </a:r>
          </a:p>
          <a:p>
            <a:r>
              <a:rPr lang="pt-BR" dirty="0">
                <a:latin typeface="Calibri" panose="020F0502020204030204" pitchFamily="34" charset="0"/>
                <a:ea typeface="Calibri" panose="020F0502020204030204" pitchFamily="34" charset="0"/>
                <a:cs typeface="Times New Roman" panose="02020603050405020304" pitchFamily="18" charset="0"/>
              </a:rPr>
              <a:t>Ao desenhar quaisquer sistemas comunicacionais, é fundamental reconhecer o papel importante de constituintes na viabilização continuada de uma organização ao fornecer comunicação clara e completa, sem qualquer preconceito para com o nível ou natureza de sua contribuição</a:t>
            </a:r>
            <a:endParaRPr lang="pt-BR" dirty="0"/>
          </a:p>
        </p:txBody>
      </p:sp>
      <p:sp>
        <p:nvSpPr>
          <p:cNvPr id="22" name="Rectangle 21"/>
          <p:cNvSpPr/>
          <p:nvPr/>
        </p:nvSpPr>
        <p:spPr>
          <a:xfrm>
            <a:off x="540839" y="834029"/>
            <a:ext cx="4669416" cy="1015663"/>
          </a:xfrm>
          <a:prstGeom prst="rect">
            <a:avLst/>
          </a:prstGeom>
        </p:spPr>
        <p:txBody>
          <a:bodyPr wrap="square">
            <a:spAutoFit/>
          </a:bodyPr>
          <a:lstStyle/>
          <a:p>
            <a:r>
              <a:rPr lang="pt-BR" sz="2000" dirty="0">
                <a:solidFill>
                  <a:schemeClr val="bg2">
                    <a:lumMod val="10000"/>
                  </a:schemeClr>
                </a:solidFill>
                <a:latin typeface="Calibri" panose="020F0502020204030204" pitchFamily="34" charset="0"/>
                <a:ea typeface="Calibri" panose="020F0502020204030204" pitchFamily="34" charset="0"/>
                <a:cs typeface="Times New Roman" panose="02020603050405020304" pitchFamily="18" charset="0"/>
              </a:rPr>
              <a:t>O comportamento de um líder podem ser mostrados em três esferas interconectadas da vida organizacional: </a:t>
            </a:r>
            <a:endParaRPr lang="pt-BR" sz="2000" dirty="0">
              <a:solidFill>
                <a:schemeClr val="bg2">
                  <a:lumMod val="10000"/>
                </a:schemeClr>
              </a:solidFill>
            </a:endParaRPr>
          </a:p>
        </p:txBody>
      </p:sp>
    </p:spTree>
    <p:extLst>
      <p:ext uri="{BB962C8B-B14F-4D97-AF65-F5344CB8AC3E}">
        <p14:creationId xmlns:p14="http://schemas.microsoft.com/office/powerpoint/2010/main" val="1751200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txBox="1">
            <a:spLocks/>
          </p:cNvSpPr>
          <p:nvPr/>
        </p:nvSpPr>
        <p:spPr>
          <a:xfrm>
            <a:off x="1250302" y="1109359"/>
            <a:ext cx="9593994" cy="503853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Aft>
                <a:spcPts val="800"/>
              </a:spcAft>
            </a:pPr>
            <a:r>
              <a:rPr lang="pt-BR" sz="24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A vontade da igreja é um líder mordomo: que não será comprado ou vendido, que em sua alma profunda é verdadeiro e honesto, que não teme chamar o pecado pelo nome, cuja consciência é afinada ao dever e que se firmará no que é certo mesmo que os céus caiam.</a:t>
            </a:r>
            <a:endParaRPr lang="pt-BR" sz="2400" dirty="0">
              <a:solidFill>
                <a:schemeClr val="bg2">
                  <a:lumMod val="25000"/>
                </a:schemeClr>
              </a:solidFill>
              <a:ea typeface="Calibri" panose="020F0502020204030204" pitchFamily="34" charset="0"/>
              <a:cs typeface="Times New Roman" panose="02020603050405020304" pitchFamily="18" charset="0"/>
            </a:endParaRPr>
          </a:p>
          <a:p>
            <a:pPr>
              <a:lnSpc>
                <a:spcPct val="100000"/>
              </a:lnSpc>
              <a:spcAft>
                <a:spcPts val="800"/>
              </a:spcAft>
            </a:pPr>
            <a:r>
              <a:rPr lang="pt-BR" sz="2000" dirty="0">
                <a:solidFill>
                  <a:schemeClr val="bg2">
                    <a:lumMod val="25000"/>
                  </a:schemeClr>
                </a:solidFill>
                <a:ea typeface="Calibri" panose="020F0502020204030204" pitchFamily="34" charset="0"/>
                <a:cs typeface="Times New Roman" panose="02020603050405020304" pitchFamily="18" charset="0"/>
              </a:rPr>
              <a:t>Ellen G. White, </a:t>
            </a:r>
            <a:r>
              <a:rPr lang="pt-BR" sz="2000" i="1" dirty="0">
                <a:solidFill>
                  <a:schemeClr val="bg2">
                    <a:lumMod val="25000"/>
                  </a:schemeClr>
                </a:solidFill>
                <a:ea typeface="Calibri" panose="020F0502020204030204" pitchFamily="34" charset="0"/>
                <a:cs typeface="Times New Roman" panose="02020603050405020304" pitchFamily="18" charset="0"/>
              </a:rPr>
              <a:t>Educação</a:t>
            </a:r>
            <a:r>
              <a:rPr lang="pt-BR" sz="2000" dirty="0">
                <a:solidFill>
                  <a:schemeClr val="bg2">
                    <a:lumMod val="25000"/>
                  </a:schemeClr>
                </a:solidFill>
                <a:ea typeface="Calibri" panose="020F0502020204030204" pitchFamily="34" charset="0"/>
                <a:cs typeface="Times New Roman" panose="02020603050405020304" pitchFamily="18" charset="0"/>
              </a:rPr>
              <a:t> Evangelista, p.57</a:t>
            </a:r>
            <a:endParaRPr lang="pt-BR" sz="2000" dirty="0">
              <a:solidFill>
                <a:schemeClr val="bg2">
                  <a:lumMod val="25000"/>
                </a:schemeClr>
              </a:solidFill>
              <a:effectLst/>
              <a:ea typeface="Calibri" panose="020F0502020204030204" pitchFamily="34" charset="0"/>
              <a:cs typeface="Times New Roman" panose="02020603050405020304" pitchFamily="18" charset="0"/>
            </a:endParaRPr>
          </a:p>
        </p:txBody>
      </p:sp>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grpSp>
        <p:nvGrpSpPr>
          <p:cNvPr id="20" name="Group 19"/>
          <p:cNvGrpSpPr/>
          <p:nvPr/>
        </p:nvGrpSpPr>
        <p:grpSpPr>
          <a:xfrm>
            <a:off x="1152525" y="454183"/>
            <a:ext cx="9953625" cy="2308324"/>
            <a:chOff x="1152525" y="187173"/>
            <a:chExt cx="9953625" cy="2308324"/>
          </a:xfrm>
        </p:grpSpPr>
        <p:cxnSp>
          <p:nvCxnSpPr>
            <p:cNvPr id="21" name="Straight Connector 20"/>
            <p:cNvCxnSpPr/>
            <p:nvPr/>
          </p:nvCxnSpPr>
          <p:spPr>
            <a:xfrm>
              <a:off x="1152525" y="1739023"/>
              <a:ext cx="4622132" cy="0"/>
            </a:xfrm>
            <a:prstGeom prst="line">
              <a:avLst/>
            </a:prstGeom>
            <a:ln w="19050">
              <a:solidFill>
                <a:schemeClr val="bg2">
                  <a:lumMod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348265" y="1738292"/>
              <a:ext cx="4757885" cy="0"/>
            </a:xfrm>
            <a:prstGeom prst="line">
              <a:avLst/>
            </a:prstGeom>
            <a:ln w="19050">
              <a:solidFill>
                <a:schemeClr val="bg2">
                  <a:lumMod val="25000"/>
                </a:schemeClr>
              </a:solidFill>
              <a:prstDash val="solid"/>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5774657" y="187173"/>
              <a:ext cx="719308" cy="2308324"/>
            </a:xfrm>
            <a:prstGeom prst="rect">
              <a:avLst/>
            </a:prstGeom>
          </p:spPr>
          <p:txBody>
            <a:bodyPr wrap="square">
              <a:spAutoFit/>
            </a:bodyPr>
            <a:lstStyle/>
            <a:p>
              <a:r>
                <a:rPr lang="pt-BR" sz="7200" dirty="0">
                  <a:solidFill>
                    <a:schemeClr val="bg2">
                      <a:lumMod val="25000"/>
                    </a:schemeClr>
                  </a:solidFill>
                </a:rPr>
                <a:t> </a:t>
              </a:r>
              <a:r>
                <a:rPr lang="pt-BR" sz="7200" b="1" dirty="0">
                  <a:solidFill>
                    <a:schemeClr val="bg2">
                      <a:lumMod val="25000"/>
                    </a:schemeClr>
                  </a:solidFill>
                </a:rPr>
                <a:t>“</a:t>
              </a:r>
              <a:endParaRPr lang="pt-BR" sz="7200" dirty="0"/>
            </a:p>
          </p:txBody>
        </p:sp>
      </p:grpSp>
      <p:grpSp>
        <p:nvGrpSpPr>
          <p:cNvPr id="26" name="Group 25"/>
          <p:cNvGrpSpPr/>
          <p:nvPr/>
        </p:nvGrpSpPr>
        <p:grpSpPr>
          <a:xfrm>
            <a:off x="1056363" y="4415655"/>
            <a:ext cx="10211711" cy="2308324"/>
            <a:chOff x="1056363" y="4463253"/>
            <a:chExt cx="10211711" cy="2308324"/>
          </a:xfrm>
        </p:grpSpPr>
        <p:cxnSp>
          <p:nvCxnSpPr>
            <p:cNvPr id="27" name="Straight Connector 26"/>
            <p:cNvCxnSpPr/>
            <p:nvPr/>
          </p:nvCxnSpPr>
          <p:spPr>
            <a:xfrm flipH="1">
              <a:off x="1056363" y="5277826"/>
              <a:ext cx="4718295" cy="0"/>
            </a:xfrm>
            <a:prstGeom prst="line">
              <a:avLst/>
            </a:prstGeom>
            <a:ln w="19050">
              <a:solidFill>
                <a:schemeClr val="bg2">
                  <a:lumMod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6348266" y="5277095"/>
              <a:ext cx="4919808" cy="0"/>
            </a:xfrm>
            <a:prstGeom prst="line">
              <a:avLst/>
            </a:prstGeom>
            <a:ln w="19050">
              <a:solidFill>
                <a:schemeClr val="bg2">
                  <a:lumMod val="25000"/>
                </a:schemeClr>
              </a:solidFill>
              <a:prstDash val="solid"/>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rot="10800000">
              <a:off x="5677668" y="4463253"/>
              <a:ext cx="719308" cy="2308324"/>
            </a:xfrm>
            <a:prstGeom prst="rect">
              <a:avLst/>
            </a:prstGeom>
          </p:spPr>
          <p:txBody>
            <a:bodyPr wrap="square">
              <a:spAutoFit/>
            </a:bodyPr>
            <a:lstStyle/>
            <a:p>
              <a:r>
                <a:rPr lang="pt-BR" sz="7200" dirty="0">
                  <a:solidFill>
                    <a:schemeClr val="bg2">
                      <a:lumMod val="25000"/>
                    </a:schemeClr>
                  </a:solidFill>
                </a:rPr>
                <a:t> </a:t>
              </a:r>
              <a:r>
                <a:rPr lang="pt-BR" sz="7200" b="1" dirty="0">
                  <a:solidFill>
                    <a:schemeClr val="bg2">
                      <a:lumMod val="25000"/>
                    </a:schemeClr>
                  </a:solidFill>
                </a:rPr>
                <a:t>“</a:t>
              </a:r>
              <a:endParaRPr lang="pt-BR" sz="7200" dirty="0"/>
            </a:p>
          </p:txBody>
        </p:sp>
      </p:grpSp>
    </p:spTree>
    <p:extLst>
      <p:ext uri="{BB962C8B-B14F-4D97-AF65-F5344CB8AC3E}">
        <p14:creationId xmlns:p14="http://schemas.microsoft.com/office/powerpoint/2010/main" val="806823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0416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Rectangle 11"/>
          <p:cNvSpPr/>
          <p:nvPr/>
        </p:nvSpPr>
        <p:spPr>
          <a:xfrm>
            <a:off x="6160167" y="1148371"/>
            <a:ext cx="4884821" cy="4884872"/>
          </a:xfrm>
          <a:prstGeom prst="rect">
            <a:avLst/>
          </a:prstGeom>
          <a:no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600"/>
          </a:p>
        </p:txBody>
      </p:sp>
      <p:sp>
        <p:nvSpPr>
          <p:cNvPr id="2" name="Title 1"/>
          <p:cNvSpPr txBox="1">
            <a:spLocks/>
          </p:cNvSpPr>
          <p:nvPr/>
        </p:nvSpPr>
        <p:spPr>
          <a:xfrm>
            <a:off x="989490" y="2631599"/>
            <a:ext cx="4125853" cy="2963446"/>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pt-BR" sz="28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é o composto das atitudes e ações de um líder que indicam a Deus e aos membros da igreja que a posição de confiança estendida é administrada em alta estima. </a:t>
            </a:r>
            <a:endParaRPr lang="pt-BR" sz="2800" dirty="0">
              <a:solidFill>
                <a:schemeClr val="bg2">
                  <a:lumMod val="2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2832" y="674585"/>
            <a:ext cx="5041392" cy="5041392"/>
          </a:xfrm>
          <a:prstGeom prst="rect">
            <a:avLst/>
          </a:prstGeom>
        </p:spPr>
      </p:pic>
      <p:sp>
        <p:nvSpPr>
          <p:cNvPr id="5" name="Rectangle 4"/>
          <p:cNvSpPr/>
          <p:nvPr/>
        </p:nvSpPr>
        <p:spPr>
          <a:xfrm>
            <a:off x="989490" y="1327600"/>
            <a:ext cx="4115166" cy="1323439"/>
          </a:xfrm>
          <a:prstGeom prst="rect">
            <a:avLst/>
          </a:prstGeom>
        </p:spPr>
        <p:txBody>
          <a:bodyPr wrap="none">
            <a:spAutoFit/>
          </a:bodyPr>
          <a:lstStyle/>
          <a:p>
            <a:r>
              <a:rPr lang="pt-BR" sz="4000" dirty="0">
                <a:solidFill>
                  <a:srgbClr val="C00000"/>
                </a:solidFill>
                <a:latin typeface="Calibri" panose="020F0502020204030204" pitchFamily="34" charset="0"/>
                <a:ea typeface="Calibri" panose="020F0502020204030204" pitchFamily="34" charset="0"/>
                <a:cs typeface="Times New Roman" panose="02020603050405020304" pitchFamily="18" charset="0"/>
              </a:rPr>
              <a:t>MORDOMIA </a:t>
            </a:r>
          </a:p>
          <a:p>
            <a:r>
              <a:rPr lang="pt-BR" sz="4000" dirty="0">
                <a:solidFill>
                  <a:srgbClr val="C00000"/>
                </a:solidFill>
                <a:latin typeface="Calibri" panose="020F0502020204030204" pitchFamily="34" charset="0"/>
                <a:ea typeface="Calibri" panose="020F0502020204030204" pitchFamily="34" charset="0"/>
                <a:cs typeface="Times New Roman" panose="02020603050405020304" pitchFamily="18" charset="0"/>
              </a:rPr>
              <a:t>ORGANIZACIONAL </a:t>
            </a:r>
            <a:endParaRPr lang="pt-BR" sz="4000" dirty="0"/>
          </a:p>
        </p:txBody>
      </p:sp>
    </p:spTree>
    <p:extLst>
      <p:ext uri="{BB962C8B-B14F-4D97-AF65-F5344CB8AC3E}">
        <p14:creationId xmlns:p14="http://schemas.microsoft.com/office/powerpoint/2010/main" val="3221099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Rectangle 11"/>
          <p:cNvSpPr/>
          <p:nvPr/>
        </p:nvSpPr>
        <p:spPr>
          <a:xfrm>
            <a:off x="1121442" y="1148371"/>
            <a:ext cx="4884821" cy="4884872"/>
          </a:xfrm>
          <a:prstGeom prst="rect">
            <a:avLst/>
          </a:prstGeom>
          <a:no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60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157" y="674585"/>
            <a:ext cx="5041392" cy="5041392"/>
          </a:xfrm>
          <a:prstGeom prst="rect">
            <a:avLst/>
          </a:prstGeom>
        </p:spPr>
      </p:pic>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sp>
        <p:nvSpPr>
          <p:cNvPr id="16" name="Rectangle 15"/>
          <p:cNvSpPr/>
          <p:nvPr/>
        </p:nvSpPr>
        <p:spPr>
          <a:xfrm>
            <a:off x="6955070" y="1331621"/>
            <a:ext cx="4306979" cy="4524315"/>
          </a:xfrm>
          <a:prstGeom prst="rect">
            <a:avLst/>
          </a:prstGeom>
        </p:spPr>
        <p:txBody>
          <a:bodyPr wrap="square">
            <a:spAutoFit/>
          </a:bodyPr>
          <a:lstStyle/>
          <a:p>
            <a:r>
              <a:rPr lang="pt-BR" sz="36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A MORDOMIA ORGANIZACIONAL</a:t>
            </a:r>
          </a:p>
          <a:p>
            <a:r>
              <a:rPr lang="pt-BR" sz="36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tem o potencial de impactar de forma positiva ou negativa </a:t>
            </a:r>
          </a:p>
          <a:p>
            <a:r>
              <a:rPr lang="pt-BR" sz="36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na mordomia pessoal de um membro da igreja.</a:t>
            </a:r>
            <a:endParaRPr lang="pt-BR" sz="3600" dirty="0">
              <a:solidFill>
                <a:schemeClr val="bg2">
                  <a:lumMod val="25000"/>
                </a:schemeClr>
              </a:solidFill>
            </a:endParaRPr>
          </a:p>
        </p:txBody>
      </p:sp>
    </p:spTree>
    <p:extLst>
      <p:ext uri="{BB962C8B-B14F-4D97-AF65-F5344CB8AC3E}">
        <p14:creationId xmlns:p14="http://schemas.microsoft.com/office/powerpoint/2010/main" val="15767246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4124130"/>
            <a:ext cx="5859624" cy="1884784"/>
          </a:xfrm>
          <a:prstGeom prst="rect">
            <a:avLst/>
          </a:prstGeom>
          <a:solidFill>
            <a:srgbClr val="44B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5" name="Rectangle 4"/>
          <p:cNvSpPr/>
          <p:nvPr/>
        </p:nvSpPr>
        <p:spPr>
          <a:xfrm>
            <a:off x="892529" y="1081499"/>
            <a:ext cx="3938759" cy="2397451"/>
          </a:xfrm>
          <a:prstGeom prst="rect">
            <a:avLst/>
          </a:prstGeom>
        </p:spPr>
        <p:txBody>
          <a:bodyPr wrap="square">
            <a:spAutoFit/>
          </a:bodyPr>
          <a:lstStyle/>
          <a:p>
            <a:pPr>
              <a:lnSpc>
                <a:spcPct val="107000"/>
              </a:lnSpc>
              <a:spcAft>
                <a:spcPts val="800"/>
              </a:spcAft>
            </a:pPr>
            <a:r>
              <a:rPr lang="pt-BR"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Quando a confiança é alta, as contribuições são altas. Quando a confiança é baixa, as contribuições são baixas. </a:t>
            </a:r>
          </a:p>
        </p:txBody>
      </p:sp>
      <p:sp>
        <p:nvSpPr>
          <p:cNvPr id="2" name="Rectangle 1"/>
          <p:cNvSpPr/>
          <p:nvPr/>
        </p:nvSpPr>
        <p:spPr>
          <a:xfrm>
            <a:off x="892529" y="4518262"/>
            <a:ext cx="4827347" cy="1096519"/>
          </a:xfrm>
          <a:prstGeom prst="rect">
            <a:avLst/>
          </a:prstGeom>
        </p:spPr>
        <p:txBody>
          <a:bodyPr wrap="none">
            <a:spAutoFit/>
          </a:bodyPr>
          <a:lstStyle/>
          <a:p>
            <a:pPr>
              <a:lnSpc>
                <a:spcPct val="107000"/>
              </a:lnSpc>
              <a:spcAft>
                <a:spcPts val="800"/>
              </a:spcAft>
            </a:pPr>
            <a:r>
              <a:rPr lang="pt-BR"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QUANDO NÃO HÁ CONFIANÇA, </a:t>
            </a:r>
          </a:p>
          <a:p>
            <a:pPr>
              <a:lnSpc>
                <a:spcPct val="107000"/>
              </a:lnSpc>
              <a:spcAft>
                <a:spcPts val="800"/>
              </a:spcAft>
            </a:pPr>
            <a:r>
              <a:rPr lang="pt-BR"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NÃO HÁ CONTRIBUIÇÕES.</a:t>
            </a:r>
          </a:p>
        </p:txBody>
      </p:sp>
    </p:spTree>
    <p:extLst>
      <p:ext uri="{BB962C8B-B14F-4D97-AF65-F5344CB8AC3E}">
        <p14:creationId xmlns:p14="http://schemas.microsoft.com/office/powerpoint/2010/main" val="690234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txBox="1">
            <a:spLocks/>
          </p:cNvSpPr>
          <p:nvPr/>
        </p:nvSpPr>
        <p:spPr>
          <a:xfrm>
            <a:off x="839755" y="1009121"/>
            <a:ext cx="10646229" cy="503853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t-BR" sz="28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O resultado é ficar a causa de Deus envolvida em perplexidade e levada a entraves, e pesado fardo é posto sobre os que são indicados para levar pesadas responsabilidades. Se esta maneira frouxa de fazer negócios for permitida continuar, ela não somente esgotará os recursos do tesouro, mas estancará os suprimentos que fluem do povo, pois </a:t>
            </a:r>
            <a:r>
              <a:rPr lang="pt-BR" sz="2800" u="sng"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destruirá sua confiança</a:t>
            </a:r>
            <a:r>
              <a:rPr lang="pt-BR" sz="28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nos que estão à frente da obra, os quais têm o manejo dos fundos, e levará muitos a cessar suas dádivas e ofertas</a:t>
            </a:r>
            <a:r>
              <a:rPr lang="pt-BR" sz="2800" dirty="0">
                <a:solidFill>
                  <a:schemeClr val="bg2">
                    <a:lumMod val="25000"/>
                  </a:schemeClr>
                </a:solidFill>
              </a:rPr>
              <a:t>.</a:t>
            </a:r>
            <a:endParaRPr lang="pt-BR" sz="28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endParaRPr>
          </a:p>
          <a:p>
            <a:endParaRPr lang="pt-BR" sz="20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endParaRPr>
          </a:p>
          <a:p>
            <a:r>
              <a:rPr lang="pt-BR" sz="20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Ellen G. White, </a:t>
            </a:r>
            <a:r>
              <a:rPr lang="pt-BR" sz="2000"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O </a:t>
            </a:r>
            <a:r>
              <a:rPr lang="pt-BR" sz="2000" i="1" dirty="0" err="1">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Colportor</a:t>
            </a:r>
            <a:r>
              <a:rPr lang="pt-BR" sz="2000" i="1"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Evangelista, </a:t>
            </a:r>
            <a:r>
              <a:rPr lang="pt-BR" sz="20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p.96</a:t>
            </a:r>
            <a:endParaRPr lang="pt-BR" sz="2000" dirty="0">
              <a:solidFill>
                <a:schemeClr val="bg2">
                  <a:lumMod val="25000"/>
                </a:schemeClr>
              </a:solidFill>
            </a:endParaRPr>
          </a:p>
        </p:txBody>
      </p:sp>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grpSp>
        <p:nvGrpSpPr>
          <p:cNvPr id="2" name="Group 1"/>
          <p:cNvGrpSpPr/>
          <p:nvPr/>
        </p:nvGrpSpPr>
        <p:grpSpPr>
          <a:xfrm>
            <a:off x="1152525" y="-298024"/>
            <a:ext cx="9953625" cy="2308324"/>
            <a:chOff x="1152525" y="187173"/>
            <a:chExt cx="9953625" cy="2308324"/>
          </a:xfrm>
        </p:grpSpPr>
        <p:cxnSp>
          <p:nvCxnSpPr>
            <p:cNvPr id="5" name="Straight Connector 4"/>
            <p:cNvCxnSpPr/>
            <p:nvPr/>
          </p:nvCxnSpPr>
          <p:spPr>
            <a:xfrm>
              <a:off x="1152525" y="1739023"/>
              <a:ext cx="4622132" cy="0"/>
            </a:xfrm>
            <a:prstGeom prst="line">
              <a:avLst/>
            </a:prstGeom>
            <a:ln w="19050">
              <a:solidFill>
                <a:schemeClr val="bg2">
                  <a:lumMod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348265" y="1738292"/>
              <a:ext cx="4757885" cy="0"/>
            </a:xfrm>
            <a:prstGeom prst="line">
              <a:avLst/>
            </a:prstGeom>
            <a:ln w="19050">
              <a:solidFill>
                <a:schemeClr val="bg2">
                  <a:lumMod val="25000"/>
                </a:schemeClr>
              </a:solidFill>
              <a:prstDash val="solid"/>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774657" y="187173"/>
              <a:ext cx="719308" cy="2308324"/>
            </a:xfrm>
            <a:prstGeom prst="rect">
              <a:avLst/>
            </a:prstGeom>
          </p:spPr>
          <p:txBody>
            <a:bodyPr wrap="square">
              <a:spAutoFit/>
            </a:bodyPr>
            <a:lstStyle/>
            <a:p>
              <a:r>
                <a:rPr lang="pt-BR" sz="7200" dirty="0">
                  <a:solidFill>
                    <a:schemeClr val="bg2">
                      <a:lumMod val="25000"/>
                    </a:schemeClr>
                  </a:solidFill>
                </a:rPr>
                <a:t> </a:t>
              </a:r>
              <a:r>
                <a:rPr lang="pt-BR" sz="7200" b="1" dirty="0">
                  <a:solidFill>
                    <a:schemeClr val="bg2">
                      <a:lumMod val="25000"/>
                    </a:schemeClr>
                  </a:solidFill>
                </a:rPr>
                <a:t>“</a:t>
              </a:r>
              <a:endParaRPr lang="pt-BR" sz="7200" dirty="0"/>
            </a:p>
          </p:txBody>
        </p:sp>
      </p:grpSp>
      <p:grpSp>
        <p:nvGrpSpPr>
          <p:cNvPr id="3" name="Group 2"/>
          <p:cNvGrpSpPr/>
          <p:nvPr/>
        </p:nvGrpSpPr>
        <p:grpSpPr>
          <a:xfrm>
            <a:off x="1056363" y="5079066"/>
            <a:ext cx="10211711" cy="2308324"/>
            <a:chOff x="1056363" y="4463253"/>
            <a:chExt cx="10211711" cy="2308324"/>
          </a:xfrm>
        </p:grpSpPr>
        <p:cxnSp>
          <p:nvCxnSpPr>
            <p:cNvPr id="17" name="Straight Connector 16"/>
            <p:cNvCxnSpPr/>
            <p:nvPr/>
          </p:nvCxnSpPr>
          <p:spPr>
            <a:xfrm flipH="1">
              <a:off x="1056363" y="5277826"/>
              <a:ext cx="4718295" cy="0"/>
            </a:xfrm>
            <a:prstGeom prst="line">
              <a:avLst/>
            </a:prstGeom>
            <a:ln w="19050">
              <a:solidFill>
                <a:schemeClr val="bg2">
                  <a:lumMod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6348266" y="5277095"/>
              <a:ext cx="4919808" cy="0"/>
            </a:xfrm>
            <a:prstGeom prst="line">
              <a:avLst/>
            </a:prstGeom>
            <a:ln w="19050">
              <a:solidFill>
                <a:schemeClr val="bg2">
                  <a:lumMod val="25000"/>
                </a:schemeClr>
              </a:solidFill>
              <a:prstDash val="solid"/>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rot="10800000">
              <a:off x="5677668" y="4463253"/>
              <a:ext cx="719308" cy="2308324"/>
            </a:xfrm>
            <a:prstGeom prst="rect">
              <a:avLst/>
            </a:prstGeom>
          </p:spPr>
          <p:txBody>
            <a:bodyPr wrap="square">
              <a:spAutoFit/>
            </a:bodyPr>
            <a:lstStyle/>
            <a:p>
              <a:r>
                <a:rPr lang="pt-BR" sz="7200" dirty="0">
                  <a:solidFill>
                    <a:schemeClr val="bg2">
                      <a:lumMod val="25000"/>
                    </a:schemeClr>
                  </a:solidFill>
                </a:rPr>
                <a:t> </a:t>
              </a:r>
              <a:r>
                <a:rPr lang="pt-BR" sz="7200" b="1" dirty="0">
                  <a:solidFill>
                    <a:schemeClr val="bg2">
                      <a:lumMod val="25000"/>
                    </a:schemeClr>
                  </a:solidFill>
                </a:rPr>
                <a:t>“</a:t>
              </a:r>
              <a:endParaRPr lang="pt-BR" sz="7200" dirty="0"/>
            </a:p>
          </p:txBody>
        </p:sp>
      </p:grpSp>
    </p:spTree>
    <p:extLst>
      <p:ext uri="{BB962C8B-B14F-4D97-AF65-F5344CB8AC3E}">
        <p14:creationId xmlns:p14="http://schemas.microsoft.com/office/powerpoint/2010/main" val="2988018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Box 13"/>
          <p:cNvSpPr txBox="1"/>
          <p:nvPr/>
        </p:nvSpPr>
        <p:spPr>
          <a:xfrm>
            <a:off x="2755232" y="1768642"/>
            <a:ext cx="120315" cy="369332"/>
          </a:xfrm>
          <a:prstGeom prst="rect">
            <a:avLst/>
          </a:prstGeom>
          <a:noFill/>
        </p:spPr>
        <p:txBody>
          <a:bodyPr wrap="square" rtlCol="0">
            <a:spAutoFit/>
          </a:bodyPr>
          <a:lstStyle/>
          <a:p>
            <a:endParaRPr lang="pt-BR" dirty="0"/>
          </a:p>
        </p:txBody>
      </p:sp>
      <p:sp>
        <p:nvSpPr>
          <p:cNvPr id="2" name="Rectangle 1"/>
          <p:cNvSpPr/>
          <p:nvPr/>
        </p:nvSpPr>
        <p:spPr>
          <a:xfrm>
            <a:off x="1324712" y="822137"/>
            <a:ext cx="2690352" cy="487506"/>
          </a:xfrm>
          <a:prstGeom prst="rect">
            <a:avLst/>
          </a:prstGeom>
        </p:spPr>
        <p:txBody>
          <a:bodyPr wrap="none">
            <a:spAutoFit/>
          </a:bodyPr>
          <a:lstStyle/>
          <a:p>
            <a:pPr>
              <a:lnSpc>
                <a:spcPct val="107000"/>
              </a:lnSpc>
              <a:spcAft>
                <a:spcPts val="800"/>
              </a:spcAft>
            </a:pPr>
            <a:r>
              <a:rPr lang="pt-BR" sz="2400" b="1" dirty="0">
                <a:solidFill>
                  <a:schemeClr val="accent1">
                    <a:lumMod val="50000"/>
                  </a:schemeClr>
                </a:solidFill>
                <a:latin typeface="Calibri" panose="020F0502020204030204" pitchFamily="34" charset="0"/>
                <a:ea typeface="Calibri" panose="020F0502020204030204" pitchFamily="34" charset="0"/>
                <a:cs typeface="Times New Roman" panose="02020603050405020304" pitchFamily="18" charset="0"/>
              </a:rPr>
              <a:t>ATITUDES DO LÍDER</a:t>
            </a:r>
          </a:p>
        </p:txBody>
      </p:sp>
      <p:sp>
        <p:nvSpPr>
          <p:cNvPr id="4" name="Rectangle 3"/>
          <p:cNvSpPr/>
          <p:nvPr/>
        </p:nvSpPr>
        <p:spPr>
          <a:xfrm>
            <a:off x="1318982" y="1689145"/>
            <a:ext cx="4102104" cy="3970318"/>
          </a:xfrm>
          <a:prstGeom prst="rect">
            <a:avLst/>
          </a:prstGeom>
        </p:spPr>
        <p:txBody>
          <a:bodyPr wrap="square">
            <a:spAutoFit/>
          </a:bodyPr>
          <a:lstStyle/>
          <a:p>
            <a:r>
              <a:rPr lang="pt-BR" sz="2800" dirty="0">
                <a:solidFill>
                  <a:schemeClr val="bg2">
                    <a:lumMod val="25000"/>
                  </a:schemeClr>
                </a:solidFill>
                <a:ea typeface="Calibri" panose="020F0502020204030204" pitchFamily="34" charset="0"/>
                <a:cs typeface="Times New Roman" panose="02020603050405020304" pitchFamily="18" charset="0"/>
              </a:rPr>
              <a:t>Como “líder de mordomia”, deve haver um senso zeloso de que a posição e o poder foram recebidos por meio da vontade divina de Deus e para o único propósito de alcançar objetivos alinhados ao Mestre.</a:t>
            </a:r>
          </a:p>
        </p:txBody>
      </p:sp>
      <p:sp>
        <p:nvSpPr>
          <p:cNvPr id="20" name="Rectangle 19"/>
          <p:cNvSpPr/>
          <p:nvPr/>
        </p:nvSpPr>
        <p:spPr>
          <a:xfrm>
            <a:off x="6160167" y="1148371"/>
            <a:ext cx="4884821" cy="4884872"/>
          </a:xfrm>
          <a:prstGeom prst="rect">
            <a:avLst/>
          </a:prstGeom>
          <a:no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600"/>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2832" y="674585"/>
            <a:ext cx="5041392" cy="5041392"/>
          </a:xfrm>
          <a:prstGeom prst="rect">
            <a:avLst/>
          </a:prstGeom>
        </p:spPr>
      </p:pic>
    </p:spTree>
    <p:extLst>
      <p:ext uri="{BB962C8B-B14F-4D97-AF65-F5344CB8AC3E}">
        <p14:creationId xmlns:p14="http://schemas.microsoft.com/office/powerpoint/2010/main" val="957625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Rectangle 11"/>
          <p:cNvSpPr/>
          <p:nvPr/>
        </p:nvSpPr>
        <p:spPr>
          <a:xfrm>
            <a:off x="6160167" y="1148371"/>
            <a:ext cx="4884821" cy="4884872"/>
          </a:xfrm>
          <a:prstGeom prst="rect">
            <a:avLst/>
          </a:prstGeom>
          <a:no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600"/>
          </a:p>
        </p:txBody>
      </p:sp>
      <p:sp>
        <p:nvSpPr>
          <p:cNvPr id="2" name="Title 1"/>
          <p:cNvSpPr txBox="1">
            <a:spLocks/>
          </p:cNvSpPr>
          <p:nvPr/>
        </p:nvSpPr>
        <p:spPr>
          <a:xfrm>
            <a:off x="1058367" y="1883114"/>
            <a:ext cx="4125853" cy="2963446"/>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pt-BR" sz="28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As atitudes exemplares demonstradas pelos comportamentos de um líder engajado em </a:t>
            </a:r>
            <a:r>
              <a:rPr lang="pt-BR" sz="2800" u="sng"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mordomia organizacional</a:t>
            </a:r>
            <a:r>
              <a:rPr lang="pt-BR" sz="2800" dirty="0">
                <a:solidFill>
                  <a:schemeClr val="bg2">
                    <a:lumMod val="25000"/>
                  </a:schemeClr>
                </a:solidFill>
                <a:latin typeface="Calibri" panose="020F0502020204030204" pitchFamily="34" charset="0"/>
                <a:ea typeface="Calibri" panose="020F0502020204030204" pitchFamily="34" charset="0"/>
                <a:cs typeface="Times New Roman" panose="02020603050405020304" pitchFamily="18" charset="0"/>
              </a:rPr>
              <a:t> eficaz são informadas por uma alta apreciação em ser um mordomo.</a:t>
            </a:r>
            <a:endParaRPr lang="pt-BR" sz="2800" dirty="0">
              <a:solidFill>
                <a:schemeClr val="bg2">
                  <a:lumMod val="2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2832" y="674585"/>
            <a:ext cx="5041392" cy="5041392"/>
          </a:xfrm>
          <a:prstGeom prst="rect">
            <a:avLst/>
          </a:prstGeom>
          <a:blipFill>
            <a:blip r:embed="rId4"/>
            <a:tile tx="0" ty="0" sx="100000" sy="100000" flip="none" algn="tl"/>
          </a:blipFill>
        </p:spPr>
      </p:pic>
    </p:spTree>
    <p:extLst>
      <p:ext uri="{BB962C8B-B14F-4D97-AF65-F5344CB8AC3E}">
        <p14:creationId xmlns:p14="http://schemas.microsoft.com/office/powerpoint/2010/main" val="142606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a:xfrm>
            <a:off x="2687216" y="2913918"/>
            <a:ext cx="8602824" cy="2329885"/>
          </a:xfrm>
        </p:spPr>
        <p:txBody>
          <a:bodyPr>
            <a:noAutofit/>
          </a:bodyPr>
          <a:lstStyle/>
          <a:p>
            <a:pPr algn="r"/>
            <a:r>
              <a:rPr lang="pt-BR" sz="4000" baseline="30000" dirty="0">
                <a:solidFill>
                  <a:schemeClr val="bg2">
                    <a:lumMod val="25000"/>
                  </a:schemeClr>
                </a:solidFill>
              </a:rPr>
              <a:t>Há uma expectativa de que os líderes da igreja</a:t>
            </a:r>
            <a:br>
              <a:rPr lang="pt-BR" sz="4000" baseline="30000" dirty="0">
                <a:solidFill>
                  <a:schemeClr val="bg2">
                    <a:lumMod val="25000"/>
                  </a:schemeClr>
                </a:solidFill>
              </a:rPr>
            </a:br>
            <a:r>
              <a:rPr lang="pt-BR" sz="4000" baseline="30000" dirty="0">
                <a:solidFill>
                  <a:schemeClr val="bg2">
                    <a:lumMod val="25000"/>
                  </a:schemeClr>
                </a:solidFill>
              </a:rPr>
              <a:t> em todos os níveis exerçam a mordomia apropriada </a:t>
            </a:r>
            <a:br>
              <a:rPr lang="pt-BR" sz="4000" baseline="30000" dirty="0">
                <a:solidFill>
                  <a:schemeClr val="bg2">
                    <a:lumMod val="25000"/>
                  </a:schemeClr>
                </a:solidFill>
              </a:rPr>
            </a:br>
            <a:r>
              <a:rPr lang="pt-BR" sz="4000" baseline="30000" dirty="0">
                <a:solidFill>
                  <a:schemeClr val="bg2">
                    <a:lumMod val="25000"/>
                  </a:schemeClr>
                </a:solidFill>
              </a:rPr>
              <a:t>para a missão e o dinheiro da organização onde são chamados a servir. Para isso, cada líder deve ter um comportamento guiado por um compromisso com a:</a:t>
            </a:r>
          </a:p>
        </p:txBody>
      </p:sp>
      <p:sp>
        <p:nvSpPr>
          <p:cNvPr id="8" name="Rectangle 7"/>
          <p:cNvSpPr/>
          <p:nvPr/>
        </p:nvSpPr>
        <p:spPr>
          <a:xfrm>
            <a:off x="2778984" y="5119786"/>
            <a:ext cx="8706999" cy="830997"/>
          </a:xfrm>
          <a:prstGeom prst="rect">
            <a:avLst/>
          </a:prstGeom>
        </p:spPr>
        <p:txBody>
          <a:bodyPr wrap="none">
            <a:spAutoFit/>
          </a:bodyPr>
          <a:lstStyle/>
          <a:p>
            <a:r>
              <a:rPr lang="pt-BR" sz="4800" baseline="30000" dirty="0">
                <a:solidFill>
                  <a:schemeClr val="bg2">
                    <a:lumMod val="25000"/>
                  </a:schemeClr>
                </a:solidFill>
              </a:rPr>
              <a:t>ÉTICA, A TRANSPARÊNCIA E A RESPONSABILIZAÇÃO</a:t>
            </a:r>
            <a:endParaRPr lang="pt-BR" sz="4800" dirty="0">
              <a:solidFill>
                <a:schemeClr val="bg2">
                  <a:lumMod val="25000"/>
                </a:schemeClr>
              </a:solidFill>
            </a:endParaRPr>
          </a:p>
        </p:txBody>
      </p:sp>
    </p:spTree>
    <p:extLst>
      <p:ext uri="{BB962C8B-B14F-4D97-AF65-F5344CB8AC3E}">
        <p14:creationId xmlns:p14="http://schemas.microsoft.com/office/powerpoint/2010/main" val="20197020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TotalTime>
  <Words>499</Words>
  <Application>Microsoft Office PowerPoint</Application>
  <PresentationFormat>Widescreen</PresentationFormat>
  <Paragraphs>30</Paragraphs>
  <Slides>11</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11</vt:i4>
      </vt:variant>
    </vt:vector>
  </HeadingPairs>
  <TitlesOfParts>
    <vt:vector size="15" baseType="lpstr">
      <vt:lpstr>Arial</vt:lpstr>
      <vt:lpstr>Calibri</vt:lpstr>
      <vt:lpstr>Calibri Light</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Há uma expectativa de que os líderes da igreja  em todos os níveis exerçam a mordomia apropriada  para a missão e o dinheiro da organização onde são chamados a servir. Para isso, cada líder deve ter um comportamento guiado por um compromisso com a:</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Suzana Lima</dc:creator>
  <cp:lastModifiedBy>DSA - Juninha Barboza</cp:lastModifiedBy>
  <cp:revision>49</cp:revision>
  <dcterms:created xsi:type="dcterms:W3CDTF">2020-12-10T18:48:31Z</dcterms:created>
  <dcterms:modified xsi:type="dcterms:W3CDTF">2020-12-15T12:56:57Z</dcterms:modified>
</cp:coreProperties>
</file>