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62" r:id="rId6"/>
    <p:sldId id="263" r:id="rId7"/>
    <p:sldId id="258" r:id="rId8"/>
    <p:sldId id="267" r:id="rId9"/>
    <p:sldId id="260" r:id="rId10"/>
    <p:sldId id="268" r:id="rId11"/>
    <p:sldId id="259" r:id="rId12"/>
    <p:sldId id="261" r:id="rId13"/>
    <p:sldId id="269" r:id="rId14"/>
    <p:sldId id="270" r:id="rId15"/>
    <p:sldId id="271" r:id="rId16"/>
    <p:sldId id="257" r:id="rId17"/>
    <p:sldId id="265" r:id="rId18"/>
    <p:sldId id="272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F0B99-4C7F-4431-9921-B885CDFE25F8}" v="74" dt="2025-07-31T14:23:53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2622" y="-24"/>
      </p:cViewPr>
      <p:guideLst/>
    </p:cSldViewPr>
  </p:slideViewPr>
  <p:notesTextViewPr>
    <p:cViewPr>
      <p:scale>
        <a:sx n="3" d="2"/>
        <a:sy n="3" d="2"/>
      </p:scale>
      <p:origin x="-42" y="-1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37A09-03C8-40A2-8B66-22911E86379B}" type="datetimeFigureOut">
              <a:rPr lang="es-AR" smtClean="0"/>
              <a:t>31/7/2025</a:t>
            </a:fld>
            <a:endParaRPr lang="es-A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s-A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5E5E7-A0F0-4912-8858-89E872DA0A1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9702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5E5E7-A0F0-4912-8858-89E872DA0A1B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838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s-A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5E5E7-A0F0-4912-8858-89E872DA0A1B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736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31/07/2025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31/07/2025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31/07/2025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31/07/2025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31/07/2025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31/07/2025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31/07/2025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29B94-CF3D-9814-E7B1-00CFBE0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10C0FDF-D8EF-E28F-4044-3D111EE9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7243A-F5DA-2C98-5BFF-8EEE7742B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pessoas em pé&#10;&#10;O conteúdo gerado por IA pode estar incorreto.">
            <a:extLst>
              <a:ext uri="{FF2B5EF4-FFF2-40B4-BE49-F238E27FC236}">
                <a16:creationId xmlns:a16="http://schemas.microsoft.com/office/drawing/2014/main" id="{92EEF188-4C7C-25D3-B501-2E80B2C60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10002" y="0"/>
            <a:ext cx="916309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D1553EC-881D-AD95-A6AF-7317E740F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59B33D1-6EAB-1C3A-0D0D-0248BFCF3E84}"/>
              </a:ext>
            </a:extLst>
          </p:cNvPr>
          <p:cNvSpPr txBox="1"/>
          <p:nvPr/>
        </p:nvSpPr>
        <p:spPr>
          <a:xfrm>
            <a:off x="819147" y="659206"/>
            <a:ext cx="5943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SAMUEL FALOU A TODA A CASA DE ISRAEL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09A43EE-3EF4-5029-CF5B-16FE627BE0F7}"/>
              </a:ext>
            </a:extLst>
          </p:cNvPr>
          <p:cNvSpPr txBox="1"/>
          <p:nvPr/>
        </p:nvSpPr>
        <p:spPr>
          <a:xfrm>
            <a:off x="819147" y="2228476"/>
            <a:ext cx="54768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“Então, falou Samuel a toda a casa de Israel, dizendo: Se com todo o vosso coração vos converterdes ao Senhor, tirai dentre vós os deuses estranhos e os </a:t>
            </a:r>
            <a:r>
              <a:rPr lang="pt-BR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astarotes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e preparai o vosso coração ao Senhor, e servi a ele só, e vos livrará da mão dos filisteus” (1 </a:t>
            </a:r>
            <a:r>
              <a:rPr lang="pt-BR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Sm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7:3). </a:t>
            </a:r>
          </a:p>
        </p:txBody>
      </p:sp>
    </p:spTree>
    <p:extLst>
      <p:ext uri="{BB962C8B-B14F-4D97-AF65-F5344CB8AC3E}">
        <p14:creationId xmlns:p14="http://schemas.microsoft.com/office/powerpoint/2010/main" val="1866287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155CC-240E-3F9F-EC5C-6129BCE89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F5131CA-1F2E-2B3D-D168-73F4DD1A0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58A7AEE-8D40-E3B0-3ED8-76A58C3615D4}"/>
              </a:ext>
            </a:extLst>
          </p:cNvPr>
          <p:cNvSpPr txBox="1"/>
          <p:nvPr/>
        </p:nvSpPr>
        <p:spPr>
          <a:xfrm>
            <a:off x="1533525" y="1228396"/>
            <a:ext cx="91249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Uma grande reforma nacional foi realizada sob a influência de Samuel. Desgostoso com a escravidão estrangeira e ansiando pela restauração da liberdade e da independência, o povo estava receptivo a influências espirituais positivas. Convencido de seus erros, renunciou à idolatria. Tudo isso ocorreu porque, após a Palavra de Deus ser proclamada por Samuel, o povo se dispôs a restaurar a fé dos seus antepassados. Assim, foi convocada uma grande reunião pública, celebrada em </a:t>
            </a:r>
            <a:r>
              <a:rPr lang="pt-BR" sz="28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Mispá</a:t>
            </a:r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em Judá.</a:t>
            </a:r>
          </a:p>
        </p:txBody>
      </p:sp>
    </p:spTree>
    <p:extLst>
      <p:ext uri="{BB962C8B-B14F-4D97-AF65-F5344CB8AC3E}">
        <p14:creationId xmlns:p14="http://schemas.microsoft.com/office/powerpoint/2010/main" val="1799529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DCA20-2F37-8A38-BE78-A5E6B9334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Homem com o sol no horizonte&#10;&#10;O conteúdo gerado por IA pode estar incorreto.">
            <a:extLst>
              <a:ext uri="{FF2B5EF4-FFF2-40B4-BE49-F238E27FC236}">
                <a16:creationId xmlns:a16="http://schemas.microsoft.com/office/drawing/2014/main" id="{BA3961F6-8F11-613E-2D4E-3205BD3BE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7699" y="0"/>
            <a:ext cx="12784667" cy="719137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24254D7-02C4-6669-344B-4E1CE0D15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" y="-298383"/>
            <a:ext cx="13466809" cy="757508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8496C68-18E8-4F00-14D7-CAF153906600}"/>
              </a:ext>
            </a:extLst>
          </p:cNvPr>
          <p:cNvSpPr txBox="1"/>
          <p:nvPr/>
        </p:nvSpPr>
        <p:spPr>
          <a:xfrm>
            <a:off x="6521649" y="1226999"/>
            <a:ext cx="49227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Quando perdemos a comunhão com Deus e tratamos Sua Palavra apenas como um objeto de leitura, e não como alimento para a alma, corremos o risco de perder o prazer nas coisas de Deus e, gradualmente, nos afastarmos Dele. Isso pode nos levar a cometer pecados graves, seja por desconhecimento, seja por uma ignorância deliberada da vontade de Deus para nossas vidas.</a:t>
            </a:r>
          </a:p>
        </p:txBody>
      </p:sp>
    </p:spTree>
    <p:extLst>
      <p:ext uri="{BB962C8B-B14F-4D97-AF65-F5344CB8AC3E}">
        <p14:creationId xmlns:p14="http://schemas.microsoft.com/office/powerpoint/2010/main" val="699066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B421E24-6FC8-D321-5AFF-2B470FA70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19063CA-0408-2F61-963C-F809E939CF6F}"/>
              </a:ext>
            </a:extLst>
          </p:cNvPr>
          <p:cNvSpPr txBox="1"/>
          <p:nvPr/>
        </p:nvSpPr>
        <p:spPr>
          <a:xfrm>
            <a:off x="4215677" y="5723492"/>
            <a:ext cx="3760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000" i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Filhos e Filhas de Deus</a:t>
            </a:r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, p. 57)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1528762" y="1382286"/>
            <a:ext cx="91344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0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Nosso Criador requer nossa suprema devoção, nossa primeira aliança. Qualquer coisa que tenda a enfraquecer nosso amor para com Deus, ou a interferir com o serviço que Lhe devemos, torna-se um ídolo. Para alguns, as terras, as casas, as mercadorias, são ídolos. Os empreendimentos de negócios são levados avante com zelo e energia, ao passo que o serviço de Deus é deixado em lugar secundário. Negligencia-se o culto de família, é esquecida a oração particular. Muitos pretendem tratar retamente com seus semelhantes, e parecem julgar que, assim fazendo, cumprem todo o seu dever. Mas não é suficiente observar os seis últimos mandamentos do decálogo. Cumpre-nos amar ao Senhor nosso Deus de todo o coração. Coisa alguma a não ser obediência a cada preceito — nada menos que amor supremo a Deus assim como semelhante amor a nosso próximo — pode satisfazer às reivindicações da lei divina.</a:t>
            </a:r>
            <a:endParaRPr lang="pt-BR" sz="20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0F9604-0422-829E-9EA9-63E09D53DA24}"/>
              </a:ext>
            </a:extLst>
          </p:cNvPr>
          <p:cNvSpPr txBox="1"/>
          <p:nvPr/>
        </p:nvSpPr>
        <p:spPr>
          <a:xfrm rot="20902089">
            <a:off x="385041" y="619708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C87AC7-8454-B7A9-F1CA-3391AD003CA6}"/>
              </a:ext>
            </a:extLst>
          </p:cNvPr>
          <p:cNvSpPr txBox="1"/>
          <p:nvPr/>
        </p:nvSpPr>
        <p:spPr>
          <a:xfrm rot="569830">
            <a:off x="9956798" y="4400053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7E631-185A-F714-4876-7D8F56CE3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cortando carne na mesa&#10;&#10;O conteúdo gerado por IA pode estar incorreto.">
            <a:extLst>
              <a:ext uri="{FF2B5EF4-FFF2-40B4-BE49-F238E27FC236}">
                <a16:creationId xmlns:a16="http://schemas.microsoft.com/office/drawing/2014/main" id="{90F19E70-372C-9399-A220-E387043FB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150" y="0"/>
            <a:ext cx="9143999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47B4385-753B-98B2-08D5-4A88B2BB0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4F1DA59-37A2-9E9A-6DF9-3C22A5D283FE}"/>
              </a:ext>
            </a:extLst>
          </p:cNvPr>
          <p:cNvSpPr txBox="1"/>
          <p:nvPr/>
        </p:nvSpPr>
        <p:spPr>
          <a:xfrm>
            <a:off x="6581774" y="1846037"/>
            <a:ext cx="51435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Estamos vivendo tempos perigosos. Se deixarmos de buscar a Deus na primeira hora de cada manhã, fazendo de Sua Palavra nosso guia e luz, não teremos amor nem entrega total a Ele.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59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BD9A3-DB37-1082-C3D1-FA2531F72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B781C49-F213-4A9D-68F0-F2A0AF9B4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84ECE20-3BB6-351B-0846-024284CAFAD9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EBCA220-5EFF-8834-50FB-DDBE4C2D4C2D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8C56A4F-090D-862C-93F7-E5F5CCAF2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00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323AA23-D991-D274-006C-92B1B035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3145559" y="5631156"/>
            <a:ext cx="590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en-US" sz="2000" b="1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1 Samuel 6:19-17:1-6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B22DF-440D-B6DA-955D-E8FA4A77CC28}"/>
              </a:ext>
            </a:extLst>
          </p:cNvPr>
          <p:cNvSpPr txBox="1"/>
          <p:nvPr/>
        </p:nvSpPr>
        <p:spPr>
          <a:xfrm>
            <a:off x="1316181" y="1859338"/>
            <a:ext cx="95596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PERDA DA COMUNHÃO COM DEUS, DESTINO FATAL</a:t>
            </a:r>
            <a:endParaRPr lang="pt-BR" sz="8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1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03E27-1374-F36B-804B-1F7440C6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10922ED-AF15-4828-0776-A8DE10ED5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10FE44D-81E6-8259-B0BA-76DC766E3D47}"/>
              </a:ext>
            </a:extLst>
          </p:cNvPr>
          <p:cNvSpPr txBox="1"/>
          <p:nvPr/>
        </p:nvSpPr>
        <p:spPr>
          <a:xfrm>
            <a:off x="1438275" y="1804195"/>
            <a:ext cx="9315450" cy="324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 simples leitura da Bíblia a cada dia não é sinônimo de estar em comunhão íntima com Ele se o que for lido não for colocado em prática.</a:t>
            </a:r>
          </a:p>
          <a:p>
            <a:pPr algn="ctr">
              <a:spcAft>
                <a:spcPts val="1125"/>
              </a:spcAft>
            </a:pPr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Chegamos a perder o sentido da verdadeira comunhão com Deus e o que foi aprendido a um simples conhecimento, que leve a uma prática e conhecimento errado sobre Deus.</a:t>
            </a:r>
            <a:r>
              <a:rPr lang="en-US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endParaRPr lang="pt-BR" sz="2800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04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metal, pequeno, em pé, relógio&#10;&#10;O conteúdo gerado por IA pode estar incorreto.">
            <a:extLst>
              <a:ext uri="{FF2B5EF4-FFF2-40B4-BE49-F238E27FC236}">
                <a16:creationId xmlns:a16="http://schemas.microsoft.com/office/drawing/2014/main" id="{38E9AD49-1552-DDDF-B8AA-99408BFC2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764" y="0"/>
            <a:ext cx="12183265" cy="68579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3DEE91-5A57-8882-4937-ED6399E2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400EF3E-04EB-374E-BAC0-D18E5F00DEE2}"/>
              </a:ext>
            </a:extLst>
          </p:cNvPr>
          <p:cNvSpPr txBox="1"/>
          <p:nvPr/>
        </p:nvSpPr>
        <p:spPr>
          <a:xfrm>
            <a:off x="795769" y="1551924"/>
            <a:ext cx="5900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 SAMUEL 6:19 a 7:1, 2.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795769" y="2736501"/>
            <a:ext cx="45001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Deus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feriu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os de </a:t>
            </a:r>
          </a:p>
          <a:p>
            <a:r>
              <a:rPr lang="pt-BR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ete-Semes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porque eles tinham olhado para dentro da arca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93969-3607-E38C-07B3-A9D8C5C82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79B458B-AB20-39ED-3AE7-27B12F53F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9125524-71DF-EE7F-7179-0AFCAF00EF7D}"/>
              </a:ext>
            </a:extLst>
          </p:cNvPr>
          <p:cNvSpPr txBox="1"/>
          <p:nvPr/>
        </p:nvSpPr>
        <p:spPr>
          <a:xfrm>
            <a:off x="1438275" y="1804195"/>
            <a:ext cx="9315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No êxtase da alegria ao verem o retorno da Arca, os ceifeiros de </a:t>
            </a:r>
            <a:r>
              <a:rPr lang="pt-BR" sz="2800" b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Bete-Semes</a:t>
            </a:r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olharam para dentro, sob a capota da carroça, e, em vez de cobri-la novamente, como um utensílio sagrado, deixaram-na exposta para a inspeção pública, desejando que fosse vista, para que todos pudessem desfrutar do triunfo ao ver as ofertas expiatórias apresentadas a ela e ao satisfazer a curiosidade de ver o móvel sagrado.</a:t>
            </a:r>
          </a:p>
        </p:txBody>
      </p:sp>
    </p:spTree>
    <p:extLst>
      <p:ext uri="{BB962C8B-B14F-4D97-AF65-F5344CB8AC3E}">
        <p14:creationId xmlns:p14="http://schemas.microsoft.com/office/powerpoint/2010/main" val="38425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E16958B3-7019-BAFA-1414-995BE0F29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/>
          <a:stretch>
            <a:fillRect/>
          </a:stretch>
        </p:blipFill>
        <p:spPr>
          <a:xfrm>
            <a:off x="5762625" y="0"/>
            <a:ext cx="760095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7008F6D-9277-201E-19CF-8849385BA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D6F7B5-C900-9502-AC6C-759843089A8F}"/>
              </a:ext>
            </a:extLst>
          </p:cNvPr>
          <p:cNvSpPr txBox="1"/>
          <p:nvPr/>
        </p:nvSpPr>
        <p:spPr>
          <a:xfrm>
            <a:off x="725685" y="687824"/>
            <a:ext cx="81488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TODA A CASA DE ISRAEL </a:t>
            </a:r>
          </a:p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LAMENTAVA PERANTE </a:t>
            </a:r>
          </a:p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 SENHOR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725685" y="2953911"/>
            <a:ext cx="52901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arca permaneceu em 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Quiriate-Jearim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muito tempo; foram vinte anos. E todo o povo de Israel buscava o Senhor com súplicas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 (1 Samuel 7:2)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2A21A-1208-5CED-4A5C-313A72EEB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5BB99A0-3956-755E-129F-33C7E73E1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C0DAD6B-CFCB-40C3-70DB-E56169B493BA}"/>
              </a:ext>
            </a:extLst>
          </p:cNvPr>
          <p:cNvSpPr txBox="1"/>
          <p:nvPr/>
        </p:nvSpPr>
        <p:spPr>
          <a:xfrm>
            <a:off x="1533525" y="2090171"/>
            <a:ext cx="91249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 povo reconheceu que a situação espiritual do país estava ruim, o que era simbolizado pela localização da Arca em uma casa particular, e não em um Tabernáculo. Então foi vista a impossibilidade de movê-la. Foi um período de trevas morais, no qual não houve um líder espiritual na nação.</a:t>
            </a:r>
          </a:p>
        </p:txBody>
      </p:sp>
    </p:spTree>
    <p:extLst>
      <p:ext uri="{BB962C8B-B14F-4D97-AF65-F5344CB8AC3E}">
        <p14:creationId xmlns:p14="http://schemas.microsoft.com/office/powerpoint/2010/main" val="305294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no interior, de madeira, mesa, madeira&#10;&#10;O conteúdo gerado por IA pode estar incorreto.">
            <a:extLst>
              <a:ext uri="{FF2B5EF4-FFF2-40B4-BE49-F238E27FC236}">
                <a16:creationId xmlns:a16="http://schemas.microsoft.com/office/drawing/2014/main" id="{72414DEB-05E0-9705-EE59-8BA928594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6127" y="0"/>
            <a:ext cx="10337675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18E83F-093F-F57D-D562-E1A41988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53E89F2-BEE0-EF95-6148-62BF12C60A21}"/>
              </a:ext>
            </a:extLst>
          </p:cNvPr>
          <p:cNvSpPr txBox="1"/>
          <p:nvPr/>
        </p:nvSpPr>
        <p:spPr>
          <a:xfrm>
            <a:off x="5962649" y="920121"/>
            <a:ext cx="4709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ESCASSEZ DA PALAVRA DE DEUS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6162674" y="2765676"/>
            <a:ext cx="56769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odemos observar que, nos tempos do juiz e Sumo Sacerdote Eli, “ a palavra do Senhor era de muita valia naqueles dias; não havia visão manifesta” (1Sm 3:1).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homem, mulher, jovem, em pé&#10;&#10;O conteúdo gerado por IA pode estar incorreto.">
            <a:extLst>
              <a:ext uri="{FF2B5EF4-FFF2-40B4-BE49-F238E27FC236}">
                <a16:creationId xmlns:a16="http://schemas.microsoft.com/office/drawing/2014/main" id="{BE63DE4C-DDA7-39B6-8DA6-B1AB181CE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50781" y="-122903"/>
            <a:ext cx="13961806" cy="698090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B6615E5-EF91-26E8-6DB2-173086DAA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07500BF-9DAA-EADF-C1D4-C7F2DEA2CF54}"/>
              </a:ext>
            </a:extLst>
          </p:cNvPr>
          <p:cNvSpPr txBox="1"/>
          <p:nvPr/>
        </p:nvSpPr>
        <p:spPr>
          <a:xfrm>
            <a:off x="5791201" y="789924"/>
            <a:ext cx="5081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MAU TESTEMUNHO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5881688" y="1767597"/>
            <a:ext cx="6219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Eli negligenciou a ordenança de Deus registrada em Deuteronômio 6:6-9 no que diz respeito à instrução de seus filhos, que se tornaram ímpios e “não tinham conhecimento de Deus” (1Sm 2:12). Isso levou o povo a se rebelar contra o Senhor, como se Ele fosse o responsável pela falha do líder espiritual. Em vez de buscarem a Deus, o mau testemunho de Eli e de sua família (1Sm 2:13-17), somado ao descontentamento do povo, conduziu muitos à idolatria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4196F24F-77B3-4DB7-8320-B124AC6922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4264B1-27B0-4748-A7D3-9F0028B42C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A58D68-2BE0-4D8E-8872-78B51605504D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850</Words>
  <Application>Microsoft Office PowerPoint</Application>
  <PresentationFormat>Widescreen</PresentationFormat>
  <Paragraphs>32</Paragraphs>
  <Slides>15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2025-08-01T01:46:10Z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