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66" r:id="rId6"/>
    <p:sldId id="258" r:id="rId7"/>
    <p:sldId id="268" r:id="rId8"/>
    <p:sldId id="257" r:id="rId9"/>
    <p:sldId id="261" r:id="rId10"/>
    <p:sldId id="259" r:id="rId11"/>
    <p:sldId id="263" r:id="rId12"/>
    <p:sldId id="273" r:id="rId13"/>
    <p:sldId id="274" r:id="rId14"/>
    <p:sldId id="271" r:id="rId15"/>
    <p:sldId id="272" r:id="rId16"/>
    <p:sldId id="267" r:id="rId17"/>
    <p:sldId id="260" r:id="rId18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BC32A95-E7C8-4BA0-B7DA-9DCF4C0B3241}" v="84" dt="2025-02-24T13:29:47.66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 varScale="1">
        <p:scale>
          <a:sx n="99" d="100"/>
          <a:sy n="99" d="100"/>
        </p:scale>
        <p:origin x="7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9088FB0-4DB9-9EBF-DC98-D6C648A3605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756ED8F4-D258-88C0-2639-DF9AA7FFE07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5729840-BD73-B5C9-A66E-1A99898C11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24/02/2025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B115C7B-E0AD-AF80-20FA-4B06BEAA17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70B9A169-BB9A-2E51-036E-42879331BE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330487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BE2D636-D582-880A-7380-1535358637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11BB85C8-7CCF-13E0-B26A-3A01343B595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C3A75B4-837D-1664-599A-727D405B3A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24/02/2025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D227629-B314-BE76-FD2D-6E5A08319C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161336A1-7412-730F-E051-89B98FD01B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133904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E37B27D6-EF7C-461A-5D7C-E75CC5F4008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BCC8F818-A0F0-8266-387A-4B40AA7CE3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5700B7F0-850A-B7DC-3705-C3C2590978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24/02/2025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185748D-65A6-D43C-24C2-BA886B6B54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0B9BC02-CED4-4486-81EB-A34B3A1840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290059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58A9341-4E74-3854-6DCE-1207E0910D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423B27C-8201-56EF-41A4-DB6900D9F7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E327E0B-B20F-390F-02DE-8C240BF8E2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24/02/2025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0A2195A-1236-CE71-0593-CF12E19E31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C5AEBEB-6E5E-556B-BEB2-54F3CE466A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494208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D2F95CC-DAA4-DE2C-5A3B-103E814B8C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98A0BE57-08B5-21D9-CCCF-D9721FA0D6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5CB6F46-27D3-B351-8988-418BD1A7DD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24/02/2025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D73BA6AD-BFAA-74D9-0B67-9DFA51F6DA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512AF07F-82A5-A26F-E442-2119D6F600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882082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2E62DFD-C871-46FD-30C3-EBDDFDBA66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0E6B96F-C883-2784-6E84-8B6F4088AD4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79B93E3C-F869-2F70-2962-857B50E30EC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2967400E-279B-887A-0FA0-3CA309C3A1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24/02/2025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B1FA2C85-DFA5-B65E-15D9-56F3E850EF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C0BAA3D8-D440-30E8-C685-F2A55C4ED6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572717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C71730E-21EA-B2D8-1B02-8C51C74975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5C753B26-51B1-4D02-24F6-E0E322DEEB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6A985587-BE9E-D37E-28A0-6D28B436FA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8E1093B9-43F9-26FD-60CC-EFE44829DE9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BD8D3B14-1A66-92EC-EC5F-80FAAEDFC90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E6A203AD-771B-B389-C922-2EE39A0397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24/02/2025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B2591A7E-815C-361C-C2B6-7CBF9419CE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7F4FFD8D-B81B-6386-7F41-4590D25232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824165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B2CE4F7-3703-2C4A-459E-3C5A922784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E1FAB110-08E3-FF06-044B-FE56773DB9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24/02/2025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9EF6EBD6-3082-1AB9-3B10-5EBDFC971D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F8779BB2-A3E9-B719-5C1D-21FB316F58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051815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9C345BF8-43D4-F7A7-AD8D-469AA94693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24/02/2025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126E6D09-1005-94E3-1C44-D4B7E2C124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CFF6A1F8-24F2-5DD0-6175-EEE8B99BA4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858092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29F8652-FD70-E12A-20EE-3452BCCB7A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C4B58576-D9D1-BA98-4789-A0DF950AA9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C0D4897F-CB5A-EDB8-E571-928E806401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7064D2DB-1100-386B-AB3F-3335132A26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24/02/2025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DC35E515-3A04-1D7F-E01C-A13105D92B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78D1A1A9-2553-8D9D-D835-17654336D7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715969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5F2BF21-41F0-BB33-1E58-009F90B941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244F3603-024C-3D3A-6C98-BF9D0CBD4CC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207FE649-9738-B4FA-2FFC-2D69D52266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F55E2F68-F1E0-2951-AAB5-A2506BA20B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24/02/2025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04C820F2-88C5-6FA0-5907-545FDFE2F2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8BF7E926-43AC-4348-14C6-21673F5227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390745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73061194-A5B3-9C00-365D-E2128C7865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99E6D78B-C12A-51F7-2887-9027FE5312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E30EE85-7CF3-ED4F-49BD-1A4841791D2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41D962-7DF7-4554-AA63-E45837D9A394}" type="datetimeFigureOut">
              <a:rPr lang="pt-BR" smtClean="0"/>
              <a:t>24/02/2025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392C8E3-797E-BA2D-1FF1-1766B9B8EF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65504C1-5C87-4A21-8FF8-A4B2FF28379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752162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3FDC1EF6-B7EB-31C0-443E-E0CD1E2FD2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Retângulo: Cantos Diagonais Arredondados 9">
            <a:extLst>
              <a:ext uri="{FF2B5EF4-FFF2-40B4-BE49-F238E27FC236}">
                <a16:creationId xmlns:a16="http://schemas.microsoft.com/office/drawing/2014/main" id="{3736A5F8-EB4E-E412-136D-3BADB822B8E9}"/>
              </a:ext>
            </a:extLst>
          </p:cNvPr>
          <p:cNvSpPr/>
          <p:nvPr/>
        </p:nvSpPr>
        <p:spPr>
          <a:xfrm>
            <a:off x="3902364" y="4321405"/>
            <a:ext cx="905164" cy="400110"/>
          </a:xfrm>
          <a:prstGeom prst="round2Diag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1111DEAC-2DE4-4D0A-90B9-FD6A977A872F}"/>
              </a:ext>
            </a:extLst>
          </p:cNvPr>
          <p:cNvSpPr txBox="1"/>
          <p:nvPr/>
        </p:nvSpPr>
        <p:spPr>
          <a:xfrm>
            <a:off x="3805380" y="1665069"/>
            <a:ext cx="54309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EMBAIXADORES </a:t>
            </a:r>
            <a:r>
              <a:rPr lang="pt-BR" sz="40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DO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60F825EF-A570-359C-F276-EA136556E659}"/>
              </a:ext>
            </a:extLst>
          </p:cNvPr>
          <p:cNvSpPr txBox="1"/>
          <p:nvPr/>
        </p:nvSpPr>
        <p:spPr>
          <a:xfrm>
            <a:off x="3731489" y="1972285"/>
            <a:ext cx="971919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6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REINO</a:t>
            </a:r>
            <a:endParaRPr lang="pt-BR" sz="166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F67EAAC4-4878-C730-1CA3-1BC94DEEC2A2}"/>
              </a:ext>
            </a:extLst>
          </p:cNvPr>
          <p:cNvSpPr txBox="1"/>
          <p:nvPr/>
        </p:nvSpPr>
        <p:spPr>
          <a:xfrm>
            <a:off x="3980872" y="4730751"/>
            <a:ext cx="58235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Semana de </a:t>
            </a:r>
          </a:p>
          <a:p>
            <a:r>
              <a:rPr lang="pt-BR" sz="2000" noProof="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Reavivamento Espiritual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348C66BB-8E69-95DB-077A-0B627A6EAE35}"/>
              </a:ext>
            </a:extLst>
          </p:cNvPr>
          <p:cNvSpPr txBox="1"/>
          <p:nvPr/>
        </p:nvSpPr>
        <p:spPr>
          <a:xfrm>
            <a:off x="3980872" y="4330641"/>
            <a:ext cx="8266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2025</a:t>
            </a:r>
          </a:p>
        </p:txBody>
      </p:sp>
    </p:spTree>
    <p:extLst>
      <p:ext uri="{BB962C8B-B14F-4D97-AF65-F5344CB8AC3E}">
        <p14:creationId xmlns:p14="http://schemas.microsoft.com/office/powerpoint/2010/main" val="39148718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643B9C-5512-1D33-3B67-F9E85F8E32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Imagem">
            <a:extLst>
              <a:ext uri="{FF2B5EF4-FFF2-40B4-BE49-F238E27FC236}">
                <a16:creationId xmlns:a16="http://schemas.microsoft.com/office/drawing/2014/main" id="{6DD8A67B-9537-63B2-D5FA-93BB0D57DE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7782" y="-1"/>
            <a:ext cx="1031716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A999DFA6-DC16-A860-2233-A855523B1A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0B684886-57E4-624E-01AC-E8965510D23E}"/>
              </a:ext>
            </a:extLst>
          </p:cNvPr>
          <p:cNvSpPr txBox="1"/>
          <p:nvPr/>
        </p:nvSpPr>
        <p:spPr>
          <a:xfrm>
            <a:off x="1052945" y="1182230"/>
            <a:ext cx="485255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125"/>
              </a:spcAft>
            </a:pPr>
            <a:r>
              <a:rPr lang="pt-BR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Na Bíblia, a oferta para a obra do evangelho é descrita com a palavra grega que significa “</a:t>
            </a:r>
            <a:r>
              <a:rPr lang="pt-BR" sz="28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sacrifício agradável</a:t>
            </a:r>
            <a:r>
              <a:rPr lang="pt-BR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” (</a:t>
            </a:r>
            <a:r>
              <a:rPr lang="pt-BR" sz="2800" b="0" i="0" dirty="0" err="1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Fl</a:t>
            </a:r>
            <a:r>
              <a:rPr lang="pt-BR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 4:18).</a:t>
            </a:r>
            <a:endParaRPr lang="pt-BR" sz="28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6ABB4994-81BF-EA7F-E7D4-183CF6A35CF8}"/>
              </a:ext>
            </a:extLst>
          </p:cNvPr>
          <p:cNvSpPr txBox="1"/>
          <p:nvPr/>
        </p:nvSpPr>
        <p:spPr>
          <a:xfrm>
            <a:off x="1052945" y="3625443"/>
            <a:ext cx="485255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125"/>
              </a:spcAft>
            </a:pPr>
            <a:r>
              <a:rPr lang="pt-BR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No dicionário de grego do Novo Testamento, o sacrifício significa também “</a:t>
            </a:r>
            <a:r>
              <a:rPr lang="pt-BR" sz="28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holocausto”, um sacrifício total.</a:t>
            </a:r>
          </a:p>
        </p:txBody>
      </p:sp>
    </p:spTree>
    <p:extLst>
      <p:ext uri="{BB962C8B-B14F-4D97-AF65-F5344CB8AC3E}">
        <p14:creationId xmlns:p14="http://schemas.microsoft.com/office/powerpoint/2010/main" val="12754608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DC0366-C8F3-82CB-BEFE-51A82E4B22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Imagem">
            <a:extLst>
              <a:ext uri="{FF2B5EF4-FFF2-40B4-BE49-F238E27FC236}">
                <a16:creationId xmlns:a16="http://schemas.microsoft.com/office/drawing/2014/main" id="{81499FB8-DC6E-A201-11D7-4F967D6F59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0" y="0"/>
            <a:ext cx="879803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86C3A42B-044C-6CFA-D4E7-A38EAC2B48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2" y="0"/>
            <a:ext cx="12191998" cy="6858000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AD9858F8-071A-C7D8-4449-93A064ADC629}"/>
              </a:ext>
            </a:extLst>
          </p:cNvPr>
          <p:cNvSpPr txBox="1"/>
          <p:nvPr/>
        </p:nvSpPr>
        <p:spPr>
          <a:xfrm>
            <a:off x="5295900" y="1588752"/>
            <a:ext cx="5852679" cy="3680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1125"/>
              </a:spcAft>
            </a:pPr>
            <a:r>
              <a:rPr lang="en-US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Q</a:t>
            </a:r>
            <a:r>
              <a:rPr lang="pt-BR" sz="2800" b="0" i="0" dirty="0" err="1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uando</a:t>
            </a:r>
            <a:r>
              <a:rPr lang="pt-BR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 a família santifica uma parte, </a:t>
            </a:r>
            <a:r>
              <a:rPr lang="pt-BR" sz="28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reconhece a Deus como dono de tudo</a:t>
            </a:r>
            <a:r>
              <a:rPr lang="pt-BR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.</a:t>
            </a:r>
          </a:p>
          <a:p>
            <a:pPr algn="r">
              <a:spcAft>
                <a:spcPts val="1125"/>
              </a:spcAft>
            </a:pPr>
            <a:r>
              <a:rPr lang="pt-BR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A </a:t>
            </a:r>
            <a:r>
              <a:rPr lang="pt-BR" sz="28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parte que é doada</a:t>
            </a:r>
            <a:r>
              <a:rPr lang="pt-BR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 para a obra de Deus </a:t>
            </a:r>
            <a:r>
              <a:rPr lang="pt-BR" sz="28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é santa</a:t>
            </a:r>
            <a:r>
              <a:rPr lang="pt-BR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, e </a:t>
            </a:r>
            <a:r>
              <a:rPr lang="pt-BR" sz="28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 que fica é sagrada também</a:t>
            </a:r>
            <a:r>
              <a:rPr lang="pt-BR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. Tudo pertence a Deus, e nos é dado em Cristo, justiça nossa.</a:t>
            </a:r>
            <a:endParaRPr lang="pt-BR" sz="28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53519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21F071-E584-8336-2D1F-D0A801C7BC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504128A9-AA95-14BA-F882-517327C11B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184B7E9D-8BC5-1AE9-EF8A-4E367D4243B4}"/>
              </a:ext>
            </a:extLst>
          </p:cNvPr>
          <p:cNvSpPr txBox="1"/>
          <p:nvPr/>
        </p:nvSpPr>
        <p:spPr>
          <a:xfrm>
            <a:off x="3605212" y="4266915"/>
            <a:ext cx="49815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(O desejado de todas as nações, p. 467.)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D8373E2C-1096-E168-66E5-09C9D8737954}"/>
              </a:ext>
            </a:extLst>
          </p:cNvPr>
          <p:cNvSpPr txBox="1"/>
          <p:nvPr/>
        </p:nvSpPr>
        <p:spPr>
          <a:xfrm>
            <a:off x="2214418" y="2083942"/>
            <a:ext cx="77631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125"/>
              </a:spcAft>
            </a:pPr>
            <a:r>
              <a:rPr lang="pt-BR" sz="2400" b="1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“Mesmo esta vida terrestre devemos à morte de Cristo. (...) A cruz do Calvário acha-se estampada em cada pão. Reflete-se em toda fonte de água. Tudo isso ensinou Cristo ao indicar os emblemas de Seu grande sacrifício.”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78F0AAB5-9199-5E14-6C41-BCC7740FB74E}"/>
              </a:ext>
            </a:extLst>
          </p:cNvPr>
          <p:cNvSpPr txBox="1"/>
          <p:nvPr/>
        </p:nvSpPr>
        <p:spPr>
          <a:xfrm>
            <a:off x="785091" y="1270574"/>
            <a:ext cx="193963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66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“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809B37B5-E676-7CF4-0E6D-B87403D1C646}"/>
              </a:ext>
            </a:extLst>
          </p:cNvPr>
          <p:cNvSpPr txBox="1"/>
          <p:nvPr/>
        </p:nvSpPr>
        <p:spPr>
          <a:xfrm>
            <a:off x="9467271" y="2594013"/>
            <a:ext cx="193963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66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383758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99F936-FAE3-F9D2-D108-D9C8ED8ED7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Imagem">
            <a:extLst>
              <a:ext uri="{FF2B5EF4-FFF2-40B4-BE49-F238E27FC236}">
                <a16:creationId xmlns:a16="http://schemas.microsoft.com/office/drawing/2014/main" id="{89ED6E26-0175-77D0-D4E5-1113A040C3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2435" y="-1183907"/>
            <a:ext cx="10715097" cy="8041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B73F16D9-F89F-52F2-A999-E10B72A56F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998" cy="6858000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CFBF0495-F7AE-59F0-247A-1E9B849B9198}"/>
              </a:ext>
            </a:extLst>
          </p:cNvPr>
          <p:cNvSpPr txBox="1"/>
          <p:nvPr/>
        </p:nvSpPr>
        <p:spPr>
          <a:xfrm>
            <a:off x="1072196" y="1874728"/>
            <a:ext cx="470015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125"/>
              </a:spcAft>
            </a:pPr>
            <a:r>
              <a:rPr lang="pt-BR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A entrega coloca o reino de Deus em primeiro lugar, abrange tudo. </a:t>
            </a:r>
            <a:r>
              <a:rPr lang="pt-BR" sz="28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 nossa entrega e do que temos é sagrada porque representa Cristo, nossa justiça.</a:t>
            </a:r>
          </a:p>
        </p:txBody>
      </p:sp>
    </p:spTree>
    <p:extLst>
      <p:ext uri="{BB962C8B-B14F-4D97-AF65-F5344CB8AC3E}">
        <p14:creationId xmlns:p14="http://schemas.microsoft.com/office/powerpoint/2010/main" val="15441917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F3A162-04B8-26DF-09FD-937B361E8D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magem">
            <a:extLst>
              <a:ext uri="{FF2B5EF4-FFF2-40B4-BE49-F238E27FC236}">
                <a16:creationId xmlns:a16="http://schemas.microsoft.com/office/drawing/2014/main" id="{1B10A40C-E0F1-CC18-B0FB-ED1B1CDA98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2" y="-190500"/>
            <a:ext cx="10586516" cy="7048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8F47BC6E-F3BF-E2AB-B43F-BFEF748809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F4C63860-31F2-F7AB-66CE-B862179EC46F}"/>
              </a:ext>
            </a:extLst>
          </p:cNvPr>
          <p:cNvSpPr txBox="1"/>
          <p:nvPr/>
        </p:nvSpPr>
        <p:spPr>
          <a:xfrm>
            <a:off x="928254" y="1096235"/>
            <a:ext cx="485255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125"/>
              </a:spcAft>
            </a:pPr>
            <a:r>
              <a:rPr lang="pt-BR" sz="2800" b="1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Temos consciência </a:t>
            </a:r>
            <a:r>
              <a:rPr lang="pt-BR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realmente de que mordomia é um dever cristão de administrar a vida conforme a direção divina?</a:t>
            </a:r>
            <a:endParaRPr lang="pt-BR" sz="24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91D49B02-A0FB-4DEE-ECD5-87EDFAE737A2}"/>
              </a:ext>
            </a:extLst>
          </p:cNvPr>
          <p:cNvSpPr txBox="1"/>
          <p:nvPr/>
        </p:nvSpPr>
        <p:spPr>
          <a:xfrm>
            <a:off x="928253" y="3731953"/>
            <a:ext cx="485255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125"/>
              </a:spcAft>
            </a:pPr>
            <a:r>
              <a:rPr lang="pt-BR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Estamos, de fato, </a:t>
            </a:r>
            <a:r>
              <a:rPr lang="pt-BR" sz="2800" b="1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colocando Deus em primeiro lugar </a:t>
            </a:r>
            <a:r>
              <a:rPr lang="pt-BR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e</a:t>
            </a:r>
            <a:r>
              <a:rPr lang="pt-BR" sz="2800" b="1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 consagrando </a:t>
            </a:r>
            <a:r>
              <a:rPr lang="pt-BR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nossa família ao Senhor?</a:t>
            </a:r>
          </a:p>
        </p:txBody>
      </p:sp>
    </p:spTree>
    <p:extLst>
      <p:ext uri="{BB962C8B-B14F-4D97-AF65-F5344CB8AC3E}">
        <p14:creationId xmlns:p14="http://schemas.microsoft.com/office/powerpoint/2010/main" val="3004166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6A3EC4-30F3-70C3-2B80-A03A809B58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45AE3F1D-E1EA-75D1-883D-D4C24EBA96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AD2828CC-7C10-2827-A381-A2DA65B48492}"/>
              </a:ext>
            </a:extLst>
          </p:cNvPr>
          <p:cNvSpPr txBox="1"/>
          <p:nvPr/>
        </p:nvSpPr>
        <p:spPr>
          <a:xfrm>
            <a:off x="1409699" y="4876930"/>
            <a:ext cx="9372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125"/>
              </a:spcAft>
            </a:pPr>
            <a:r>
              <a:rPr lang="pt-BR" sz="2000" b="0" i="0" dirty="0">
                <a:solidFill>
                  <a:schemeClr val="bg1"/>
                </a:solidFill>
                <a:effectLst/>
                <a:latin typeface="Roboto Light" panose="02000000000000000000" pitchFamily="2" charset="0"/>
                <a:ea typeface="Roboto Light" panose="02000000000000000000" pitchFamily="2" charset="0"/>
              </a:rPr>
              <a:t>“Mas, buscai primeiro o reino de Deus, e a sua justiça, e todas estas coisas vos serão acrescentadas.”</a:t>
            </a:r>
            <a:br>
              <a:rPr lang="en-US" sz="20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</a:br>
            <a:r>
              <a:rPr lang="en-US" sz="2000" b="1" i="0" dirty="0">
                <a:solidFill>
                  <a:schemeClr val="bg1"/>
                </a:solidFill>
                <a:effectLst/>
                <a:latin typeface="Roboto Light" panose="02000000000000000000" pitchFamily="2" charset="0"/>
                <a:ea typeface="Roboto Light" panose="02000000000000000000" pitchFamily="2" charset="0"/>
              </a:rPr>
              <a:t>Mateus 6:33</a:t>
            </a:r>
            <a:endParaRPr lang="pt-BR" sz="20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779D12F1-6F40-DB8C-B441-4FFAA91A13A8}"/>
              </a:ext>
            </a:extLst>
          </p:cNvPr>
          <p:cNvSpPr txBox="1"/>
          <p:nvPr/>
        </p:nvSpPr>
        <p:spPr>
          <a:xfrm>
            <a:off x="1214437" y="1653635"/>
            <a:ext cx="9763125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54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A FAMÍLIA COMO</a:t>
            </a:r>
          </a:p>
          <a:p>
            <a:pPr algn="ctr"/>
            <a:r>
              <a:rPr lang="pt-BR" sz="54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MORDOMO: </a:t>
            </a:r>
          </a:p>
          <a:p>
            <a:pPr algn="ctr"/>
            <a:r>
              <a:rPr lang="pt-BR" sz="54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PRIMEIRO DEUS</a:t>
            </a:r>
            <a:endParaRPr lang="pt-BR" sz="6600" dirty="0">
              <a:solidFill>
                <a:schemeClr val="bg1"/>
              </a:solidFill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470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66F4AE-C56D-4B56-E109-CA0A6735D7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m 15">
            <a:extLst>
              <a:ext uri="{FF2B5EF4-FFF2-40B4-BE49-F238E27FC236}">
                <a16:creationId xmlns:a16="http://schemas.microsoft.com/office/drawing/2014/main" id="{243FAA7C-F125-954F-2A46-5AE760C6A1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5528" y="-530860"/>
            <a:ext cx="9632950" cy="7706360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00E26434-2DA0-2A4D-062D-12787D621D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998" cy="6858000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6B292996-F67E-8D52-2675-CB1D6E55BE98}"/>
              </a:ext>
            </a:extLst>
          </p:cNvPr>
          <p:cNvSpPr txBox="1"/>
          <p:nvPr/>
        </p:nvSpPr>
        <p:spPr>
          <a:xfrm>
            <a:off x="1014845" y="2727526"/>
            <a:ext cx="4700155" cy="14029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125"/>
              </a:spcAft>
            </a:pPr>
            <a:r>
              <a:rPr lang="pt-BR" sz="28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“O dinheiro será sempre escravo ou patrão.”</a:t>
            </a:r>
          </a:p>
          <a:p>
            <a:pPr>
              <a:spcAft>
                <a:spcPts val="1125"/>
              </a:spcAft>
            </a:pPr>
            <a:r>
              <a:rPr lang="pt-BR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Horácio, Roma antiga, 65-8 a.C. </a:t>
            </a:r>
          </a:p>
        </p:txBody>
      </p:sp>
    </p:spTree>
    <p:extLst>
      <p:ext uri="{BB962C8B-B14F-4D97-AF65-F5344CB8AC3E}">
        <p14:creationId xmlns:p14="http://schemas.microsoft.com/office/powerpoint/2010/main" val="28987551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D85338-C604-DD05-FE9E-BA73474EF9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>
            <a:extLst>
              <a:ext uri="{FF2B5EF4-FFF2-40B4-BE49-F238E27FC236}">
                <a16:creationId xmlns:a16="http://schemas.microsoft.com/office/drawing/2014/main" id="{28B345AC-3D7F-B56F-95AA-0CEFA8DBE7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387600" y="-198122"/>
            <a:ext cx="9368852" cy="7254243"/>
          </a:xfrm>
          <a:prstGeom prst="rect">
            <a:avLst/>
          </a:prstGeom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B9894CE2-8336-43AB-0450-F1235E76EE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0" y="-1"/>
            <a:ext cx="12192000" cy="6858001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DE066E8E-133F-7AA1-512B-E20D9E860376}"/>
              </a:ext>
            </a:extLst>
          </p:cNvPr>
          <p:cNvSpPr txBox="1"/>
          <p:nvPr/>
        </p:nvSpPr>
        <p:spPr>
          <a:xfrm>
            <a:off x="6096000" y="2151726"/>
            <a:ext cx="449060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COMO ALCANÇAR O OBJETIVO DA MORDOMIA FIEL NA FAMÍLIA?</a:t>
            </a:r>
          </a:p>
        </p:txBody>
      </p:sp>
    </p:spTree>
    <p:extLst>
      <p:ext uri="{BB962C8B-B14F-4D97-AF65-F5344CB8AC3E}">
        <p14:creationId xmlns:p14="http://schemas.microsoft.com/office/powerpoint/2010/main" val="12539110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EC335D-7CE7-9D75-DBCC-51F589E38F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11F34D87-7A9E-D227-653E-DB17834BA5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" y="0"/>
            <a:ext cx="12191998" cy="6858000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CAF43F12-00BC-8292-E239-96A8C78C3695}"/>
              </a:ext>
            </a:extLst>
          </p:cNvPr>
          <p:cNvSpPr txBox="1"/>
          <p:nvPr/>
        </p:nvSpPr>
        <p:spPr>
          <a:xfrm>
            <a:off x="1364670" y="2967829"/>
            <a:ext cx="99319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125"/>
              </a:spcAft>
            </a:pPr>
            <a:r>
              <a:rPr lang="pt-BR" sz="2400" b="1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O reino de Deus deve vir primeiro</a:t>
            </a:r>
            <a:r>
              <a:rPr lang="pt-BR" sz="2400" b="0" i="0" dirty="0">
                <a:solidFill>
                  <a:schemeClr val="bg1"/>
                </a:solidFill>
                <a:effectLst/>
                <a:latin typeface="Roboto Medium" panose="02000000000000000000" pitchFamily="2" charset="0"/>
                <a:ea typeface="Roboto Medium" panose="02000000000000000000" pitchFamily="2" charset="0"/>
              </a:rPr>
              <a:t>. Ele é o rei e nós Seus súditos. Súditos devem servir seu Senhor.</a:t>
            </a: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E4BC2BCE-0B1A-2F27-7E0A-C356E08DF6FF}"/>
              </a:ext>
            </a:extLst>
          </p:cNvPr>
          <p:cNvSpPr txBox="1"/>
          <p:nvPr/>
        </p:nvSpPr>
        <p:spPr>
          <a:xfrm>
            <a:off x="1364671" y="1306943"/>
            <a:ext cx="94626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AGIR COMO MORDOMO DE DEUS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84AE78E6-75FE-A02B-E819-93B5BD1F5B05}"/>
              </a:ext>
            </a:extLst>
          </p:cNvPr>
          <p:cNvSpPr txBox="1"/>
          <p:nvPr/>
        </p:nvSpPr>
        <p:spPr>
          <a:xfrm>
            <a:off x="1364670" y="3943418"/>
            <a:ext cx="985577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125"/>
              </a:spcAft>
            </a:pPr>
            <a:r>
              <a:rPr lang="en-US" sz="2400" b="1" i="0" dirty="0">
                <a:solidFill>
                  <a:schemeClr val="bg1"/>
                </a:solidFill>
                <a:effectLst/>
                <a:latin typeface="Roboto Medium" panose="02000000000000000000" pitchFamily="2" charset="0"/>
                <a:ea typeface="Roboto Medium" panose="02000000000000000000" pitchFamily="2" charset="0"/>
              </a:rPr>
              <a:t>T</a:t>
            </a:r>
            <a:r>
              <a:rPr lang="pt-BR" sz="2400" b="0" i="0" dirty="0">
                <a:solidFill>
                  <a:schemeClr val="bg1"/>
                </a:solidFill>
                <a:effectLst/>
                <a:latin typeface="Roboto Medium" panose="02000000000000000000" pitchFamily="2" charset="0"/>
                <a:ea typeface="Roboto Medium" panose="02000000000000000000" pitchFamily="2" charset="0"/>
              </a:rPr>
              <a:t>odos na família são mordomos no sentido de administradores. Biblicamente, o ser humano é o mordomo, e Deus é o verdadeiro Dono, o Senhor da casa, ou de tudo o que existe (</a:t>
            </a:r>
            <a:r>
              <a:rPr lang="pt-BR" sz="2400" b="0" i="0" dirty="0" err="1">
                <a:solidFill>
                  <a:schemeClr val="bg1"/>
                </a:solidFill>
                <a:effectLst/>
                <a:latin typeface="Roboto Medium" panose="02000000000000000000" pitchFamily="2" charset="0"/>
                <a:ea typeface="Roboto Medium" panose="02000000000000000000" pitchFamily="2" charset="0"/>
              </a:rPr>
              <a:t>Sl</a:t>
            </a:r>
            <a:r>
              <a:rPr lang="pt-BR" sz="2400" b="0" i="0" dirty="0">
                <a:solidFill>
                  <a:schemeClr val="bg1"/>
                </a:solidFill>
                <a:effectLst/>
                <a:latin typeface="Roboto Medium" panose="02000000000000000000" pitchFamily="2" charset="0"/>
                <a:ea typeface="Roboto Medium" panose="02000000000000000000" pitchFamily="2" charset="0"/>
              </a:rPr>
              <a:t> 24:1). Ele deve vir primeiro.</a:t>
            </a:r>
            <a:endParaRPr lang="pt-BR" sz="24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29979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F6A20B-CA3C-BAC8-710F-4F3B254D62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E7366C30-DB98-AEEA-E577-8CB1121487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89200" y="0"/>
            <a:ext cx="10287000" cy="6858000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AD0FA0F3-0C02-B2AA-E978-71779056F5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0" y="-1"/>
            <a:ext cx="12192000" cy="6858001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79D8D0CF-3F11-68CB-0C5D-9E32F3FC27F3}"/>
              </a:ext>
            </a:extLst>
          </p:cNvPr>
          <p:cNvSpPr txBox="1"/>
          <p:nvPr/>
        </p:nvSpPr>
        <p:spPr>
          <a:xfrm>
            <a:off x="6400799" y="1958097"/>
            <a:ext cx="447155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1125"/>
              </a:spcAft>
            </a:pPr>
            <a:r>
              <a:rPr lang="pt-BR" sz="28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“Vale mais o pouco que tem o justo do que as riquezas de muitos ímpios”</a:t>
            </a:r>
            <a:r>
              <a:rPr lang="pt-BR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 (</a:t>
            </a:r>
            <a:r>
              <a:rPr lang="pt-BR" sz="2800" b="0" i="0" dirty="0" err="1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Sl</a:t>
            </a:r>
            <a:r>
              <a:rPr lang="pt-BR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 37:16),</a:t>
            </a:r>
            <a:endParaRPr lang="pt-BR" sz="28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275767E4-1C3D-19AE-C887-42684D02FCE5}"/>
              </a:ext>
            </a:extLst>
          </p:cNvPr>
          <p:cNvSpPr txBox="1"/>
          <p:nvPr/>
        </p:nvSpPr>
        <p:spPr>
          <a:xfrm>
            <a:off x="7678880" y="4808158"/>
            <a:ext cx="319087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1125"/>
              </a:spcAft>
            </a:pPr>
            <a:r>
              <a:rPr lang="pt-BR" sz="2000" b="0" i="0" dirty="0">
                <a:solidFill>
                  <a:schemeClr val="bg1"/>
                </a:solidFill>
                <a:effectLst/>
                <a:latin typeface="Roboto Light" panose="02000000000000000000" pitchFamily="2" charset="0"/>
                <a:ea typeface="Roboto Light" panose="02000000000000000000" pitchFamily="2" charset="0"/>
              </a:rPr>
              <a:t>Sem Deus, o dinheiro não valerá nada no dia do juízo.</a:t>
            </a:r>
            <a:endParaRPr lang="pt-BR" sz="20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60891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0005EB-6B0A-EDC6-8FD5-515A09E59C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00F0D272-9214-418B-3EFF-26807126A3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20370" y="-1"/>
            <a:ext cx="10273339" cy="6858000"/>
          </a:xfrm>
          <a:prstGeom prst="rect">
            <a:avLst/>
          </a:prstGeom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1EA25AD2-A100-7368-1CD1-3BB89BD73A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0" y="0"/>
            <a:ext cx="12191998" cy="6858000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0547BA6D-41B7-8FCB-3A8D-5F2461CBFD77}"/>
              </a:ext>
            </a:extLst>
          </p:cNvPr>
          <p:cNvSpPr txBox="1"/>
          <p:nvPr/>
        </p:nvSpPr>
        <p:spPr>
          <a:xfrm>
            <a:off x="6486524" y="1874727"/>
            <a:ext cx="4471555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1125"/>
              </a:spcAft>
            </a:pPr>
            <a:r>
              <a:rPr lang="pt-BR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O que se espera do despenseiro individual ou como família é que este seja encontrado fiel (1Co 4:2). </a:t>
            </a:r>
            <a:r>
              <a:rPr lang="pt-BR" sz="28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Que coloque o reino de Deus em primeiro lugar.</a:t>
            </a:r>
          </a:p>
        </p:txBody>
      </p:sp>
    </p:spTree>
    <p:extLst>
      <p:ext uri="{BB962C8B-B14F-4D97-AF65-F5344CB8AC3E}">
        <p14:creationId xmlns:p14="http://schemas.microsoft.com/office/powerpoint/2010/main" val="28826925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403E27-1374-F36B-804B-1F7440C69A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EE5627FB-2CF2-A89F-E73C-4B0CCF6746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" y="0"/>
            <a:ext cx="12192000" cy="6858000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497779BC-22B6-A2F5-E2B9-80E99F5AF2C9}"/>
              </a:ext>
            </a:extLst>
          </p:cNvPr>
          <p:cNvSpPr txBox="1"/>
          <p:nvPr/>
        </p:nvSpPr>
        <p:spPr>
          <a:xfrm>
            <a:off x="1364671" y="1306943"/>
            <a:ext cx="946265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ENTENDER A ABRANGÊNCIA DA MORDOMIA – O REINO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FC2DDB34-C37B-3A06-638A-874AC40143DC}"/>
              </a:ext>
            </a:extLst>
          </p:cNvPr>
          <p:cNvSpPr txBox="1"/>
          <p:nvPr/>
        </p:nvSpPr>
        <p:spPr>
          <a:xfrm>
            <a:off x="1364670" y="2967829"/>
            <a:ext cx="96081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125"/>
              </a:spcAft>
            </a:pPr>
            <a:r>
              <a:rPr lang="pt-BR" sz="2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Todos são mordomos</a:t>
            </a:r>
            <a:r>
              <a:rPr lang="pt-BR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ou guardiões das coisas do reino, na casa de Deus, que é o mundo com tudo que nele há.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C720FDA1-AB42-9F96-7284-04112BF05AE6}"/>
              </a:ext>
            </a:extLst>
          </p:cNvPr>
          <p:cNvSpPr txBox="1"/>
          <p:nvPr/>
        </p:nvSpPr>
        <p:spPr>
          <a:xfrm>
            <a:off x="1364668" y="3939748"/>
            <a:ext cx="96081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125"/>
              </a:spcAft>
            </a:pPr>
            <a:r>
              <a:rPr lang="pt-BR" sz="2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As famílias devem ensinar </a:t>
            </a:r>
            <a:r>
              <a:rPr lang="pt-BR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 responsabilidade e princípios de gestão da vida em geral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472592AC-1A14-D2BC-4F94-9E25D1C54A29}"/>
              </a:ext>
            </a:extLst>
          </p:cNvPr>
          <p:cNvSpPr txBox="1"/>
          <p:nvPr/>
        </p:nvSpPr>
        <p:spPr>
          <a:xfrm>
            <a:off x="1364668" y="4911667"/>
            <a:ext cx="96081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125"/>
              </a:spcAft>
            </a:pPr>
            <a:r>
              <a:rPr lang="pt-BR" sz="2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No fim, todos serão julgados de acordo com a forma como administraram</a:t>
            </a:r>
            <a:r>
              <a:rPr lang="pt-BR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(mordomia) as coisas do reino de Deus que abrange tudo.</a:t>
            </a:r>
          </a:p>
        </p:txBody>
      </p:sp>
    </p:spTree>
    <p:extLst>
      <p:ext uri="{BB962C8B-B14F-4D97-AF65-F5344CB8AC3E}">
        <p14:creationId xmlns:p14="http://schemas.microsoft.com/office/powerpoint/2010/main" val="25785040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3F47D1-FCA1-1283-0AB2-5C24DEA7FA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E30B89A5-6C78-5348-3234-57D9EE7F7E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" y="0"/>
            <a:ext cx="12191998" cy="6858000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F86566C0-0522-5569-7381-A019BFFEB3E0}"/>
              </a:ext>
            </a:extLst>
          </p:cNvPr>
          <p:cNvSpPr txBox="1"/>
          <p:nvPr/>
        </p:nvSpPr>
        <p:spPr>
          <a:xfrm>
            <a:off x="1364670" y="2967829"/>
            <a:ext cx="99319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125"/>
              </a:spcAft>
            </a:pPr>
            <a:r>
              <a:rPr lang="pt-BR" sz="2400" b="1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O reino de Deus </a:t>
            </a:r>
            <a:r>
              <a:rPr lang="pt-BR" sz="24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além de ser o primeiro e abranger tudo, é justiça (</a:t>
            </a:r>
            <a:r>
              <a:rPr lang="pt-BR" sz="24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Rm</a:t>
            </a:r>
            <a:r>
              <a:rPr lang="pt-BR" sz="24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 14:17).</a:t>
            </a: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09D82AD7-4702-D08C-6F78-E6A34177FA7D}"/>
              </a:ext>
            </a:extLst>
          </p:cNvPr>
          <p:cNvSpPr txBox="1"/>
          <p:nvPr/>
        </p:nvSpPr>
        <p:spPr>
          <a:xfrm>
            <a:off x="1364671" y="1306943"/>
            <a:ext cx="94626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OFERECER UMA OFERTA SAGRADA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E004F2FC-D540-E559-4814-A0893BCB6D0C}"/>
              </a:ext>
            </a:extLst>
          </p:cNvPr>
          <p:cNvSpPr txBox="1"/>
          <p:nvPr/>
        </p:nvSpPr>
        <p:spPr>
          <a:xfrm>
            <a:off x="1364670" y="3943418"/>
            <a:ext cx="98557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125"/>
              </a:spcAft>
            </a:pPr>
            <a:r>
              <a:rPr lang="pt-BR" sz="2400" b="1" i="0" dirty="0">
                <a:solidFill>
                  <a:schemeClr val="bg1"/>
                </a:solidFill>
                <a:effectLst/>
                <a:latin typeface="Roboto Medium" panose="02000000000000000000" pitchFamily="2" charset="0"/>
                <a:ea typeface="Roboto Medium" panose="02000000000000000000" pitchFamily="2" charset="0"/>
              </a:rPr>
              <a:t>Buscar a justiça do reino de Deus é buscar a Cristo (1Co 1:30) </a:t>
            </a:r>
            <a:r>
              <a:rPr lang="pt-BR" sz="24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que é nossa justiça, e fazer a entrega a Ele do que somos e do que temos.</a:t>
            </a:r>
          </a:p>
        </p:txBody>
      </p:sp>
    </p:spTree>
    <p:extLst>
      <p:ext uri="{BB962C8B-B14F-4D97-AF65-F5344CB8AC3E}">
        <p14:creationId xmlns:p14="http://schemas.microsoft.com/office/powerpoint/2010/main" val="402649245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624F9E3DF7FBAB4A9A6D824FE11CA10C" ma:contentTypeVersion="19" ma:contentTypeDescription="Crie um novo documento." ma:contentTypeScope="" ma:versionID="262c986b108b92885c46cc39acefbeee">
  <xsd:schema xmlns:xsd="http://www.w3.org/2001/XMLSchema" xmlns:xs="http://www.w3.org/2001/XMLSchema" xmlns:p="http://schemas.microsoft.com/office/2006/metadata/properties" xmlns:ns2="4d66254c-b8c0-4e16-9669-44d49c614d61" xmlns:ns3="cc85661e-698c-471d-81cd-239229bffddc" targetNamespace="http://schemas.microsoft.com/office/2006/metadata/properties" ma:root="true" ma:fieldsID="fa6b70a767f2219ff4f68699b72ca7d2" ns2:_="" ns3:_="">
    <xsd:import namespace="4d66254c-b8c0-4e16-9669-44d49c614d61"/>
    <xsd:import namespace="cc85661e-698c-471d-81cd-239229bffdd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  <xsd:element ref="ns2:Ordenn_x00fa_merico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d66254c-b8c0-4e16-9669-44d49c614d6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Marcações de imagem" ma:readOnly="false" ma:fieldId="{5cf76f15-5ced-4ddc-b409-7134ff3c332f}" ma:taxonomyMulti="true" ma:sspId="8e8593b7-542e-4346-9e98-482410f851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Ordenn_x00fa_merico" ma:index="25" nillable="true" ma:displayName="Orden númerico" ma:default="0" ma:format="Dropdown" ma:internalName="Ordenn_x00fa_merico" ma:percentage="FALSE">
      <xsd:simpleType>
        <xsd:restriction base="dms:Number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85661e-698c-471d-81cd-239229bffddc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4117de4b-53e5-4cd7-9971-ff986aecaefa}" ma:internalName="TaxCatchAll" ma:showField="CatchAllData" ma:web="cc85661e-698c-471d-81cd-239229bffdd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Ordenn_x00fa_merico xmlns="4d66254c-b8c0-4e16-9669-44d49c614d61">0</Ordenn_x00fa_merico>
    <lcf76f155ced4ddcb4097134ff3c332f xmlns="4d66254c-b8c0-4e16-9669-44d49c614d61">
      <Terms xmlns="http://schemas.microsoft.com/office/infopath/2007/PartnerControls"/>
    </lcf76f155ced4ddcb4097134ff3c332f>
    <TaxCatchAll xmlns="cc85661e-698c-471d-81cd-239229bffddc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6E9ADF2-68D0-43B0-9C57-D195CD3F9F3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d66254c-b8c0-4e16-9669-44d49c614d61"/>
    <ds:schemaRef ds:uri="cc85661e-698c-471d-81cd-239229bffdd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337E200-8865-4AC3-BB65-509EF5DCEFB9}">
  <ds:schemaRefs>
    <ds:schemaRef ds:uri="http://schemas.microsoft.com/office/2006/metadata/properties"/>
    <ds:schemaRef ds:uri="http://schemas.microsoft.com/office/infopath/2007/PartnerControls"/>
    <ds:schemaRef ds:uri="4d66254c-b8c0-4e16-9669-44d49c614d61"/>
    <ds:schemaRef ds:uri="cc85661e-698c-471d-81cd-239229bffddc"/>
  </ds:schemaRefs>
</ds:datastoreItem>
</file>

<file path=customXml/itemProps3.xml><?xml version="1.0" encoding="utf-8"?>
<ds:datastoreItem xmlns:ds="http://schemas.openxmlformats.org/officeDocument/2006/customXml" ds:itemID="{05779434-91B2-483B-86E4-4739687668D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79</TotalTime>
  <Words>559</Words>
  <Application>Microsoft Office PowerPoint</Application>
  <PresentationFormat>Widescreen</PresentationFormat>
  <Paragraphs>36</Paragraphs>
  <Slides>14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14</vt:i4>
      </vt:variant>
    </vt:vector>
  </HeadingPairs>
  <TitlesOfParts>
    <vt:vector size="22" baseType="lpstr">
      <vt:lpstr>Arial</vt:lpstr>
      <vt:lpstr>Calibri</vt:lpstr>
      <vt:lpstr>Calibri Light</vt:lpstr>
      <vt:lpstr>Roboto</vt:lpstr>
      <vt:lpstr>Roboto Black</vt:lpstr>
      <vt:lpstr>Roboto Light</vt:lpstr>
      <vt:lpstr>Roboto Medium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Felipe</dc:creator>
  <cp:lastModifiedBy>DSA - Daiana Belén Escobar</cp:lastModifiedBy>
  <cp:revision>23</cp:revision>
  <dcterms:created xsi:type="dcterms:W3CDTF">2024-12-17T16:41:17Z</dcterms:created>
  <dcterms:modified xsi:type="dcterms:W3CDTF">2025-02-24T13:31:28Z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0x010100624F9E3DF7FBAB4A9A6D824FE11CA10C</vt:lpwstr>
  </property>
  <property fmtid="{D5CDD505-2E9C-101B-9397-08002B2CF9AE}" pid="3" name="MediaServiceImageTags">
    <vt:lpwstr/>
  </property>
</Properties>
</file>