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1D8"/>
          </a:solidFill>
        </a:fill>
      </a:tcStyle>
    </a:wholeTbl>
    <a:band2H>
      <a:tcTxStyle b="def" i="def"/>
      <a:tcStyle>
        <a:tcBdr/>
        <a:fill>
          <a:solidFill>
            <a:srgbClr val="E7E9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1D8"/>
          </a:solidFill>
        </a:fill>
      </a:tcStyle>
    </a:wholeTbl>
    <a:band2H>
      <a:tcTxStyle b="def" i="def"/>
      <a:tcStyle>
        <a:tcBdr/>
        <a:fill>
          <a:solidFill>
            <a:srgbClr val="E7E9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3CB"/>
          </a:solidFill>
        </a:fill>
      </a:tcStyle>
    </a:wholeTbl>
    <a:band2H>
      <a:tcTxStyle b="def" i="def"/>
      <a:tcStyle>
        <a:tcBdr/>
        <a:fill>
          <a:solidFill>
            <a:srgbClr val="E7EA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E1CC"/>
          </a:solidFill>
        </a:fill>
      </a:tcStyle>
    </a:wholeTbl>
    <a:band2H>
      <a:tcTxStyle b="def" i="def"/>
      <a:tcStyle>
        <a:tcBdr/>
        <a:fill>
          <a:solidFill>
            <a:srgbClr val="E8F0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Aptos"/>
      </a:defRPr>
    </a:lvl1pPr>
    <a:lvl2pPr indent="228600" latinLnBrk="0">
      <a:defRPr sz="1200">
        <a:latin typeface="+mj-lt"/>
        <a:ea typeface="+mj-ea"/>
        <a:cs typeface="+mj-cs"/>
        <a:sym typeface="Aptos"/>
      </a:defRPr>
    </a:lvl2pPr>
    <a:lvl3pPr indent="457200" latinLnBrk="0">
      <a:defRPr sz="1200">
        <a:latin typeface="+mj-lt"/>
        <a:ea typeface="+mj-ea"/>
        <a:cs typeface="+mj-cs"/>
        <a:sym typeface="Aptos"/>
      </a:defRPr>
    </a:lvl3pPr>
    <a:lvl4pPr indent="685800" latinLnBrk="0">
      <a:defRPr sz="1200">
        <a:latin typeface="+mj-lt"/>
        <a:ea typeface="+mj-ea"/>
        <a:cs typeface="+mj-cs"/>
        <a:sym typeface="Aptos"/>
      </a:defRPr>
    </a:lvl4pPr>
    <a:lvl5pPr indent="914400" latinLnBrk="0">
      <a:defRPr sz="1200">
        <a:latin typeface="+mj-lt"/>
        <a:ea typeface="+mj-ea"/>
        <a:cs typeface="+mj-cs"/>
        <a:sym typeface="Aptos"/>
      </a:defRPr>
    </a:lvl5pPr>
    <a:lvl6pPr indent="1143000" latinLnBrk="0">
      <a:defRPr sz="1200">
        <a:latin typeface="+mj-lt"/>
        <a:ea typeface="+mj-ea"/>
        <a:cs typeface="+mj-cs"/>
        <a:sym typeface="Aptos"/>
      </a:defRPr>
    </a:lvl6pPr>
    <a:lvl7pPr indent="1371600" latinLnBrk="0">
      <a:defRPr sz="1200">
        <a:latin typeface="+mj-lt"/>
        <a:ea typeface="+mj-ea"/>
        <a:cs typeface="+mj-cs"/>
        <a:sym typeface="Aptos"/>
      </a:defRPr>
    </a:lvl7pPr>
    <a:lvl8pPr indent="1600200" latinLnBrk="0">
      <a:defRPr sz="1200">
        <a:latin typeface="+mj-lt"/>
        <a:ea typeface="+mj-ea"/>
        <a:cs typeface="+mj-cs"/>
        <a:sym typeface="Aptos"/>
      </a:defRPr>
    </a:lvl8pPr>
    <a:lvl9pPr indent="1828800" latinLnBrk="0">
      <a:defRPr sz="1200">
        <a:latin typeface="+mj-lt"/>
        <a:ea typeface="+mj-ea"/>
        <a:cs typeface="+mj-cs"/>
        <a:sym typeface="Aptos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Texto do Título</a:t>
            </a:r>
          </a:p>
        </p:txBody>
      </p:sp>
      <p:sp>
        <p:nvSpPr>
          <p:cNvPr id="12" name="Nível de Corpo Um…"/>
          <p:cNvSpPr txBox="1"/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21" name="Nível de Corpo Um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2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 do Título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Texto do Título</a:t>
            </a:r>
          </a:p>
        </p:txBody>
      </p:sp>
      <p:sp>
        <p:nvSpPr>
          <p:cNvPr id="30" name="Nível de Corpo Um…"/>
          <p:cNvSpPr txBox="1"/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39" name="Nível de Corpo Um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0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o Título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48" name="Nível de Corpo Um…"/>
          <p:cNvSpPr txBox="1"/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0">
              <a:buSzTx/>
              <a:buFontTx/>
              <a:buNone/>
              <a:defRPr b="1" sz="2400"/>
            </a:lvl2pPr>
            <a:lvl3pPr marL="0" indent="0">
              <a:buSzTx/>
              <a:buFontTx/>
              <a:buNone/>
              <a:defRPr b="1" sz="2400"/>
            </a:lvl3pPr>
            <a:lvl4pPr marL="0" indent="0">
              <a:buSzTx/>
              <a:buFontTx/>
              <a:buNone/>
              <a:defRPr b="1" sz="2400"/>
            </a:lvl4pPr>
            <a:lvl5pPr marL="0" indent="0">
              <a:buSzTx/>
              <a:buFontTx/>
              <a:buNone/>
              <a:defRPr b="1" sz="24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50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58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o Título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Texto do Título</a:t>
            </a:r>
          </a:p>
        </p:txBody>
      </p:sp>
      <p:sp>
        <p:nvSpPr>
          <p:cNvPr id="73" name="Nível de Corpo Um…"/>
          <p:cNvSpPr txBox="1"/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o do Título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Texto do Título</a:t>
            </a:r>
          </a:p>
        </p:txBody>
      </p:sp>
      <p:sp>
        <p:nvSpPr>
          <p:cNvPr id="83" name="Picture Placeholder 2"/>
          <p:cNvSpPr/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Nível de Corpo Um…"/>
          <p:cNvSpPr txBox="1"/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8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Texto do Título</a:t>
            </a:r>
          </a:p>
        </p:txBody>
      </p:sp>
      <p:sp>
        <p:nvSpPr>
          <p:cNvPr id="3" name="Nível de Corpo Um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/>
          <p:nvPr>
            <p:ph type="sldNum" sz="quarter" idx="2"/>
          </p:nvPr>
        </p:nvSpPr>
        <p:spPr>
          <a:xfrm>
            <a:off x="11080147" y="6404293"/>
            <a:ext cx="273654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757575"/>
                </a:solidFill>
                <a:latin typeface="+mj-lt"/>
                <a:ea typeface="+mj-ea"/>
                <a:cs typeface="+mj-cs"/>
                <a:sym typeface="Apto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10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rincípios de Liderança Criativa para o Ministério Jovem:"/>
          <p:cNvSpPr txBox="1"/>
          <p:nvPr/>
        </p:nvSpPr>
        <p:spPr>
          <a:xfrm>
            <a:off x="441862" y="2695575"/>
            <a:ext cx="5843812" cy="2769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Princípios de Liderança Criativa para o Ministério Jovem: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ensamento Inovador: O líder JA deve evitar o pensamento limitador e buscar constantemente novas maneiras de enfrentar os desafios missionários, inspirando os jovens a se engajarem em projetos relevantes como a Missão Calebe.…"/>
          <p:cNvSpPr txBox="1"/>
          <p:nvPr/>
        </p:nvSpPr>
        <p:spPr>
          <a:xfrm>
            <a:off x="1507503" y="1136650"/>
            <a:ext cx="9207501" cy="4584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Pensamento Inovador:</a:t>
            </a:r>
            <a:r>
              <a:rPr b="0"/>
              <a:t> O líder JA deve evitar o pensamento limitador e buscar constantemente novas maneiras de enfrentar os desafios missionários, inspirando os jovens a se engajarem em projetos relevantes como a Missão Calebe.</a:t>
            </a: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Visão Clara e Objetiva:</a:t>
            </a:r>
            <a:r>
              <a:rPr b="0"/>
              <a:t> Um líder eficaz oferece uma visão de inovação para guiar a equipe e os jovens em projetos significativos, estabelecendo objetivos claros e estratégias de ação.</a:t>
            </a:r>
          </a:p>
        </p:txBody>
      </p:sp>
      <p:sp>
        <p:nvSpPr>
          <p:cNvPr id="130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implicidade na Criatividade: A criatividade eficaz é simples e prática. Ideias complexas muitas vezes ficam estagnadas; o segredo está em planejar e transformar ideias em ações viáveis e bem executadas.…"/>
          <p:cNvSpPr txBox="1"/>
          <p:nvPr/>
        </p:nvSpPr>
        <p:spPr>
          <a:xfrm>
            <a:off x="1507503" y="1136650"/>
            <a:ext cx="9207501" cy="4584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Simplicidade na Criatividade: </a:t>
            </a:r>
            <a:r>
              <a:rPr b="0"/>
              <a:t>A criatividade eficaz é simples e prática. Ideias complexas muitas vezes ficam estagnadas; o segredo está em planejar e transformar ideias em ações viáveis e bem executadas.</a:t>
            </a: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Impacto na Comunidade:</a:t>
            </a:r>
            <a:r>
              <a:rPr b="0"/>
              <a:t> Projetos de compaixão e serviço prático são essenciais para conectar a igreja à comunidade, tornando a igreja relevante no dia a dia das pessoas e atendendo a suas necessidades.</a:t>
            </a:r>
          </a:p>
        </p:txBody>
      </p:sp>
      <p:sp>
        <p:nvSpPr>
          <p:cNvPr id="133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Evangelismo através da Ação Social: Atividades comunitárias fortalecem a espiritualidade dos jovens e abrem portas para o evangelismo, ganhando a confiança da comunidade e compartilhando a mensagem de Cristo."/>
          <p:cNvSpPr txBox="1"/>
          <p:nvPr/>
        </p:nvSpPr>
        <p:spPr>
          <a:xfrm>
            <a:off x="1507503" y="2425700"/>
            <a:ext cx="9207501" cy="2006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Evangelismo através da Ação Social: </a:t>
            </a:r>
            <a:r>
              <a:rPr b="0"/>
              <a:t>Atividades comunitárias fortalecem a espiritualidade dos jovens e abrem portas para o evangelismo, ganhando a confiança da comunidade e compartilhando a mensagem de Cristo.</a:t>
            </a:r>
          </a:p>
        </p:txBody>
      </p:sp>
      <p:sp>
        <p:nvSpPr>
          <p:cNvPr id="136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riatividade a serviço da missão"/>
          <p:cNvSpPr txBox="1"/>
          <p:nvPr/>
        </p:nvSpPr>
        <p:spPr>
          <a:xfrm>
            <a:off x="441862" y="2695575"/>
            <a:ext cx="5843812" cy="2118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Criatividade a serviço da missão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Há diferentes tipos de ministérios, mas o Senhor é o mesmo.…"/>
          <p:cNvSpPr txBox="1"/>
          <p:nvPr/>
        </p:nvSpPr>
        <p:spPr>
          <a:xfrm>
            <a:off x="2286148" y="2306319"/>
            <a:ext cx="7619704" cy="2245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defRPr sz="45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pPr>
            <a:r>
              <a:t>Há diferentes tipos de ministérios, mas o Senhor é o mesmo.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defRPr sz="45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pPr>
            <a:r>
              <a:t>1 Coríntios 12:5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&quot;É loucura querer resultados novos fazendo sempre a mesma coisa.”…"/>
          <p:cNvSpPr txBox="1"/>
          <p:nvPr/>
        </p:nvSpPr>
        <p:spPr>
          <a:xfrm>
            <a:off x="1012695" y="2167609"/>
            <a:ext cx="10166610" cy="3553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28600" indent="-228600">
              <a:lnSpc>
                <a:spcPct val="120000"/>
              </a:lnSpc>
              <a:buSzPct val="100000"/>
              <a:buChar char="•"/>
              <a:defRPr b="1" sz="2500">
                <a:latin typeface="Roboto"/>
                <a:ea typeface="Roboto"/>
                <a:cs typeface="Roboto"/>
                <a:sym typeface="Roboto"/>
              </a:defRPr>
            </a:pPr>
            <a:r>
              <a:t>"</a:t>
            </a:r>
            <a:r>
              <a:rPr b="0"/>
              <a:t>É loucura querer resultados novos fazendo sempre a mesma coisa.”</a:t>
            </a:r>
          </a:p>
          <a:p>
            <a:pPr marL="228600" indent="-228600">
              <a:lnSpc>
                <a:spcPct val="120000"/>
              </a:lnSpc>
              <a:buSzPct val="100000"/>
              <a:buChar char="•"/>
              <a:defRPr sz="2500">
                <a:latin typeface="Roboto"/>
                <a:ea typeface="Roboto"/>
                <a:cs typeface="Roboto"/>
                <a:sym typeface="Roboto"/>
              </a:defRPr>
            </a:pPr>
          </a:p>
          <a:p>
            <a:pPr marL="228600" indent="-228600">
              <a:lnSpc>
                <a:spcPct val="120000"/>
              </a:lnSpc>
              <a:buSzPct val="100000"/>
              <a:buChar char="•"/>
              <a:defRPr sz="2500">
                <a:latin typeface="Roboto"/>
                <a:ea typeface="Roboto"/>
                <a:cs typeface="Roboto"/>
                <a:sym typeface="Roboto"/>
              </a:defRPr>
            </a:pPr>
            <a:r>
              <a:t>Para alcançar jovens de forma impactante, precisamos pensar fora da caixa e criar novas formas de realizar a missão.</a:t>
            </a:r>
          </a:p>
          <a:p>
            <a:pPr marL="228600" indent="-228600">
              <a:lnSpc>
                <a:spcPct val="120000"/>
              </a:lnSpc>
              <a:buSzPct val="100000"/>
              <a:buChar char="•"/>
              <a:defRPr sz="2500">
                <a:latin typeface="Roboto"/>
                <a:ea typeface="Roboto"/>
                <a:cs typeface="Roboto"/>
                <a:sym typeface="Roboto"/>
              </a:defRPr>
            </a:pPr>
          </a:p>
          <a:p>
            <a:pPr marL="228600" indent="-228600">
              <a:lnSpc>
                <a:spcPct val="120000"/>
              </a:lnSpc>
              <a:buSzPct val="100000"/>
              <a:buChar char="•"/>
              <a:defRPr sz="2500">
                <a:latin typeface="Roboto"/>
                <a:ea typeface="Roboto"/>
                <a:cs typeface="Roboto"/>
                <a:sym typeface="Roboto"/>
              </a:defRPr>
            </a:pPr>
            <a:r>
              <a:t>A igreja enfrenta o desafio de lidar com gerações diferentes:</a:t>
            </a:r>
          </a:p>
          <a:p>
            <a:pPr lvl="6">
              <a:lnSpc>
                <a:spcPct val="120000"/>
              </a:lnSpc>
              <a:defRPr b="1" sz="2500">
                <a:latin typeface="Roboto"/>
                <a:ea typeface="Roboto"/>
                <a:cs typeface="Roboto"/>
                <a:sym typeface="Roboto"/>
              </a:defRPr>
            </a:pPr>
            <a:r>
              <a:t>Mais velhos:</a:t>
            </a:r>
            <a:r>
              <a:rPr b="0"/>
              <a:t> Valorizam métodos tradicionais.</a:t>
            </a:r>
          </a:p>
          <a:p>
            <a:pPr lvl="6">
              <a:lnSpc>
                <a:spcPct val="120000"/>
              </a:lnSpc>
              <a:defRPr b="1" sz="2500">
                <a:latin typeface="Roboto"/>
                <a:ea typeface="Roboto"/>
                <a:cs typeface="Roboto"/>
                <a:sym typeface="Roboto"/>
              </a:defRPr>
            </a:pPr>
            <a:r>
              <a:t>Jovens: </a:t>
            </a:r>
            <a:r>
              <a:rPr b="0"/>
              <a:t>Preferem abordagens criativas e dinâmicas.</a:t>
            </a:r>
          </a:p>
        </p:txBody>
      </p:sp>
      <p:sp>
        <p:nvSpPr>
          <p:cNvPr id="143" name="Inovar no Ministério Jovem"/>
          <p:cNvSpPr txBox="1"/>
          <p:nvPr/>
        </p:nvSpPr>
        <p:spPr>
          <a:xfrm>
            <a:off x="942501" y="323218"/>
            <a:ext cx="9076615" cy="1234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lnSpc>
                <a:spcPct val="90000"/>
              </a:lnSpc>
              <a:defRPr sz="70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Inovar no Ministério Jovem</a:t>
            </a:r>
          </a:p>
        </p:txBody>
      </p:sp>
      <p:sp>
        <p:nvSpPr>
          <p:cNvPr id="144" name="Retângulo"/>
          <p:cNvSpPr/>
          <p:nvPr/>
        </p:nvSpPr>
        <p:spPr>
          <a:xfrm rot="16200000">
            <a:off x="6060049" y="-3582380"/>
            <a:ext cx="71903" cy="10160002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E62546"/>
                </a:solidFill>
                <a:latin typeface="+mj-lt"/>
                <a:ea typeface="+mj-ea"/>
                <a:cs typeface="+mj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Inovação para a missão"/>
          <p:cNvSpPr txBox="1"/>
          <p:nvPr/>
        </p:nvSpPr>
        <p:spPr>
          <a:xfrm>
            <a:off x="4988878" y="2454275"/>
            <a:ext cx="4115726" cy="194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60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Inovação para a missão</a:t>
            </a:r>
          </a:p>
        </p:txBody>
      </p:sp>
      <p:sp>
        <p:nvSpPr>
          <p:cNvPr id="147" name="Linha"/>
          <p:cNvSpPr/>
          <p:nvPr/>
        </p:nvSpPr>
        <p:spPr>
          <a:xfrm flipH="1">
            <a:off x="4450758" y="326718"/>
            <a:ext cx="1" cy="6204564"/>
          </a:xfrm>
          <a:prstGeom prst="line">
            <a:avLst/>
          </a:prstGeom>
          <a:ln w="19050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48" name="Força, energia e criatividade dos jovens"/>
          <p:cNvSpPr txBox="1"/>
          <p:nvPr/>
        </p:nvSpPr>
        <p:spPr>
          <a:xfrm>
            <a:off x="345997" y="825787"/>
            <a:ext cx="3797948" cy="1973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80000"/>
              </a:lnSpc>
              <a:defRPr sz="5000">
                <a:solidFill>
                  <a:srgbClr val="EEB25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Força, energia e criatividade dos jovens</a:t>
            </a:r>
          </a:p>
        </p:txBody>
      </p:sp>
      <p:sp>
        <p:nvSpPr>
          <p:cNvPr id="149" name="Experiência e sabedoria de líderes maduros"/>
          <p:cNvSpPr txBox="1"/>
          <p:nvPr/>
        </p:nvSpPr>
        <p:spPr>
          <a:xfrm>
            <a:off x="345997" y="3795738"/>
            <a:ext cx="3797948" cy="2552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80000"/>
              </a:lnSpc>
              <a:defRPr sz="5000">
                <a:solidFill>
                  <a:srgbClr val="EEB25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Experiência e sabedoria de líderes maduros</a:t>
            </a:r>
          </a:p>
        </p:txBody>
      </p:sp>
      <p:sp>
        <p:nvSpPr>
          <p:cNvPr id="150" name="+"/>
          <p:cNvSpPr txBox="1"/>
          <p:nvPr/>
        </p:nvSpPr>
        <p:spPr>
          <a:xfrm>
            <a:off x="345997" y="2737483"/>
            <a:ext cx="3797948" cy="1120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lnSpc>
                <a:spcPct val="80000"/>
              </a:lnSpc>
              <a:defRPr b="1" sz="7000">
                <a:solidFill>
                  <a:srgbClr val="EEB254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+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stratégias para Engajar a Juventude"/>
          <p:cNvSpPr txBox="1"/>
          <p:nvPr/>
        </p:nvSpPr>
        <p:spPr>
          <a:xfrm>
            <a:off x="441862" y="2695575"/>
            <a:ext cx="5843812" cy="2118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Estratégias para Engajar a Juventude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Desafios do Cenário Atual…"/>
          <p:cNvSpPr txBox="1"/>
          <p:nvPr/>
        </p:nvSpPr>
        <p:spPr>
          <a:xfrm>
            <a:off x="1012695" y="2167610"/>
            <a:ext cx="10166610" cy="4437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120000"/>
              </a:lnSpc>
              <a:defRPr b="1" sz="2500">
                <a:latin typeface="Roboto"/>
                <a:ea typeface="Roboto"/>
                <a:cs typeface="Roboto"/>
                <a:sym typeface="Roboto"/>
              </a:defRPr>
            </a:pPr>
            <a:r>
              <a:t>Desafios do Cenário Atual</a:t>
            </a:r>
          </a:p>
          <a:p>
            <a:pPr marL="228600" indent="-228600">
              <a:lnSpc>
                <a:spcPct val="120000"/>
              </a:lnSpc>
              <a:buClr>
                <a:srgbClr val="000000"/>
              </a:buClr>
              <a:buSzPct val="100000"/>
              <a:buChar char="•"/>
              <a:defRPr sz="2500">
                <a:latin typeface="Roboto"/>
                <a:ea typeface="Roboto"/>
                <a:cs typeface="Roboto"/>
                <a:sym typeface="Roboto"/>
              </a:defRPr>
            </a:pPr>
            <a:r>
              <a:t>Jovens enfrentam um fluxo constante de informações e estímulos.</a:t>
            </a:r>
          </a:p>
          <a:p>
            <a:pPr marL="228600" indent="-228600">
              <a:lnSpc>
                <a:spcPct val="120000"/>
              </a:lnSpc>
              <a:buClr>
                <a:srgbClr val="000000"/>
              </a:buClr>
              <a:buSzPct val="100000"/>
              <a:buChar char="•"/>
              <a:defRPr sz="2500">
                <a:latin typeface="Roboto"/>
                <a:ea typeface="Roboto"/>
                <a:cs typeface="Roboto"/>
                <a:sym typeface="Roboto"/>
              </a:defRPr>
            </a:pPr>
            <a:r>
              <a:t>A atenção é disputada minuto a minuto.</a:t>
            </a:r>
          </a:p>
          <a:p>
            <a:pPr>
              <a:lnSpc>
                <a:spcPct val="120000"/>
              </a:lnSpc>
              <a:defRPr sz="2500">
                <a:latin typeface="Roboto"/>
                <a:ea typeface="Roboto"/>
                <a:cs typeface="Roboto"/>
                <a:sym typeface="Roboto"/>
              </a:defRPr>
            </a:pPr>
          </a:p>
          <a:p>
            <a:pPr>
              <a:lnSpc>
                <a:spcPct val="120000"/>
              </a:lnSpc>
              <a:defRPr b="1" sz="2500">
                <a:latin typeface="Roboto"/>
                <a:ea typeface="Roboto"/>
                <a:cs typeface="Roboto"/>
                <a:sym typeface="Roboto"/>
              </a:defRPr>
            </a:pPr>
            <a:r>
              <a:t>Perguntas Estratégicas</a:t>
            </a:r>
          </a:p>
          <a:p>
            <a:pPr marL="228600" indent="-228600">
              <a:lnSpc>
                <a:spcPct val="120000"/>
              </a:lnSpc>
              <a:buClr>
                <a:srgbClr val="000000"/>
              </a:buClr>
              <a:buSzPct val="100000"/>
              <a:buChar char="•"/>
              <a:defRPr sz="2500">
                <a:latin typeface="Roboto"/>
                <a:ea typeface="Roboto"/>
                <a:cs typeface="Roboto"/>
                <a:sym typeface="Roboto"/>
              </a:defRPr>
            </a:pPr>
            <a:r>
              <a:t>Que atividades engajam mais os jovens?</a:t>
            </a:r>
          </a:p>
          <a:p>
            <a:pPr marL="228600" indent="-228600">
              <a:lnSpc>
                <a:spcPct val="120000"/>
              </a:lnSpc>
              <a:buClr>
                <a:srgbClr val="000000"/>
              </a:buClr>
              <a:buSzPct val="100000"/>
              <a:buChar char="•"/>
              <a:defRPr sz="2500">
                <a:latin typeface="Roboto"/>
                <a:ea typeface="Roboto"/>
                <a:cs typeface="Roboto"/>
                <a:sym typeface="Roboto"/>
              </a:defRPr>
            </a:pPr>
            <a:r>
              <a:t>Como usar dons e talentos para alcançar a comunidade?</a:t>
            </a:r>
          </a:p>
          <a:p>
            <a:pPr>
              <a:lnSpc>
                <a:spcPct val="120000"/>
              </a:lnSpc>
              <a:defRPr sz="2500">
                <a:latin typeface="Roboto"/>
                <a:ea typeface="Roboto"/>
                <a:cs typeface="Roboto"/>
                <a:sym typeface="Roboto"/>
              </a:defRPr>
            </a:pPr>
          </a:p>
          <a:p>
            <a:pPr>
              <a:lnSpc>
                <a:spcPct val="120000"/>
              </a:lnSpc>
              <a:defRPr sz="2500">
                <a:latin typeface="Roboto"/>
                <a:ea typeface="Roboto"/>
                <a:cs typeface="Roboto"/>
                <a:sym typeface="Roboto"/>
              </a:defRPr>
            </a:pPr>
            <a:r>
              <a:t>Criar </a:t>
            </a:r>
            <a:r>
              <a:rPr b="1"/>
              <a:t>espaços e oportunidades atrativas</a:t>
            </a:r>
            <a:r>
              <a:t> é chave para um ministério relevante.</a:t>
            </a:r>
          </a:p>
        </p:txBody>
      </p:sp>
      <p:sp>
        <p:nvSpPr>
          <p:cNvPr id="155" name="Estratégias para Engajar a Juventude"/>
          <p:cNvSpPr txBox="1"/>
          <p:nvPr/>
        </p:nvSpPr>
        <p:spPr>
          <a:xfrm>
            <a:off x="942501" y="450218"/>
            <a:ext cx="10232489" cy="100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lnSpc>
                <a:spcPct val="90000"/>
              </a:lnSpc>
              <a:defRPr sz="56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Estratégias para Engajar a Juventude</a:t>
            </a:r>
          </a:p>
        </p:txBody>
      </p:sp>
      <p:sp>
        <p:nvSpPr>
          <p:cNvPr id="156" name="Retângulo"/>
          <p:cNvSpPr/>
          <p:nvPr/>
        </p:nvSpPr>
        <p:spPr>
          <a:xfrm rot="16200000">
            <a:off x="6060049" y="-3582380"/>
            <a:ext cx="71903" cy="10160002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E62546"/>
                </a:solidFill>
                <a:latin typeface="+mj-lt"/>
                <a:ea typeface="+mj-ea"/>
                <a:cs typeface="+mj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riatividade na Prática…"/>
          <p:cNvSpPr txBox="1"/>
          <p:nvPr/>
        </p:nvSpPr>
        <p:spPr>
          <a:xfrm>
            <a:off x="1012695" y="2167609"/>
            <a:ext cx="10166610" cy="3553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120000"/>
              </a:lnSpc>
              <a:defRPr b="1" sz="2500">
                <a:latin typeface="Roboto"/>
                <a:ea typeface="Roboto"/>
                <a:cs typeface="Roboto"/>
                <a:sym typeface="Roboto"/>
              </a:defRPr>
            </a:pPr>
            <a:r>
              <a:t>Criatividade na Prática</a:t>
            </a:r>
          </a:p>
          <a:p>
            <a:pPr marL="228600" indent="-228600">
              <a:lnSpc>
                <a:spcPct val="120000"/>
              </a:lnSpc>
              <a:buSzPct val="100000"/>
              <a:buChar char="•"/>
              <a:defRPr sz="2500">
                <a:latin typeface="Roboto"/>
                <a:ea typeface="Roboto"/>
                <a:cs typeface="Roboto"/>
                <a:sym typeface="Roboto"/>
              </a:defRPr>
            </a:pPr>
            <a:r>
              <a:t>Criatividade não é só ter ideias – é colocá-las em prática.</a:t>
            </a:r>
          </a:p>
          <a:p>
            <a:pPr marL="228600" indent="-228600">
              <a:lnSpc>
                <a:spcPct val="120000"/>
              </a:lnSpc>
              <a:buSzPct val="100000"/>
              <a:buChar char="•"/>
              <a:defRPr sz="2500">
                <a:latin typeface="Roboto"/>
                <a:ea typeface="Roboto"/>
                <a:cs typeface="Roboto"/>
                <a:sym typeface="Roboto"/>
              </a:defRPr>
            </a:pPr>
            <a:r>
              <a:t>Inovar com simplicidade e adaptar-se às necessidades locais.</a:t>
            </a:r>
          </a:p>
          <a:p>
            <a:pPr>
              <a:lnSpc>
                <a:spcPct val="120000"/>
              </a:lnSpc>
              <a:defRPr sz="2500">
                <a:latin typeface="Roboto"/>
                <a:ea typeface="Roboto"/>
                <a:cs typeface="Roboto"/>
                <a:sym typeface="Roboto"/>
              </a:defRPr>
            </a:pPr>
          </a:p>
          <a:p>
            <a:pPr>
              <a:lnSpc>
                <a:spcPct val="120000"/>
              </a:lnSpc>
              <a:defRPr b="1" sz="2500">
                <a:latin typeface="Roboto"/>
                <a:ea typeface="Roboto"/>
                <a:cs typeface="Roboto"/>
                <a:sym typeface="Roboto"/>
              </a:defRPr>
            </a:pPr>
            <a:r>
              <a:t>Processo Criativo</a:t>
            </a:r>
          </a:p>
          <a:p>
            <a:pPr marL="228600" indent="-228600">
              <a:lnSpc>
                <a:spcPct val="120000"/>
              </a:lnSpc>
              <a:buSzPct val="100000"/>
              <a:buChar char="•"/>
              <a:defRPr sz="2500">
                <a:latin typeface="Roboto"/>
                <a:ea typeface="Roboto"/>
                <a:cs typeface="Roboto"/>
                <a:sym typeface="Roboto"/>
              </a:defRPr>
            </a:pPr>
            <a:r>
              <a:t>Envolve colaboração, curiosidade e coragem para errar.</a:t>
            </a:r>
          </a:p>
          <a:p>
            <a:pPr marL="228600" indent="-228600">
              <a:lnSpc>
                <a:spcPct val="120000"/>
              </a:lnSpc>
              <a:buSzPct val="100000"/>
              <a:buChar char="•"/>
              <a:defRPr sz="2500">
                <a:latin typeface="Roboto"/>
                <a:ea typeface="Roboto"/>
                <a:cs typeface="Roboto"/>
                <a:sym typeface="Roboto"/>
              </a:defRPr>
            </a:pPr>
            <a:r>
              <a:t>O líder JA deve estimular o potencial criativo dos jovens, permitindo que experimentem e proponham ideias.</a:t>
            </a:r>
          </a:p>
        </p:txBody>
      </p:sp>
      <p:sp>
        <p:nvSpPr>
          <p:cNvPr id="159" name="É preciso transformar ideias em ação"/>
          <p:cNvSpPr txBox="1"/>
          <p:nvPr/>
        </p:nvSpPr>
        <p:spPr>
          <a:xfrm>
            <a:off x="942501" y="450218"/>
            <a:ext cx="10179010" cy="100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lnSpc>
                <a:spcPct val="90000"/>
              </a:lnSpc>
              <a:defRPr sz="56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É preciso transformar ideias em ação</a:t>
            </a:r>
          </a:p>
        </p:txBody>
      </p:sp>
      <p:sp>
        <p:nvSpPr>
          <p:cNvPr id="160" name="Retângulo"/>
          <p:cNvSpPr/>
          <p:nvPr/>
        </p:nvSpPr>
        <p:spPr>
          <a:xfrm rot="16200000">
            <a:off x="6060049" y="-3582380"/>
            <a:ext cx="71903" cy="10160002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E62546"/>
                </a:solidFill>
                <a:latin typeface="+mj-lt"/>
                <a:ea typeface="+mj-ea"/>
                <a:cs typeface="+mj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Redes sociais e abordagens modernas são oportunidades para o ministério, permitindo que a igreja fale a linguagem do presente.…"/>
          <p:cNvSpPr txBox="1"/>
          <p:nvPr/>
        </p:nvSpPr>
        <p:spPr>
          <a:xfrm>
            <a:off x="1012695" y="2040610"/>
            <a:ext cx="10166610" cy="4437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28600" indent="-228600">
              <a:lnSpc>
                <a:spcPct val="120000"/>
              </a:lnSpc>
              <a:buSzPct val="100000"/>
              <a:buChar char="•"/>
              <a:defRPr b="1" sz="2500">
                <a:latin typeface="Roboto"/>
                <a:ea typeface="Roboto"/>
                <a:cs typeface="Roboto"/>
                <a:sym typeface="Roboto"/>
              </a:defRPr>
            </a:pPr>
            <a:r>
              <a:t>Redes sociais e abordagens modernas</a:t>
            </a:r>
            <a:r>
              <a:rPr b="0"/>
              <a:t> são oportunidades para o ministério, permitindo que a igreja fale a linguagem do presente.</a:t>
            </a:r>
          </a:p>
          <a:p>
            <a:pPr marL="228600" indent="-228600">
              <a:lnSpc>
                <a:spcPct val="120000"/>
              </a:lnSpc>
              <a:buSzPct val="100000"/>
              <a:buChar char="•"/>
              <a:defRPr sz="2500">
                <a:latin typeface="Roboto"/>
                <a:ea typeface="Roboto"/>
                <a:cs typeface="Roboto"/>
                <a:sym typeface="Roboto"/>
              </a:defRPr>
            </a:pPr>
          </a:p>
          <a:p>
            <a:pPr marL="228600" indent="-228600">
              <a:lnSpc>
                <a:spcPct val="120000"/>
              </a:lnSpc>
              <a:buSzPct val="100000"/>
              <a:buChar char="•"/>
              <a:defRPr sz="2500">
                <a:latin typeface="Roboto"/>
                <a:ea typeface="Roboto"/>
                <a:cs typeface="Roboto"/>
                <a:sym typeface="Roboto"/>
              </a:defRPr>
            </a:pPr>
            <a:r>
              <a:t> A IA oferece</a:t>
            </a:r>
            <a:r>
              <a:rPr b="1"/>
              <a:t> insights estratégicos</a:t>
            </a:r>
            <a:r>
              <a:t> e facilita a personalização na comunicação, o que ajuda a identificar necessidades específicas da comunidade.</a:t>
            </a:r>
          </a:p>
          <a:p>
            <a:pPr marL="228600" indent="-228600">
              <a:lnSpc>
                <a:spcPct val="120000"/>
              </a:lnSpc>
              <a:buSzPct val="100000"/>
              <a:buChar char="•"/>
              <a:defRPr sz="2500">
                <a:latin typeface="Roboto"/>
                <a:ea typeface="Roboto"/>
                <a:cs typeface="Roboto"/>
                <a:sym typeface="Roboto"/>
              </a:defRPr>
            </a:pPr>
          </a:p>
          <a:p>
            <a:pPr marL="228600" indent="-228600">
              <a:lnSpc>
                <a:spcPct val="120000"/>
              </a:lnSpc>
              <a:buSzPct val="100000"/>
              <a:buChar char="•"/>
              <a:defRPr sz="2500">
                <a:latin typeface="Roboto"/>
                <a:ea typeface="Roboto"/>
                <a:cs typeface="Roboto"/>
                <a:sym typeface="Roboto"/>
              </a:defRPr>
            </a:pPr>
            <a:r>
              <a:t>Ferramentas de IA, como </a:t>
            </a:r>
            <a:r>
              <a:rPr b="1"/>
              <a:t>assistentes virtuais e algoritmos de recomendação,</a:t>
            </a:r>
            <a:r>
              <a:t> podem auxiliar na criação de</a:t>
            </a:r>
            <a:r>
              <a:rPr b="1"/>
              <a:t> jornadas de discipulado personalizadas,</a:t>
            </a:r>
            <a:r>
              <a:t> direcionando apoio espiritual onde é necessário.</a:t>
            </a:r>
          </a:p>
        </p:txBody>
      </p:sp>
      <p:sp>
        <p:nvSpPr>
          <p:cNvPr id="163" name="Uso de Novas Ferramentas"/>
          <p:cNvSpPr txBox="1"/>
          <p:nvPr/>
        </p:nvSpPr>
        <p:spPr>
          <a:xfrm>
            <a:off x="942501" y="450218"/>
            <a:ext cx="7368242" cy="100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lnSpc>
                <a:spcPct val="90000"/>
              </a:lnSpc>
              <a:defRPr sz="56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Uso de Novas Ferramentas</a:t>
            </a:r>
          </a:p>
        </p:txBody>
      </p:sp>
      <p:sp>
        <p:nvSpPr>
          <p:cNvPr id="164" name="Retângulo"/>
          <p:cNvSpPr/>
          <p:nvPr/>
        </p:nvSpPr>
        <p:spPr>
          <a:xfrm rot="16200000">
            <a:off x="6060049" y="-3582380"/>
            <a:ext cx="71903" cy="10160002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E62546"/>
                </a:solidFill>
                <a:latin typeface="+mj-lt"/>
                <a:ea typeface="+mj-ea"/>
                <a:cs typeface="+mj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Inovação não significa romper com os valores fundamentais, mas apresentá-los de forma atraente e significativa, que inspire e conecte pessoas com a missão.…"/>
          <p:cNvSpPr txBox="1"/>
          <p:nvPr/>
        </p:nvSpPr>
        <p:spPr>
          <a:xfrm>
            <a:off x="1012696" y="2040610"/>
            <a:ext cx="10650106" cy="4437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28600" indent="-228600">
              <a:lnSpc>
                <a:spcPct val="120000"/>
              </a:lnSpc>
              <a:buSzPct val="100000"/>
              <a:buChar char="•"/>
              <a:defRPr sz="2500">
                <a:latin typeface="Roboto"/>
                <a:ea typeface="Roboto"/>
                <a:cs typeface="Roboto"/>
                <a:sym typeface="Roboto"/>
              </a:defRPr>
            </a:pPr>
            <a:r>
              <a:t>Inovação não significa romper com os valores fundamentais, mas </a:t>
            </a:r>
            <a:r>
              <a:rPr b="1"/>
              <a:t>apresentá-los de forma atraente e significativa,</a:t>
            </a:r>
            <a:r>
              <a:t> que inspire e conecte pessoas com a missão.</a:t>
            </a:r>
          </a:p>
          <a:p>
            <a:pPr marL="228600" indent="-228600">
              <a:lnSpc>
                <a:spcPct val="120000"/>
              </a:lnSpc>
              <a:buSzPct val="100000"/>
              <a:buChar char="•"/>
              <a:defRPr sz="2500">
                <a:latin typeface="Roboto"/>
                <a:ea typeface="Roboto"/>
                <a:cs typeface="Roboto"/>
                <a:sym typeface="Roboto"/>
              </a:defRPr>
            </a:pPr>
          </a:p>
          <a:p>
            <a:pPr marL="228600" indent="-228600">
              <a:lnSpc>
                <a:spcPct val="120000"/>
              </a:lnSpc>
              <a:buSzPct val="100000"/>
              <a:buChar char="•"/>
              <a:defRPr sz="2500">
                <a:latin typeface="Roboto"/>
                <a:ea typeface="Roboto"/>
                <a:cs typeface="Roboto"/>
                <a:sym typeface="Roboto"/>
              </a:defRPr>
            </a:pPr>
            <a:r>
              <a:t>Um líder JA criativo e inovador sabe equilibrar a </a:t>
            </a:r>
            <a:r>
              <a:rPr b="1"/>
              <a:t>preservação dos valores essenciais com abordagens contemporâneas,</a:t>
            </a:r>
            <a:r>
              <a:t> mantendo a essência da mensagem enquanto adapta o formato.</a:t>
            </a:r>
          </a:p>
          <a:p>
            <a:pPr marL="228600" indent="-228600">
              <a:lnSpc>
                <a:spcPct val="120000"/>
              </a:lnSpc>
              <a:buSzPct val="100000"/>
              <a:buChar char="•"/>
              <a:defRPr sz="2500">
                <a:latin typeface="Roboto"/>
                <a:ea typeface="Roboto"/>
                <a:cs typeface="Roboto"/>
                <a:sym typeface="Roboto"/>
              </a:defRPr>
            </a:pPr>
          </a:p>
          <a:p>
            <a:pPr marL="228600" indent="-228600">
              <a:lnSpc>
                <a:spcPct val="120000"/>
              </a:lnSpc>
              <a:buSzPct val="100000"/>
              <a:buChar char="•"/>
              <a:defRPr sz="2500">
                <a:latin typeface="Roboto"/>
                <a:ea typeface="Roboto"/>
                <a:cs typeface="Roboto"/>
                <a:sym typeface="Roboto"/>
              </a:defRPr>
            </a:pPr>
            <a:r>
              <a:t>Comunicar-se na </a:t>
            </a:r>
            <a:r>
              <a:rPr b="1"/>
              <a:t>linguagem do presente </a:t>
            </a:r>
            <a:r>
              <a:t>é fundamental para alcançar e tocar corações, tornando a mensagem relevante para as novas gerações.</a:t>
            </a:r>
          </a:p>
        </p:txBody>
      </p:sp>
      <p:sp>
        <p:nvSpPr>
          <p:cNvPr id="167" name="Equilíbrio entre Tradição e Inovação"/>
          <p:cNvSpPr txBox="1"/>
          <p:nvPr/>
        </p:nvSpPr>
        <p:spPr>
          <a:xfrm>
            <a:off x="942502" y="450218"/>
            <a:ext cx="9638317" cy="100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lnSpc>
                <a:spcPct val="90000"/>
              </a:lnSpc>
              <a:defRPr sz="56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Equilíbrio entre Tradição e Inovação</a:t>
            </a:r>
          </a:p>
        </p:txBody>
      </p:sp>
      <p:sp>
        <p:nvSpPr>
          <p:cNvPr id="168" name="Retângulo"/>
          <p:cNvSpPr/>
          <p:nvPr/>
        </p:nvSpPr>
        <p:spPr>
          <a:xfrm rot="16200000">
            <a:off x="6060049" y="-3582380"/>
            <a:ext cx="71903" cy="10160002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E62546"/>
                </a:solidFill>
                <a:latin typeface="+mj-lt"/>
                <a:ea typeface="+mj-ea"/>
                <a:cs typeface="+mj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A colaboração entre gerações é essencial para encontrar soluções criativas."/>
          <p:cNvSpPr txBox="1"/>
          <p:nvPr/>
        </p:nvSpPr>
        <p:spPr>
          <a:xfrm>
            <a:off x="2778587" y="2297430"/>
            <a:ext cx="6634824" cy="2263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spcBef>
                <a:spcPts val="1000"/>
              </a:spcBef>
              <a:defRPr sz="45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A colaboração entre gerações é essencial para encontrar soluções criativas.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&quot;Há mais de mil maneiras de pregar o evangelho. Invente uma!&quot;"/>
          <p:cNvSpPr txBox="1"/>
          <p:nvPr/>
        </p:nvSpPr>
        <p:spPr>
          <a:xfrm>
            <a:off x="3102580" y="2297430"/>
            <a:ext cx="5986840" cy="2263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spcBef>
                <a:spcPts val="1000"/>
              </a:spcBef>
              <a:defRPr sz="45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"Há mais de mil maneiras de pregar o evangelho. Invente uma!"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" name="Tabela 1"/>
          <p:cNvGraphicFramePr/>
          <p:nvPr/>
        </p:nvGraphicFramePr>
        <p:xfrm>
          <a:off x="601222" y="329364"/>
          <a:ext cx="10989555" cy="619927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2592582"/>
                <a:gridCol w="8396971"/>
              </a:tblGrid>
              <a:tr h="28178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500"/>
                        <a:t>MINISTÉRIOS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500"/>
                        <a:t>MISSÃO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28178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/>
                        <a:t>+ Amigos para Jesus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/>
                        <a:t>Levar os amigos para os programas especiais da igreja.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281785">
                <a:tc>
                  <a:txBody>
                    <a:bodyPr/>
                    <a:lstStyle/>
                    <a:p>
                      <a:pPr marL="150394" indent="-150394" algn="l">
                        <a:buSzPct val="100000"/>
                        <a:buChar char="+"/>
                        <a:defRPr sz="1500"/>
                      </a:pPr>
                      <a:r>
                        <a:t>Louvor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/>
                        <a:t>Apresentar concertos musicais em lugares públicos.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28178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/>
                        <a:t>+ Alegria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/>
                        <a:t>Visitar asilos.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28178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/>
                        <a:t>+ Amor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/>
                        <a:t>Visitar hospitais.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28178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/>
                        <a:t>+ Carinho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/>
                        <a:t>Visitar orfanatos.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28178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/>
                        <a:t>+ Resgate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/>
                        <a:t>Visitar jovens afastados da igreja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28178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/>
                        <a:t>+ Vida e Saúde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/>
                        <a:t>Ensinar os oito remédios naturais em Feira de Saúde.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28178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/>
                        <a:t>+ Light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/>
                        <a:t>Alcançar jovens que desejam mudar o estilo de vida.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28178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/>
                        <a:t>+ Ação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/>
                        <a:t>Convidar amigos para pedalada no final de semana e compartilhar o evangelho.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28178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/>
                        <a:t>+ Radical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/>
                        <a:t>Usar esportes radicais para atrair jovens para Jesus.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28178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/>
                        <a:t>+ Além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/>
                        <a:t>Buscar novos lugares para pregar e, sempre, de formas inovadoras.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28178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/>
                        <a:t>+ Verde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/>
                        <a:t>Ensinar a preparar alimentos saudáveis.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28178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/>
                        <a:t>Posso Orar por Você: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/>
                        <a:t>Interceder por jovens em dificuldades.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28178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/>
                        <a:t>Cenografia e Arte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/>
                        <a:t>Pregar através de encenações.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28178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/>
                        <a:t>Comunique-se +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/>
                        <a:t>Treinar intérpretes de LIBRAS e alcançar surdos.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28178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/>
                        <a:t>+ Restauração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/>
                        <a:t>Evangelizar internos de clínicas de reabilitação para usuários de drogas.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28178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/>
                        <a:t>+ Conexão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/>
                        <a:t>Compartilhar conteúdo evangelístico através das redes sociais. (Feliz7 play)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28178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/>
                        <a:t>+ Criação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/>
                        <a:t>Criação de vídeos evangelísticos para postar no Youtube e em outras redes sociais.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28178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/>
                        <a:t>+ Influência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/>
                        <a:t>Enviar livros com dedicatória especial para autoridades.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28178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/>
                        <a:t>Capelania Penitenciária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/>
                        <a:t>Ministrar estudos bíblicos em cadeias e penitenciárias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28178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/>
                        <a:t>Capelania Escolar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/>
                        <a:t>Realizar programas musicais, recreativos e evangelísticos em escolas da rede pública de ensino.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]]"/>
          <p:cNvSpPr txBox="1"/>
          <p:nvPr/>
        </p:nvSpPr>
        <p:spPr>
          <a:xfrm>
            <a:off x="8245899" y="1049848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4287" tIns="14287" rIns="14287" bIns="14287" anchor="ctr">
            <a:spAutoFit/>
          </a:bodyPr>
          <a:lstStyle>
            <a:lvl1pPr defTabSz="825500">
              <a:lnSpc>
                <a:spcPct val="80000"/>
              </a:lnSpc>
              <a:defRPr sz="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]]</a:t>
            </a:r>
          </a:p>
        </p:txBody>
      </p:sp>
      <p:pic>
        <p:nvPicPr>
          <p:cNvPr id="177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067" y="756226"/>
            <a:ext cx="2736942" cy="2124432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A mente de muitos dentre os jovens é rica em talentos que não são postos em uso algum porque lhes têm faltado a oportunidade de desenvolvê-los. [...] Aos jovens devem dar-se recursos para o desenvolvimento próprio. Eles devem ser atraídos, estimulados, e"/>
          <p:cNvSpPr txBox="1"/>
          <p:nvPr/>
        </p:nvSpPr>
        <p:spPr>
          <a:xfrm>
            <a:off x="4149616" y="425942"/>
            <a:ext cx="6585743" cy="5060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412750">
              <a:lnSpc>
                <a:spcPct val="90000"/>
              </a:lnSpc>
              <a:defRPr spc="74" sz="3700">
                <a:solidFill>
                  <a:srgbClr val="05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A mente de muitos dentre os jovens é rica em talentos que não são postos em uso algum porque lhes têm faltado a oportunidade de desenvolvê-los. [...] Aos jovens devem dar-se recursos para o desenvolvimento próprio. Eles devem ser atraídos, estimulados, encorajados e impelidos à ação.</a:t>
            </a:r>
          </a:p>
        </p:txBody>
      </p:sp>
      <p:sp>
        <p:nvSpPr>
          <p:cNvPr id="179" name="(Ellen G White, Conselho sobre Educação, p. 39.2)"/>
          <p:cNvSpPr txBox="1"/>
          <p:nvPr/>
        </p:nvSpPr>
        <p:spPr>
          <a:xfrm>
            <a:off x="4149616" y="5786918"/>
            <a:ext cx="4110288" cy="23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(Ellen G White, Conselho sobre Educação, p. 39.2)</a:t>
            </a:r>
          </a:p>
        </p:txBody>
      </p:sp>
      <p:sp>
        <p:nvSpPr>
          <p:cNvPr id="180" name="Linha"/>
          <p:cNvSpPr/>
          <p:nvPr/>
        </p:nvSpPr>
        <p:spPr>
          <a:xfrm flipH="1">
            <a:off x="3815758" y="326718"/>
            <a:ext cx="1" cy="6204564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ara não esquecer:"/>
          <p:cNvSpPr txBox="1"/>
          <p:nvPr/>
        </p:nvSpPr>
        <p:spPr>
          <a:xfrm>
            <a:off x="441862" y="2695575"/>
            <a:ext cx="5843812" cy="14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Para não esquecer: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A igreja local é um espaço para testar novos ministérios e projetos com impacto real.…"/>
          <p:cNvSpPr txBox="1"/>
          <p:nvPr/>
        </p:nvSpPr>
        <p:spPr>
          <a:xfrm>
            <a:off x="1507503" y="1394461"/>
            <a:ext cx="9207501" cy="4069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A igreja local é um espaço para </a:t>
            </a:r>
            <a:r>
              <a:rPr b="1"/>
              <a:t>testar novos ministérios e projetos</a:t>
            </a:r>
            <a:r>
              <a:t> com impacto real.</a:t>
            </a: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Cada programa bem-sucedido é uma semente que pode ser reproduzida e inspirar outras igrejas.</a:t>
            </a: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Usar a criatividade para conectar os jovens à missão é </a:t>
            </a:r>
            <a:r>
              <a:rPr b="1"/>
              <a:t>refletir a imagem de Deus</a:t>
            </a:r>
            <a:r>
              <a:t> e fazer a diferença no mundo.</a:t>
            </a:r>
          </a:p>
        </p:txBody>
      </p:sp>
      <p:sp>
        <p:nvSpPr>
          <p:cNvPr id="185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6"/>
          <p:cNvSpPr txBox="1"/>
          <p:nvPr/>
        </p:nvSpPr>
        <p:spPr>
          <a:xfrm rot="16200000">
            <a:off x="-1893015" y="3290195"/>
            <a:ext cx="5420451" cy="904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5500">
                <a:solidFill>
                  <a:srgbClr val="009FE3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OBJETIVOS</a:t>
            </a:r>
          </a:p>
        </p:txBody>
      </p:sp>
      <p:sp>
        <p:nvSpPr>
          <p:cNvPr id="97" name="Estimular líderes JA a desenvolverem uma liderança criativa e inovadora, que vá além dos métodos tradicionais, criando estratégias e projetos que se adaptem às necessidades dos jovens e da comunidade, fortalecendo a missão adventista com ações relevantes"/>
          <p:cNvSpPr txBox="1"/>
          <p:nvPr/>
        </p:nvSpPr>
        <p:spPr>
          <a:xfrm>
            <a:off x="2216696" y="958475"/>
            <a:ext cx="4070132" cy="4714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defTabSz="457200">
              <a:lnSpc>
                <a:spcPct val="120000"/>
              </a:lnSpc>
              <a:defRPr b="1" sz="2400">
                <a:latin typeface="Roboto"/>
                <a:ea typeface="Roboto"/>
                <a:cs typeface="Roboto"/>
                <a:sym typeface="Roboto"/>
              </a:defRPr>
            </a:pPr>
            <a:r>
              <a:t>Estimular líderes JA a desenvolverem uma liderança criativa e inovadora, </a:t>
            </a:r>
            <a:r>
              <a:rPr b="0"/>
              <a:t>que vá além dos métodos tradicionais, criando estratégias e projetos que se adaptem às necessidades dos jovens e da comunidade, fortalecendo a missão adventista com ações relevantes e eficazes.</a:t>
            </a:r>
          </a:p>
        </p:txBody>
      </p:sp>
      <p:sp>
        <p:nvSpPr>
          <p:cNvPr id="98" name="Promover um ambiente que valorize a criatividade e o desenvolvimento de ideias no ministério jovem, incentivando líderes a apoiar e capacitar os jovens a encontrarem formas novas e significativas de servir, permitindo que talentos individuais sejam desen"/>
          <p:cNvSpPr txBox="1"/>
          <p:nvPr/>
        </p:nvSpPr>
        <p:spPr>
          <a:xfrm>
            <a:off x="7509529" y="958475"/>
            <a:ext cx="4064002" cy="5567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defTabSz="457200">
              <a:lnSpc>
                <a:spcPct val="120000"/>
              </a:lnSpc>
              <a:defRPr b="1" sz="2400">
                <a:latin typeface="Roboto"/>
                <a:ea typeface="Roboto"/>
                <a:cs typeface="Roboto"/>
                <a:sym typeface="Roboto"/>
              </a:defRPr>
            </a:pPr>
            <a:r>
              <a:t>Promover um ambiente que valorize a criatividade e o desenvolvimento de ideias no ministério jovem, </a:t>
            </a:r>
            <a:r>
              <a:rPr b="0"/>
              <a:t>incentivando líderes a apoiar e capacitar os jovens a encontrarem formas novas e significativas de servir, permitindo que talentos individuais sejam desenvolvidos em um contexto de discipulado e missão.</a:t>
            </a:r>
          </a:p>
        </p:txBody>
      </p:sp>
      <p:sp>
        <p:nvSpPr>
          <p:cNvPr id="99" name="01"/>
          <p:cNvSpPr txBox="1"/>
          <p:nvPr/>
        </p:nvSpPr>
        <p:spPr>
          <a:xfrm>
            <a:off x="1445856" y="405460"/>
            <a:ext cx="876573" cy="866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5200">
                <a:solidFill>
                  <a:srgbClr val="D33B4B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01</a:t>
            </a:r>
          </a:p>
        </p:txBody>
      </p:sp>
      <p:sp>
        <p:nvSpPr>
          <p:cNvPr id="100" name="02"/>
          <p:cNvSpPr txBox="1"/>
          <p:nvPr/>
        </p:nvSpPr>
        <p:spPr>
          <a:xfrm>
            <a:off x="6601531" y="405460"/>
            <a:ext cx="1147148" cy="866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5200">
                <a:solidFill>
                  <a:srgbClr val="D33B4B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02</a:t>
            </a:r>
          </a:p>
        </p:txBody>
      </p:sp>
      <p:sp>
        <p:nvSpPr>
          <p:cNvPr id="101" name="Retângulo"/>
          <p:cNvSpPr/>
          <p:nvPr/>
        </p:nvSpPr>
        <p:spPr>
          <a:xfrm>
            <a:off x="1816441" y="1311577"/>
            <a:ext cx="135404" cy="5140964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ptos"/>
              </a:defRPr>
            </a:pPr>
          </a:p>
        </p:txBody>
      </p:sp>
      <p:sp>
        <p:nvSpPr>
          <p:cNvPr id="102" name="Retângulo"/>
          <p:cNvSpPr/>
          <p:nvPr/>
        </p:nvSpPr>
        <p:spPr>
          <a:xfrm>
            <a:off x="6979105" y="1311577"/>
            <a:ext cx="135404" cy="5140964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extBox 4"/>
          <p:cNvSpPr txBox="1"/>
          <p:nvPr/>
        </p:nvSpPr>
        <p:spPr>
          <a:xfrm>
            <a:off x="1328103" y="2736362"/>
            <a:ext cx="9535794" cy="3878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Como a inovação pode ser utilizada para adaptar a missão da igreja às necessidades atuais dos jovens e da comunidade?</a:t>
            </a:r>
          </a:p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Quais estratégias podem ser implementadas para estimular a criatividade dos jovens dentro do Ministério Jovem?</a:t>
            </a:r>
          </a:p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Como os líderes podem equilibrar a tradição da igreja com a necessidade de inovação para manter o ministério relevante?</a:t>
            </a:r>
          </a:p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Quais são os principais desafios que os líderes enfrentam ao tentar implementar projetos inovadores?</a:t>
            </a:r>
          </a:p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De que maneira a colaboração entre líderes e jovens pode impulsionar a criatividade e a inovação no ministério?</a:t>
            </a:r>
          </a:p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Como a tecnologia, especialmente a inteligência artificial, pode ser utilizada para apoiar a inovação no Ministério Jovem?</a:t>
            </a:r>
          </a:p>
        </p:txBody>
      </p:sp>
      <p:pic>
        <p:nvPicPr>
          <p:cNvPr id="189" name="Talk.psd" descr="Talk.psd"/>
          <p:cNvPicPr>
            <a:picLocks noChangeAspect="1"/>
          </p:cNvPicPr>
          <p:nvPr/>
        </p:nvPicPr>
        <p:blipFill>
          <a:blip r:embed="rId3">
            <a:extLst/>
          </a:blip>
          <a:srcRect l="0" t="4362" r="50949" b="60529"/>
          <a:stretch>
            <a:fillRect/>
          </a:stretch>
        </p:blipFill>
        <p:spPr>
          <a:xfrm>
            <a:off x="3311326" y="-84147"/>
            <a:ext cx="5569520" cy="2950139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Inovação e Criatividade no Ministério Jovem"/>
          <p:cNvSpPr txBox="1"/>
          <p:nvPr/>
        </p:nvSpPr>
        <p:spPr>
          <a:xfrm>
            <a:off x="1282893" y="1873133"/>
            <a:ext cx="9626213" cy="726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lnSpc>
                <a:spcPct val="80000"/>
              </a:lnSpc>
              <a:defRPr cap="all" sz="39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Inovação e Criatividade no Ministério Jovem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Deus é o criador e Ele criou todas as coisas, afinal, como diria o sábio Salomão, “não existe nada novo debaixo do sol”.…"/>
          <p:cNvSpPr txBox="1"/>
          <p:nvPr/>
        </p:nvSpPr>
        <p:spPr>
          <a:xfrm>
            <a:off x="4988878" y="1329055"/>
            <a:ext cx="6328481" cy="4199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45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pPr>
            <a:r>
              <a:t>Deus é o criador e Ele criou todas as coisas, afinal, como diria o sábio Salomão, “não existe nada novo debaixo do sol”. 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45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pPr>
            <a:r>
              <a:t>Eclesiastes 1:9</a:t>
            </a:r>
          </a:p>
        </p:txBody>
      </p:sp>
      <p:sp>
        <p:nvSpPr>
          <p:cNvPr id="105" name="Linha"/>
          <p:cNvSpPr/>
          <p:nvPr/>
        </p:nvSpPr>
        <p:spPr>
          <a:xfrm flipH="1">
            <a:off x="4450758" y="326718"/>
            <a:ext cx="1" cy="6204564"/>
          </a:xfrm>
          <a:prstGeom prst="line">
            <a:avLst/>
          </a:prstGeom>
          <a:ln w="19050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6" name="Ministérios criativos, projetos inovadores"/>
          <p:cNvSpPr txBox="1"/>
          <p:nvPr/>
        </p:nvSpPr>
        <p:spPr>
          <a:xfrm>
            <a:off x="345997" y="1915160"/>
            <a:ext cx="3797948" cy="3027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80000"/>
              </a:lnSpc>
              <a:defRPr sz="6000">
                <a:solidFill>
                  <a:srgbClr val="EEB25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Ministérios criativos, projetos inovadores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]]"/>
          <p:cNvSpPr txBox="1"/>
          <p:nvPr/>
        </p:nvSpPr>
        <p:spPr>
          <a:xfrm>
            <a:off x="8245899" y="1049848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4287" tIns="14287" rIns="14287" bIns="14287" anchor="ctr">
            <a:spAutoFit/>
          </a:bodyPr>
          <a:lstStyle>
            <a:lvl1pPr defTabSz="825500">
              <a:lnSpc>
                <a:spcPct val="80000"/>
              </a:lnSpc>
              <a:defRPr sz="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]]</a:t>
            </a:r>
          </a:p>
        </p:txBody>
      </p:sp>
      <p:pic>
        <p:nvPicPr>
          <p:cNvPr id="109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067" y="756226"/>
            <a:ext cx="2736942" cy="2124432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Os líderes da Causa de Deus, como generais sábios, deverão estabelecer planos para o avanço em todas as frentes. No seu planejamento, deverão dedicar especial estudo ao trabalho que pode ser feito pelos leigos em favor de seus amigos e vizinhos."/>
          <p:cNvSpPr txBox="1"/>
          <p:nvPr/>
        </p:nvSpPr>
        <p:spPr>
          <a:xfrm>
            <a:off x="4149616" y="595023"/>
            <a:ext cx="6585743" cy="4881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412750">
              <a:lnSpc>
                <a:spcPct val="90000"/>
              </a:lnSpc>
              <a:defRPr spc="79" sz="4000">
                <a:solidFill>
                  <a:srgbClr val="05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Os líderes da Causa de Deus, como generais sábios, deverão estabelecer planos para o avanço em todas as frentes. No seu planejamento, deverão dedicar especial estudo ao trabalho que pode ser feito pelos leigos em favor de seus amigos e vizinhos.</a:t>
            </a:r>
          </a:p>
        </p:txBody>
      </p:sp>
      <p:sp>
        <p:nvSpPr>
          <p:cNvPr id="111" name="Ellen G. White, Testemunhos, vol. 9, p. 116-117"/>
          <p:cNvSpPr txBox="1"/>
          <p:nvPr/>
        </p:nvSpPr>
        <p:spPr>
          <a:xfrm>
            <a:off x="4149616" y="5786918"/>
            <a:ext cx="6585743" cy="23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Ellen G. White, Testemunhos, vol. 9, p. 116-117</a:t>
            </a:r>
          </a:p>
        </p:txBody>
      </p:sp>
      <p:sp>
        <p:nvSpPr>
          <p:cNvPr id="112" name="Linha"/>
          <p:cNvSpPr/>
          <p:nvPr/>
        </p:nvSpPr>
        <p:spPr>
          <a:xfrm flipH="1">
            <a:off x="3815758" y="326718"/>
            <a:ext cx="1" cy="6204564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A criatividade e a inovação são indispensáveis para cumprir a missão da igreja em um mundo em constante mudança. Um líder criativo vai além dos métodos tradicionais, trazendo soluções práticas e eficientes para o crescimento espiritual e o engajamento mi"/>
          <p:cNvSpPr txBox="1"/>
          <p:nvPr/>
        </p:nvSpPr>
        <p:spPr>
          <a:xfrm>
            <a:off x="1382860" y="1310640"/>
            <a:ext cx="9426280" cy="4236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40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A criatividade e a inovação são indispensáveis para cumprir a missão da igreja em um mundo em constante mudança. Um líder criativo vai além dos métodos tradicionais, trazendo soluções práticas e eficientes para o crescimento espiritual e o engajamento missionário.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rocesso Criativo"/>
          <p:cNvSpPr txBox="1"/>
          <p:nvPr/>
        </p:nvSpPr>
        <p:spPr>
          <a:xfrm>
            <a:off x="441862" y="2695575"/>
            <a:ext cx="5843812" cy="14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Processo Criativo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riatividade envolve identificar desafios, formular hipóteses e testar soluções, comunicando resultados claramente. (Torrance, 1965)…"/>
          <p:cNvSpPr txBox="1"/>
          <p:nvPr/>
        </p:nvSpPr>
        <p:spPr>
          <a:xfrm>
            <a:off x="1507503" y="878840"/>
            <a:ext cx="9207501" cy="5100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Criatividade envolve identificar desafios, formular hipóteses e testar soluções, comunicando resultados claramente. (Torrance, 1965)</a:t>
            </a: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Criatividade é sustentada por três pilares – conhecimento, habilidades criativas e motivação intrínseca.</a:t>
            </a: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O líder precisa criar um ambiente que incentive a curiosidade e o aprendizado, permitindo o desenvolvimento de ideias com confiança. (Amabilel 1996): </a:t>
            </a:r>
          </a:p>
        </p:txBody>
      </p:sp>
      <p:sp>
        <p:nvSpPr>
          <p:cNvPr id="119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]]"/>
          <p:cNvSpPr txBox="1"/>
          <p:nvPr/>
        </p:nvSpPr>
        <p:spPr>
          <a:xfrm>
            <a:off x="8245899" y="1049848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4287" tIns="14287" rIns="14287" bIns="14287" anchor="ctr">
            <a:spAutoFit/>
          </a:bodyPr>
          <a:lstStyle>
            <a:lvl1pPr defTabSz="825500">
              <a:lnSpc>
                <a:spcPct val="80000"/>
              </a:lnSpc>
              <a:defRPr sz="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]]</a:t>
            </a:r>
          </a:p>
        </p:txBody>
      </p:sp>
      <p:pic>
        <p:nvPicPr>
          <p:cNvPr id="122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067" y="756226"/>
            <a:ext cx="2736942" cy="2124432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A igreja precisa repensar seu papel e suas práticas para se manter relevante em um mundo pós-cristão.”"/>
          <p:cNvSpPr txBox="1"/>
          <p:nvPr/>
        </p:nvSpPr>
        <p:spPr>
          <a:xfrm>
            <a:off x="4149616" y="595023"/>
            <a:ext cx="6585743" cy="3479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412750">
              <a:lnSpc>
                <a:spcPct val="90000"/>
              </a:lnSpc>
              <a:defRPr spc="100" sz="5000">
                <a:solidFill>
                  <a:srgbClr val="05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A igreja precisa repensar seu papel e suas práticas para se manter relevante em um mundo pós-cristão.”</a:t>
            </a:r>
          </a:p>
        </p:txBody>
      </p:sp>
      <p:sp>
        <p:nvSpPr>
          <p:cNvPr id="124" name="BARNA, George; KINNAMAN, David (Eds.). Churchless: Understanding Today’s Unchurched and How to Connect with Them. Tyndale House Publishers, 2014."/>
          <p:cNvSpPr txBox="1"/>
          <p:nvPr/>
        </p:nvSpPr>
        <p:spPr>
          <a:xfrm>
            <a:off x="4202509" y="4552285"/>
            <a:ext cx="6585743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BARNA, George; KINNAMAN, David (Eds.). Churchless: Understanding Today’s Unchurched and How to Connect with Them. Tyndale House Publishers, 2014.</a:t>
            </a:r>
          </a:p>
        </p:txBody>
      </p:sp>
      <p:sp>
        <p:nvSpPr>
          <p:cNvPr id="125" name="Linha"/>
          <p:cNvSpPr/>
          <p:nvPr/>
        </p:nvSpPr>
        <p:spPr>
          <a:xfrm flipH="1">
            <a:off x="3815758" y="326718"/>
            <a:ext cx="1" cy="6204564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