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12" name="Nível de Corpo Um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21" name="Nível de Corpo 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30" name="Nível de Corpo Um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39" name="Nível de Corpo Um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8" name="Nível de Corpo Um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73" name="Nível de Corpo Um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Nível de Corpo Um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Nível de Corpo Um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757575"/>
                </a:solidFill>
                <a:latin typeface="+mj-lt"/>
                <a:ea typeface="+mj-ea"/>
                <a:cs typeface="+mj-c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9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26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O trabalho em equipe é a chave para um ministério bem-sucedido."/>
          <p:cNvSpPr txBox="1"/>
          <p:nvPr/>
        </p:nvSpPr>
        <p:spPr>
          <a:xfrm>
            <a:off x="4149616" y="1397692"/>
            <a:ext cx="6585743" cy="2722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 trabalho em equipe é a chave para um ministério bem-sucedido.</a:t>
            </a:r>
          </a:p>
        </p:txBody>
      </p:sp>
      <p:sp>
        <p:nvSpPr>
          <p:cNvPr id="128" name="ROBBINS, Duffy. Youth Ministry Nuts and Bolts: Organizing, Leading, and Managing Your Youth Ministry. Grand Rapids: Zondervan, 2010."/>
          <p:cNvSpPr txBox="1"/>
          <p:nvPr/>
        </p:nvSpPr>
        <p:spPr>
          <a:xfrm>
            <a:off x="4149616" y="5786918"/>
            <a:ext cx="6585743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ROBBINS, Duffy. Youth Ministry Nuts and Bolts: Organizing, Leading, and Managing Your Youth Ministry. Grand Rapids: Zondervan, 2010.</a:t>
            </a:r>
          </a:p>
        </p:txBody>
      </p:sp>
      <p:sp>
        <p:nvSpPr>
          <p:cNvPr id="129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inco passos para implementar equipes JAs de alta performance:"/>
          <p:cNvSpPr txBox="1"/>
          <p:nvPr/>
        </p:nvSpPr>
        <p:spPr>
          <a:xfrm>
            <a:off x="432741" y="2543124"/>
            <a:ext cx="5776294" cy="34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Cinco passos para implementar equipes JAs de alta performance: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Alinhe a Visão e os Objetivos: Defina uma visão compartilhada e assegure que todos os membros entendam e se comprometam com os objetivos coletivos da equipe, colocando o bem do grupo acima de interesses individuais.…"/>
          <p:cNvSpPr txBox="1"/>
          <p:nvPr/>
        </p:nvSpPr>
        <p:spPr>
          <a:xfrm>
            <a:off x="1507503" y="1136650"/>
            <a:ext cx="9207501" cy="458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Alinhe a Visão e os Objetivos: </a:t>
            </a:r>
            <a:r>
              <a:rPr b="0"/>
              <a:t>Defina uma visão compartilhada e assegure que todos os membros entendam e se comprometam com os objetivos coletivos da equipe, colocando o bem do grupo acima de interesses individuais.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2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Promova a Colaboração e a Sinergia:</a:t>
            </a:r>
            <a:r>
              <a:rPr b="0"/>
              <a:t> Incentive a aprendizagem coletiva e a troca de ideias, criando um ambiente onde os talentos individuais se complementem e resultem em soluções criativas e impactantes.</a:t>
            </a:r>
          </a:p>
        </p:txBody>
      </p:sp>
      <p:sp>
        <p:nvSpPr>
          <p:cNvPr id="134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Foque no Relacionamento Interpessoal: Desenvolva confiança e engajamento ao valorizar os relacionamentos entre os membros, lembrando que equipes eficazes dependem de conexões fortes e apoio mútuo.…"/>
          <p:cNvSpPr txBox="1"/>
          <p:nvPr/>
        </p:nvSpPr>
        <p:spPr>
          <a:xfrm>
            <a:off x="1507503" y="1136650"/>
            <a:ext cx="9207501" cy="458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3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Foque no Relacionamento Interpessoal: </a:t>
            </a:r>
            <a:r>
              <a:rPr b="0"/>
              <a:t>Desenvolva confiança e engajamento ao valorizar os relacionamentos entre os membros, lembrando que equipes eficazes dependem de conexões fortes e apoio mútuo.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4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Pratique a Liderança Compartilhada:</a:t>
            </a:r>
            <a:r>
              <a:rPr b="0"/>
              <a:t> Estabeleça uma liderança que inclua todos os membros, incentivando a responsabilidade e a participação ativa em decisões, para fortalecer a coesão e o comprometimento.</a:t>
            </a:r>
          </a:p>
        </p:txBody>
      </p:sp>
      <p:sp>
        <p:nvSpPr>
          <p:cNvPr id="137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erencie Conflitos com Transparência e Diálogo: Aborde conflitos de maneira aberta e resolutiva, lidando com questões de ego e alinhando comportamentos para manter a harmonia e o foco no propósito comum."/>
          <p:cNvSpPr txBox="1"/>
          <p:nvPr/>
        </p:nvSpPr>
        <p:spPr>
          <a:xfrm>
            <a:off x="1507503" y="2425700"/>
            <a:ext cx="9207501" cy="2006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5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Gerencie Conflitos com Transparência e Diálogo:</a:t>
            </a:r>
            <a:r>
              <a:rPr b="0"/>
              <a:t> Aborde conflitos de maneira aberta e resolutiva, lidando com questões de ego e alinhando comportamentos para manter a harmonia e o foco no propósito comum.</a:t>
            </a:r>
          </a:p>
        </p:txBody>
      </p:sp>
      <p:sp>
        <p:nvSpPr>
          <p:cNvPr id="140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43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Modelos de liderança compartilhada oferecem oportunidades para criar ambientes de trabalho mais colaborativos e eficazes."/>
          <p:cNvSpPr txBox="1"/>
          <p:nvPr/>
        </p:nvSpPr>
        <p:spPr>
          <a:xfrm>
            <a:off x="4149616" y="1397693"/>
            <a:ext cx="6585743" cy="4003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Modelos de liderança compartilhada oferecem oportunidades para criar ambientes de trabalho mais colaborativos e eficazes.</a:t>
            </a:r>
          </a:p>
        </p:txBody>
      </p:sp>
      <p:sp>
        <p:nvSpPr>
          <p:cNvPr id="145" name="DUGAN, John P. Leadership Theory: Cultivating Critical Perspectives. San Francisco: Jossey-Bass; Hoboken, New Jersey: John Wiley &amp; Sons, 2017."/>
          <p:cNvSpPr txBox="1"/>
          <p:nvPr/>
        </p:nvSpPr>
        <p:spPr>
          <a:xfrm>
            <a:off x="4149616" y="5786918"/>
            <a:ext cx="6585743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DUGAN, John P. Leadership Theory: Cultivating Critical Perspectives. San Francisco: Jossey-Bass; Hoboken, New Jersey: John Wiley &amp; Sons, 2017.</a:t>
            </a:r>
          </a:p>
        </p:txBody>
      </p:sp>
      <p:sp>
        <p:nvSpPr>
          <p:cNvPr id="146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49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O líder precisa demonstrar apreciação por aqueles com quem trabalha e criar, entre os membros da equipe, um clima familiar, em que partilham preocupações e alegrias, intercalando as demandas do trabalho com momentos de comemorações e lazer"/>
          <p:cNvSpPr txBox="1"/>
          <p:nvPr/>
        </p:nvSpPr>
        <p:spPr>
          <a:xfrm>
            <a:off x="4149616" y="508693"/>
            <a:ext cx="6926007" cy="4881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79" sz="40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 líder precisa demonstrar apreciação por aqueles com quem trabalha e criar, entre os membros da equipe, um clima familiar, em que partilham preocupações e alegrias, intercalando as demandas do trabalho com momentos de comemorações e lazer</a:t>
            </a:r>
          </a:p>
        </p:txBody>
      </p:sp>
      <p:sp>
        <p:nvSpPr>
          <p:cNvPr id="151" name="McGee-Cooper and Trammell (2002)"/>
          <p:cNvSpPr txBox="1"/>
          <p:nvPr/>
        </p:nvSpPr>
        <p:spPr>
          <a:xfrm>
            <a:off x="4149616" y="5786918"/>
            <a:ext cx="6585743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McGee-Cooper and Trammell (2002)</a:t>
            </a:r>
          </a:p>
        </p:txBody>
      </p:sp>
      <p:sp>
        <p:nvSpPr>
          <p:cNvPr id="152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 formação de uma equipe de alta performance requer capacitação contínua e ações estratégicas por parte do líder JA:"/>
          <p:cNvSpPr txBox="1"/>
          <p:nvPr/>
        </p:nvSpPr>
        <p:spPr>
          <a:xfrm>
            <a:off x="1000912" y="3691554"/>
            <a:ext cx="10190176" cy="160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120000"/>
              </a:lnSpc>
              <a:def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A formação de uma equipe de alta performance requer capacitação contínua e ações estratégicas por parte do líder JA:</a:t>
            </a:r>
          </a:p>
        </p:txBody>
      </p:sp>
      <p:sp>
        <p:nvSpPr>
          <p:cNvPr id="155" name="TREINAMENTO…"/>
          <p:cNvSpPr txBox="1"/>
          <p:nvPr/>
        </p:nvSpPr>
        <p:spPr>
          <a:xfrm>
            <a:off x="2610030" y="674706"/>
            <a:ext cx="6971937" cy="2833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lnSpc>
                <a:spcPct val="70000"/>
              </a:lnSpc>
              <a:defRPr sz="100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pPr>
            <a:r>
              <a:t>TREINAMENTO</a:t>
            </a:r>
          </a:p>
          <a:p>
            <a:pPr algn="ctr">
              <a:lnSpc>
                <a:spcPct val="70000"/>
              </a:lnSpc>
              <a:defRPr sz="100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pPr>
            <a:r>
              <a:t>DE EQUIPES</a:t>
            </a:r>
          </a:p>
        </p:txBody>
      </p:sp>
      <p:sp>
        <p:nvSpPr>
          <p:cNvPr id="156" name="Retângulo"/>
          <p:cNvSpPr/>
          <p:nvPr/>
        </p:nvSpPr>
        <p:spPr>
          <a:xfrm rot="16200000">
            <a:off x="6060049" y="-469891"/>
            <a:ext cx="71903" cy="762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Defina Objetivos Claros: Estabeleça metas específicas para a equipe.…"/>
          <p:cNvSpPr txBox="1"/>
          <p:nvPr/>
        </p:nvSpPr>
        <p:spPr>
          <a:xfrm>
            <a:off x="1507503" y="1394461"/>
            <a:ext cx="9207501" cy="4069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Defina Objetivos Claros: </a:t>
            </a:r>
            <a:r>
              <a:rPr b="0"/>
              <a:t>Estabeleça metas específicas para a equipe.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2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Valorize o Trabalho Colaborativo:</a:t>
            </a:r>
            <a:r>
              <a:rPr b="0"/>
              <a:t> Incentive a cooperação e o apoio mútuo.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3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Estabeleça Confiança e Metas Realizáveis: </a:t>
            </a:r>
            <a:r>
              <a:rPr b="0"/>
              <a:t>Promova um ambiente de confiança e objetivos alcançáveis.</a:t>
            </a:r>
          </a:p>
        </p:txBody>
      </p:sp>
      <p:sp>
        <p:nvSpPr>
          <p:cNvPr id="159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Ofereça Feedback Frequente e Construtivo: Forneça retornos contínuos para o crescimento.…"/>
          <p:cNvSpPr txBox="1"/>
          <p:nvPr/>
        </p:nvSpPr>
        <p:spPr>
          <a:xfrm>
            <a:off x="1507503" y="2167890"/>
            <a:ext cx="9207501" cy="2522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4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Ofereça Feedback Frequente e Construtivo: </a:t>
            </a:r>
            <a:r>
              <a:rPr b="0"/>
              <a:t>Forneça retornos contínuos para o crescimento.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40000"/>
              </a:lnSpc>
              <a:buClr>
                <a:srgbClr val="000000"/>
              </a:buClr>
              <a:buSzPts val="2500"/>
              <a:buAutoNum type="arabicPeriod" startAt="5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Reconheça e Celebre Resultados:</a:t>
            </a:r>
            <a:r>
              <a:rPr b="0"/>
              <a:t> Comemore as conquistas para fortalecer o espírito de equipe.</a:t>
            </a:r>
          </a:p>
        </p:txBody>
      </p:sp>
      <p:sp>
        <p:nvSpPr>
          <p:cNvPr id="162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OMO ORGANIZAR REUNIÕES PRODUTIVAS"/>
          <p:cNvSpPr txBox="1"/>
          <p:nvPr/>
        </p:nvSpPr>
        <p:spPr>
          <a:xfrm>
            <a:off x="432741" y="2543124"/>
            <a:ext cx="5776294" cy="2769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COMO ORGANIZAR REUNIÕES PRODUTIVAS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Defina Objetivos Claros: Especifique o propósito do encontro, como alinhamento de tarefas ou fortalecimento de relacionamentos.…"/>
          <p:cNvSpPr txBox="1"/>
          <p:nvPr/>
        </p:nvSpPr>
        <p:spPr>
          <a:xfrm>
            <a:off x="1507503" y="1136650"/>
            <a:ext cx="9207501" cy="458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Defina Objetivos Claros:</a:t>
            </a:r>
            <a:r>
              <a:rPr b="0"/>
              <a:t> Especifique o propósito do encontro, como alinhamento de tarefas ou fortalecimento de relacionamentos.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Escolha o Ambiente Adequado:</a:t>
            </a:r>
            <a:r>
              <a:rPr b="0"/>
              <a:t> Um espaço confortável favorece o diálogo e a colaboração.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Estabeleça Regras Básicas:</a:t>
            </a:r>
            <a:r>
              <a:rPr b="0"/>
              <a:t> Limite o uso de smartphones e incentive a escuta ativa.</a:t>
            </a:r>
          </a:p>
        </p:txBody>
      </p:sp>
      <p:sp>
        <p:nvSpPr>
          <p:cNvPr id="167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Inicie com Perguntas Pessoais: Crie conexões mais profundas entre os membros.…"/>
          <p:cNvSpPr txBox="1"/>
          <p:nvPr/>
        </p:nvSpPr>
        <p:spPr>
          <a:xfrm>
            <a:off x="1507503" y="1136650"/>
            <a:ext cx="9207501" cy="458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Inicie com Perguntas Pessoais: </a:t>
            </a:r>
            <a:r>
              <a:rPr b="0"/>
              <a:t>Crie conexões mais profundas entre os membros. 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Estimule a Interatividade: </a:t>
            </a:r>
            <a:r>
              <a:rPr b="0"/>
              <a:t>Atue como facilitador, promovendo uma cultura de troca de ideias.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Use Grupos Menores para Discussões:</a:t>
            </a:r>
            <a:r>
              <a:rPr b="0"/>
              <a:t> Dividir a equipe em duplas ou trios torna as conversas mais confortáveis e produtivas.</a:t>
            </a:r>
          </a:p>
        </p:txBody>
      </p:sp>
      <p:sp>
        <p:nvSpPr>
          <p:cNvPr id="170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euniões de equipe devem ir além de uma simples agenda e servir para construir confiança e engajamento."/>
          <p:cNvSpPr txBox="1"/>
          <p:nvPr/>
        </p:nvSpPr>
        <p:spPr>
          <a:xfrm>
            <a:off x="1481946" y="2297430"/>
            <a:ext cx="9228108" cy="2263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Reuniões de equipe devem ir além de uma simples agenda e servir para construir confiança e engajamento.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75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É fundamental lembrar que o ministério jovem não é sobre nós; é sobre Jesus e o trabalho que Ele faz através de nós."/>
          <p:cNvSpPr txBox="1"/>
          <p:nvPr/>
        </p:nvSpPr>
        <p:spPr>
          <a:xfrm>
            <a:off x="4149616" y="1397692"/>
            <a:ext cx="6585743" cy="3362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É fundamental lembrar que o ministério jovem não é sobre nós; é sobre Jesus e o trabalho que Ele faz através de nós.</a:t>
            </a:r>
          </a:p>
        </p:txBody>
      </p:sp>
      <p:sp>
        <p:nvSpPr>
          <p:cNvPr id="177" name="KERNS, Benjamin. Average Youth Ministry, 2013."/>
          <p:cNvSpPr txBox="1"/>
          <p:nvPr/>
        </p:nvSpPr>
        <p:spPr>
          <a:xfrm>
            <a:off x="4149616" y="5786918"/>
            <a:ext cx="6585743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KERNS, Benjamin. Average Youth Ministry, 2013.</a:t>
            </a:r>
          </a:p>
        </p:txBody>
      </p:sp>
      <p:sp>
        <p:nvSpPr>
          <p:cNvPr id="178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Equipes JA de alta performance, com propósito claro e integração com as lideranças, superam desafios e cumprem a missão com excelência."/>
          <p:cNvSpPr txBox="1"/>
          <p:nvPr/>
        </p:nvSpPr>
        <p:spPr>
          <a:xfrm>
            <a:off x="2265957" y="1718310"/>
            <a:ext cx="7660086" cy="34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Equipes JAs de alta performance, com propósito claro e integração com as lideranças, superam desafios e cumprem a missão com excelência.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83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Os líderes de jovens são chamados a amar e servir, mesmo sem reconhecimento, sabendo que Deus vê e recompensa a fidelidade."/>
          <p:cNvSpPr txBox="1"/>
          <p:nvPr/>
        </p:nvSpPr>
        <p:spPr>
          <a:xfrm>
            <a:off x="4149616" y="1397693"/>
            <a:ext cx="6585743" cy="4003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Os líderes de jovens são chamados a amar e servir, mesmo sem reconhecimento, sabendo que Deus vê e recompensa a fidelidade.</a:t>
            </a:r>
          </a:p>
        </p:txBody>
      </p:sp>
      <p:sp>
        <p:nvSpPr>
          <p:cNvPr id="185" name="KERNS, Benjamin. Average Youth Ministry, 2013."/>
          <p:cNvSpPr txBox="1"/>
          <p:nvPr/>
        </p:nvSpPr>
        <p:spPr>
          <a:xfrm>
            <a:off x="4149616" y="5786918"/>
            <a:ext cx="6585743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KERNS, Benjamin. Average Youth Ministry, 2013.</a:t>
            </a:r>
          </a:p>
        </p:txBody>
      </p:sp>
      <p:sp>
        <p:nvSpPr>
          <p:cNvPr id="186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O LÍDER JA E O PASTOR DISTRITAL"/>
          <p:cNvSpPr txBox="1"/>
          <p:nvPr/>
        </p:nvSpPr>
        <p:spPr>
          <a:xfrm>
            <a:off x="432741" y="2695575"/>
            <a:ext cx="5776294" cy="14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O LÍDER JA E O PASTOR DISTRITAL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O pastor distrital é um parceiro essencial para a equipe JA, oferecendo orientação espiritual e estratégica. Trabalhar de forma integrada com ele fortalece a missão e a coesão no ministério.…"/>
          <p:cNvSpPr txBox="1"/>
          <p:nvPr/>
        </p:nvSpPr>
        <p:spPr>
          <a:xfrm>
            <a:off x="1507503" y="1136650"/>
            <a:ext cx="9207501" cy="458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O pastor distrital é um parceiro essencial para a equipe JA, oferecendo orientação espiritual e estratégica. Trabalhar de forma integrada com ele fortalece a missão e a coesão no ministério.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Apresente o plano de ação JA </a:t>
            </a:r>
            <a:r>
              <a:rPr b="0"/>
              <a:t>ao pastor distrital.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Evite decisões importantes</a:t>
            </a:r>
            <a:r>
              <a:rPr b="0"/>
              <a:t> sem a consulta do pastor.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Participe das ações</a:t>
            </a:r>
            <a:r>
              <a:rPr b="0"/>
              <a:t> promovidas pelo pastor e ofereça apoio em suas atividades pastorais.</a:t>
            </a:r>
          </a:p>
        </p:txBody>
      </p:sp>
      <p:sp>
        <p:nvSpPr>
          <p:cNvPr id="191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A EQUIPE JA E A ASSOCIAÇÃO/MISSÃO"/>
          <p:cNvSpPr txBox="1"/>
          <p:nvPr/>
        </p:nvSpPr>
        <p:spPr>
          <a:xfrm>
            <a:off x="432741" y="2695575"/>
            <a:ext cx="5776294" cy="21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A EQUIPE JA E A ASSOCIAÇÃO/MISSÃO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6"/>
          <p:cNvSpPr txBox="1"/>
          <p:nvPr/>
        </p:nvSpPr>
        <p:spPr>
          <a:xfrm rot="16200000">
            <a:off x="-1893015" y="3290195"/>
            <a:ext cx="5420451" cy="90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500">
                <a:solidFill>
                  <a:srgbClr val="009FE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OBJETIVOS</a:t>
            </a:r>
          </a:p>
        </p:txBody>
      </p:sp>
      <p:sp>
        <p:nvSpPr>
          <p:cNvPr id="97" name="Organizar o ministério jovem em equipes sólidas e humanizadas, fortalecendo ações, programas e projetos com ênfase no discipulado, valorizando os relacionamentos e as necessidades individuais de cada membro."/>
          <p:cNvSpPr txBox="1"/>
          <p:nvPr/>
        </p:nvSpPr>
        <p:spPr>
          <a:xfrm>
            <a:off x="2216696" y="1811914"/>
            <a:ext cx="4070132" cy="386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ct val="120000"/>
              </a:lnSpc>
              <a:defRPr b="1" sz="2400">
                <a:latin typeface="Roboto"/>
                <a:ea typeface="Roboto"/>
                <a:cs typeface="Roboto"/>
                <a:sym typeface="Roboto"/>
              </a:defRPr>
            </a:pPr>
            <a:r>
              <a:t>Organizar o ministério jovem em equipes sólidas e humanizadas, </a:t>
            </a:r>
            <a:r>
              <a:rPr b="0"/>
              <a:t>fortalecendo ações, programas e projetos com ênfase no discipulado, valorizando os relacionamentos e as necessidades individuais de cada membro.</a:t>
            </a:r>
          </a:p>
        </p:txBody>
      </p:sp>
      <p:sp>
        <p:nvSpPr>
          <p:cNvPr id="98" name="Desenvolver habilidades de escuta e interação para lidar com diferentes perfis e objetivos, criando grupos coesos, engajados na missão e comprometidos com a formação de uma comunidade unida e acolhedora."/>
          <p:cNvSpPr txBox="1"/>
          <p:nvPr/>
        </p:nvSpPr>
        <p:spPr>
          <a:xfrm>
            <a:off x="7509529" y="1811914"/>
            <a:ext cx="4064002" cy="386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ct val="120000"/>
              </a:lnSpc>
              <a:defRPr b="1" sz="2400">
                <a:latin typeface="Roboto"/>
                <a:ea typeface="Roboto"/>
                <a:cs typeface="Roboto"/>
                <a:sym typeface="Roboto"/>
              </a:defRPr>
            </a:pPr>
            <a:r>
              <a:t>Desenvolver habilidades de escuta e interação para lidar com diferentes perfis e objetivos, </a:t>
            </a:r>
            <a:r>
              <a:rPr b="0"/>
              <a:t>criando grupos coesos, engajados na missão e comprometidos com a formação de uma comunidade unida e acolhedora.</a:t>
            </a:r>
          </a:p>
        </p:txBody>
      </p:sp>
      <p:sp>
        <p:nvSpPr>
          <p:cNvPr id="99" name="01"/>
          <p:cNvSpPr txBox="1"/>
          <p:nvPr/>
        </p:nvSpPr>
        <p:spPr>
          <a:xfrm>
            <a:off x="1445856" y="405460"/>
            <a:ext cx="876573" cy="86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100" name="02"/>
          <p:cNvSpPr txBox="1"/>
          <p:nvPr/>
        </p:nvSpPr>
        <p:spPr>
          <a:xfrm>
            <a:off x="6601531" y="405460"/>
            <a:ext cx="1147148" cy="86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101" name="Retângulo"/>
          <p:cNvSpPr/>
          <p:nvPr/>
        </p:nvSpPr>
        <p:spPr>
          <a:xfrm>
            <a:off x="1816441" y="1311577"/>
            <a:ext cx="135404" cy="5140964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  <p:sp>
        <p:nvSpPr>
          <p:cNvPr id="102" name="Retângulo"/>
          <p:cNvSpPr/>
          <p:nvPr/>
        </p:nvSpPr>
        <p:spPr>
          <a:xfrm>
            <a:off x="6979105" y="1311577"/>
            <a:ext cx="135404" cy="5140964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ara uma liderança eficaz, é essencial colaborar com o departamental JA da Associação/Missão, reconhecendo sua autoridade e alinhando-se ao plano de ação anual.…"/>
          <p:cNvSpPr txBox="1"/>
          <p:nvPr/>
        </p:nvSpPr>
        <p:spPr>
          <a:xfrm>
            <a:off x="1507503" y="878840"/>
            <a:ext cx="9207501" cy="5100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Para uma liderança eficaz, é essencial colaborar com o departamental JA da Associação/Missão, reconhecendo sua autoridade e alinhando-se ao plano de ação anual. 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Colabore na construção do plano de ação anual com o coordenador JA.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Participe das convenções e treinamentos para alinhar iniciativas locais às diretrizes do campo.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Uma liderança eficaz sabe ser liderada e respeitar as autoridades denominacionais.</a:t>
            </a:r>
          </a:p>
        </p:txBody>
      </p:sp>
      <p:sp>
        <p:nvSpPr>
          <p:cNvPr id="196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Equipes JA eficazes e humanizadas transformam o discipulado em uma missão impactante, unindo talentos e fortalecendo a juventude para cumprir a visão da igreja com propósito e sinergia."/>
          <p:cNvSpPr txBox="1"/>
          <p:nvPr/>
        </p:nvSpPr>
        <p:spPr>
          <a:xfrm>
            <a:off x="1123950" y="1573530"/>
            <a:ext cx="9944101" cy="3710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Equipes JA eficazes e humanizadas transformam o discipulado em uma missão impactante, unindo talentos e fortalecendo a juventude para cumprir a visão da igreja com propósito e sinergia.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Box 4"/>
          <p:cNvSpPr txBox="1"/>
          <p:nvPr/>
        </p:nvSpPr>
        <p:spPr>
          <a:xfrm>
            <a:off x="1164259" y="2552670"/>
            <a:ext cx="9863482" cy="387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Como as equipes no ministério jovem podem ser organizadas para fortalecer o discipulado e valorizar os relacionamentos entre os membros?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Quais habilidades de escuta e interação são essenciais para lidar com diferentes perfis de jovens e criar grupos coesos e engajados?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De que forma a colaboração entre os membros da equipe pode maximizar os esforços e cumprir a missão da igreja?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Como os líderes podem superar o ego individual e garantir que os objetivos coletivos sejam priorizados na equipe?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Quais práticas devem ser implementadas nas reuniões de equipe para garantir um ambiente produtivo e de confiança?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De que maneira a integração com outras lideranças, como o pastor distrital e o coordenador JA, pode potencializar o trabalho em equipe no ministério jovem</a:t>
            </a:r>
          </a:p>
        </p:txBody>
      </p:sp>
      <p:pic>
        <p:nvPicPr>
          <p:cNvPr id="201" name="Talk.psd" descr="Talk.psd"/>
          <p:cNvPicPr>
            <a:picLocks noChangeAspect="1"/>
          </p:cNvPicPr>
          <p:nvPr/>
        </p:nvPicPr>
        <p:blipFill>
          <a:blip r:embed="rId3">
            <a:extLst/>
          </a:blip>
          <a:srcRect l="0" t="4362" r="50949" b="60529"/>
          <a:stretch>
            <a:fillRect/>
          </a:stretch>
        </p:blipFill>
        <p:spPr>
          <a:xfrm>
            <a:off x="3311326" y="-84147"/>
            <a:ext cx="5569520" cy="2950139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Liderança e Trabalho em Equipe"/>
          <p:cNvSpPr txBox="1"/>
          <p:nvPr/>
        </p:nvSpPr>
        <p:spPr>
          <a:xfrm>
            <a:off x="2291462" y="1774193"/>
            <a:ext cx="7609076" cy="72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80000"/>
              </a:lnSpc>
              <a:defRPr cap="all" sz="39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Liderança e Trabalho em Equipe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É melhor haver dois do que um, porque duas pessoas trabalhando juntas podem ganhar muito mais.…"/>
          <p:cNvSpPr txBox="1"/>
          <p:nvPr/>
        </p:nvSpPr>
        <p:spPr>
          <a:xfrm>
            <a:off x="2030859" y="1980565"/>
            <a:ext cx="8130280" cy="2896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pPr>
            <a:r>
              <a:t>É melhor haver dois do que um, porque duas pessoas trabalhando juntas podem ganhar muito mais.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pPr>
            <a:r>
              <a:t>Eclesiastes 4:9-12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O que é trabalho em equipe?"/>
          <p:cNvSpPr txBox="1"/>
          <p:nvPr/>
        </p:nvSpPr>
        <p:spPr>
          <a:xfrm>
            <a:off x="478347" y="2369821"/>
            <a:ext cx="5204186" cy="21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O que é trabalho em equipe?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rabalho em equipe é a prática de unir pessoas em torno de uma visão compartilhada, onde esforços individuais convergem para alcançar um objetivo comum e maior. Inspirado no exemplo divino de cooperação desde a criação e reforçado pela experiência dos di"/>
          <p:cNvSpPr txBox="1"/>
          <p:nvPr/>
        </p:nvSpPr>
        <p:spPr>
          <a:xfrm>
            <a:off x="1507503" y="1136650"/>
            <a:ext cx="9207501" cy="458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Trabalho em equipe é a prática de unir pessoas em torno de uma visão compartilhada, onde esforços individuais convergem para alcançar um objetivo comum e maior. Inspirado no exemplo divino de cooperação desde a criação e reforçado pela experiência dos discípulos de Jesus, o trabalho em equipe vai além de tarefas organizadas; é a construção de uma cultura de sinergia, onde habilidades complementares, comunicação aberta e apoio mútuo promovem resultados que superam as capacidades individuais, fortalecendo a comunidade e a missão.</a:t>
            </a:r>
          </a:p>
        </p:txBody>
      </p:sp>
      <p:sp>
        <p:nvSpPr>
          <p:cNvPr id="109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12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Há um propósito comum, uma visão compartilhada, e a compreensão de como complementar os esforços dos outros. Os indivíduos não sacrificam seus interesses pessoais em prol da visão maior do grupo; ao contrário, a visão compartilhada tornar-se uma extensão"/>
          <p:cNvSpPr txBox="1"/>
          <p:nvPr/>
        </p:nvSpPr>
        <p:spPr>
          <a:xfrm>
            <a:off x="4149616" y="613267"/>
            <a:ext cx="6863192" cy="5060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74" sz="37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Há um propósito comum, uma visão compartilhada, e a compreensão de como complementar os esforços dos outros. Os indivíduos não sacrificam seus interesses pessoais em prol da visão maior do grupo; ao contrário, a visão compartilhada tornar-se uma extensão de suas visões pessoais.</a:t>
            </a:r>
          </a:p>
        </p:txBody>
      </p:sp>
      <p:sp>
        <p:nvSpPr>
          <p:cNvPr id="114" name="Senge, P. M. (1997). The Fifth Discipline: The Art and Practice of the Learning Organization. New York: Doubleday."/>
          <p:cNvSpPr txBox="1"/>
          <p:nvPr/>
        </p:nvSpPr>
        <p:spPr>
          <a:xfrm>
            <a:off x="4149616" y="5913918"/>
            <a:ext cx="6585743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Senge, P. M. (1997). The Fifth Discipline: The Art and Practice of the Learning Organization. New York: Doubleday.</a:t>
            </a:r>
          </a:p>
        </p:txBody>
      </p:sp>
      <p:sp>
        <p:nvSpPr>
          <p:cNvPr id="115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inergia na equipe JA é resultado do alinhamento da visão acerca do discipulado dos jovens adventistas e para que as ações propostas pelo ministério jovem sejam relevantes na comunidade.&quot;"/>
          <p:cNvSpPr txBox="1"/>
          <p:nvPr/>
        </p:nvSpPr>
        <p:spPr>
          <a:xfrm>
            <a:off x="1000912" y="3691554"/>
            <a:ext cx="10190176" cy="213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120000"/>
              </a:lnSpc>
              <a:def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Sinergia na equipe JA é resultado do alinhamento da visão acerca do discipulado dos jovens adventistas e para que as ações propostas pelo ministério jovem sejam relevantes na comunidade."</a:t>
            </a:r>
          </a:p>
        </p:txBody>
      </p:sp>
      <p:sp>
        <p:nvSpPr>
          <p:cNvPr id="118" name="Visão e Sinergia"/>
          <p:cNvSpPr txBox="1"/>
          <p:nvPr/>
        </p:nvSpPr>
        <p:spPr>
          <a:xfrm>
            <a:off x="1457790" y="1436707"/>
            <a:ext cx="9276417" cy="2034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lnSpc>
                <a:spcPct val="90000"/>
              </a:lnSpc>
              <a:defRPr sz="120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Visão e Sinergia</a:t>
            </a:r>
          </a:p>
        </p:txBody>
      </p:sp>
      <p:sp>
        <p:nvSpPr>
          <p:cNvPr id="119" name="Retângulo"/>
          <p:cNvSpPr/>
          <p:nvPr/>
        </p:nvSpPr>
        <p:spPr>
          <a:xfrm rot="16200000">
            <a:off x="6060049" y="-1104891"/>
            <a:ext cx="71903" cy="889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Implementar equipes sem dar o treinamento e a capacitação necessários para que essas equipes se tornem maduras é um caminho seguro para o fracasso.&quot;"/>
          <p:cNvSpPr txBox="1"/>
          <p:nvPr/>
        </p:nvSpPr>
        <p:spPr>
          <a:xfrm>
            <a:off x="1000912" y="3691554"/>
            <a:ext cx="10190176" cy="160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120000"/>
              </a:lnSpc>
              <a:defRPr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Implementar equipes sem dar o treinamento e a capacitação necessários para que essas equipes se tornem maduras é um caminho seguro para o fracasso."</a:t>
            </a:r>
          </a:p>
        </p:txBody>
      </p:sp>
      <p:sp>
        <p:nvSpPr>
          <p:cNvPr id="122" name="Treinamento…"/>
          <p:cNvSpPr txBox="1"/>
          <p:nvPr/>
        </p:nvSpPr>
        <p:spPr>
          <a:xfrm>
            <a:off x="2794744" y="479326"/>
            <a:ext cx="6602509" cy="3092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lnSpc>
                <a:spcPct val="70000"/>
              </a:lnSpc>
              <a:defRPr sz="109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pPr>
            <a:r>
              <a:t>Treinamento</a:t>
            </a:r>
          </a:p>
          <a:p>
            <a:pPr algn="ctr">
              <a:lnSpc>
                <a:spcPct val="70000"/>
              </a:lnSpc>
              <a:defRPr sz="109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pPr>
            <a:r>
              <a:t>de equipes</a:t>
            </a:r>
          </a:p>
        </p:txBody>
      </p:sp>
      <p:sp>
        <p:nvSpPr>
          <p:cNvPr id="123" name="Retângulo"/>
          <p:cNvSpPr/>
          <p:nvPr/>
        </p:nvSpPr>
        <p:spPr>
          <a:xfrm rot="16200000">
            <a:off x="6060049" y="-469891"/>
            <a:ext cx="71903" cy="762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