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ase Bíblica: João 17:20-21 Jesus orou pela unidade entre seus seguidores, mostrando que a comunidade deve refletir o amor e a comunhão presente na Trindade: Pai, Filho e Espírito Santo. Viver em unidade não é uma escolha opcional, mas um reflexo do cará"/>
          <p:cNvSpPr txBox="1"/>
          <p:nvPr/>
        </p:nvSpPr>
        <p:spPr>
          <a:xfrm>
            <a:off x="1012695" y="2167610"/>
            <a:ext cx="10303037" cy="4437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Base Bíblica: João 17:20-21</a:t>
            </a:r>
            <a:br/>
            <a:r>
              <a:rPr b="0"/>
              <a:t>Jesus orou pela </a:t>
            </a:r>
            <a:r>
              <a:t>unidade</a:t>
            </a:r>
            <a:r>
              <a:rPr b="0"/>
              <a:t> entre seus seguidores, mostrando que a comunidade deve refletir o amor e a comunhão presente na </a:t>
            </a:r>
            <a:r>
              <a:t>Trindade: </a:t>
            </a:r>
            <a:r>
              <a:rPr b="0"/>
              <a:t>Pai, Filho e Espírito Santo. </a:t>
            </a:r>
            <a:r>
              <a:t>Viver em unidade</a:t>
            </a:r>
            <a:r>
              <a:rPr b="0"/>
              <a:t> não é uma escolha opcional, mas um reflexo do caráter de Deus em nós.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Ação prática:</a:t>
            </a:r>
            <a:r>
              <a:rPr b="0"/>
              <a:t> O líder JA deve promover a integração entre os jovens, evitando divisões por grupos sociais ou culturais, e fomentar projetos que envolvam diferentes faixas etárias, promovendo uma </a:t>
            </a:r>
            <a:r>
              <a:t>comunidade intergeracional.</a:t>
            </a:r>
          </a:p>
        </p:txBody>
      </p:sp>
      <p:sp>
        <p:nvSpPr>
          <p:cNvPr id="118" name="1. Princípio da Unidade"/>
          <p:cNvSpPr txBox="1"/>
          <p:nvPr/>
        </p:nvSpPr>
        <p:spPr>
          <a:xfrm>
            <a:off x="879655" y="323218"/>
            <a:ext cx="7340571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6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1. Princípio da Unidade</a:t>
            </a:r>
          </a:p>
        </p:txBody>
      </p:sp>
      <p:sp>
        <p:nvSpPr>
          <p:cNvPr id="119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ase Bíblica: Romanos 15:2 “Cada um de nós agrade ao próximo no que é bom para edificação.” A comunidade é um ambiente de crescimento mútuo, onde cada membro colabora para o desenvolvimento espiritual e pessoal do outro.…"/>
          <p:cNvSpPr txBox="1"/>
          <p:nvPr/>
        </p:nvSpPr>
        <p:spPr>
          <a:xfrm>
            <a:off x="1012695" y="2167609"/>
            <a:ext cx="10303037" cy="399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Base Bíblica: Romanos 15:2</a:t>
            </a:r>
            <a:br/>
            <a:r>
              <a:rPr b="0"/>
              <a:t>“Cada um de nós agrade ao próximo no que é bom para edificação.”</a:t>
            </a:r>
            <a:br>
              <a:rPr b="0"/>
            </a:br>
            <a:r>
              <a:rPr b="0"/>
              <a:t>A comunidade é um ambiente de </a:t>
            </a:r>
            <a:r>
              <a:t>crescimento mútuo,</a:t>
            </a:r>
            <a:r>
              <a:rPr b="0"/>
              <a:t> onde cada membro colabora para o desenvolvimento espiritual e pessoal do outro.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Ação prática:</a:t>
            </a:r>
            <a:r>
              <a:rPr b="0"/>
              <a:t> Desenvolver </a:t>
            </a:r>
            <a:r>
              <a:t>mentorias e pequenos grupos</a:t>
            </a:r>
            <a:r>
              <a:rPr b="0"/>
              <a:t> para que os jovens aprendam a apoiar e motivar uns aos outros, compartilhando experiências e testemunhos que promovam o crescimento em sabedoria e santidade </a:t>
            </a:r>
          </a:p>
        </p:txBody>
      </p:sp>
      <p:sp>
        <p:nvSpPr>
          <p:cNvPr id="122" name="2. Princípio da Edificação Mútua"/>
          <p:cNvSpPr txBox="1"/>
          <p:nvPr/>
        </p:nvSpPr>
        <p:spPr>
          <a:xfrm>
            <a:off x="879654" y="323218"/>
            <a:ext cx="10275909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6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2. Princípio da Edificação Mútua</a:t>
            </a:r>
          </a:p>
        </p:txBody>
      </p:sp>
      <p:sp>
        <p:nvSpPr>
          <p:cNvPr id="123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ase Bíblica: Provérbios 27:17 &quot;Assim como o ferro afia o ferro, o homem afia o seu companheiro.&quot; Os relacionamentos devem incluir responsabilidade mútua, onde os membros da comunidade se encorajam e corrigem com amor, ajudando-se a permanecer firmes na "/>
          <p:cNvSpPr txBox="1"/>
          <p:nvPr/>
        </p:nvSpPr>
        <p:spPr>
          <a:xfrm>
            <a:off x="1012695" y="2167609"/>
            <a:ext cx="10303037" cy="399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Base Bíblica: Provérbios 27:17</a:t>
            </a:r>
            <a:br/>
            <a:r>
              <a:rPr b="0"/>
              <a:t>"Assim como o ferro afia o ferro, o homem afia o seu companheiro."</a:t>
            </a:r>
            <a:br>
              <a:rPr b="0"/>
            </a:br>
            <a:r>
              <a:rPr b="0"/>
              <a:t>Os relacionamentos devem incluir </a:t>
            </a:r>
            <a:r>
              <a:t>responsabilidade mútua,</a:t>
            </a:r>
            <a:r>
              <a:rPr b="0"/>
              <a:t> onde os membros da comunidade se encorajam e corrigem com amor, ajudando-se a permanecer firmes na fé.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Ação prática:</a:t>
            </a:r>
            <a:r>
              <a:rPr b="0"/>
              <a:t> Criar um </a:t>
            </a:r>
            <a:r>
              <a:t>sistema de discipulado</a:t>
            </a:r>
            <a:r>
              <a:rPr b="0"/>
              <a:t> onde os jovens possam prestar contas uns aos outros, promovendo uma cultura de transparência e responsabilidade espiritual.</a:t>
            </a:r>
          </a:p>
        </p:txBody>
      </p:sp>
      <p:sp>
        <p:nvSpPr>
          <p:cNvPr id="126" name="3. Princípio da Prestação de Contas"/>
          <p:cNvSpPr txBox="1"/>
          <p:nvPr/>
        </p:nvSpPr>
        <p:spPr>
          <a:xfrm>
            <a:off x="879655" y="450218"/>
            <a:ext cx="10403417" cy="106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6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3. Princípio da Prestação de Contas</a:t>
            </a:r>
          </a:p>
        </p:txBody>
      </p:sp>
      <p:sp>
        <p:nvSpPr>
          <p:cNvPr id="127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ase Bíblica: Romanos 15:7 &quot;Acolhei-vos uns aos outros, como também Cristo nos acolheu.&quot; O acolhimento é um aspecto essencial da comunidade cristã. Assim como Cristo nos aceita, devemos receber uns aos outros com graça e amor, independente das diferenças"/>
          <p:cNvSpPr txBox="1"/>
          <p:nvPr/>
        </p:nvSpPr>
        <p:spPr>
          <a:xfrm>
            <a:off x="1012695" y="2167609"/>
            <a:ext cx="10303037" cy="399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Base Bíblica: Romanos 15:7</a:t>
            </a:r>
            <a:br/>
            <a:r>
              <a:rPr b="0"/>
              <a:t>"Acolhei-vos uns aos outros, como também Cristo nos acolheu."</a:t>
            </a:r>
            <a:br>
              <a:rPr b="0"/>
            </a:br>
            <a:r>
              <a:rPr b="0"/>
              <a:t>O </a:t>
            </a:r>
            <a:r>
              <a:t>acolhimento</a:t>
            </a:r>
            <a:r>
              <a:rPr b="0"/>
              <a:t> é um aspecto essencial da comunidade cristã. Assim como Cristo nos aceita, devemos receber uns aos outros com </a:t>
            </a:r>
            <a:r>
              <a:t>graça e amor,</a:t>
            </a:r>
            <a:r>
              <a:rPr b="0"/>
              <a:t> independente das diferenças.</a:t>
            </a:r>
          </a:p>
          <a:p>
            <a:pPr>
              <a:lnSpc>
                <a:spcPct val="12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b="1" sz="2500">
                <a:latin typeface="Roboto"/>
                <a:ea typeface="Roboto"/>
                <a:cs typeface="Roboto"/>
                <a:sym typeface="Roboto"/>
              </a:defRPr>
            </a:pPr>
            <a:r>
              <a:t>Ação prática:</a:t>
            </a:r>
            <a:r>
              <a:rPr b="0"/>
              <a:t> Desenvolver </a:t>
            </a:r>
            <a:r>
              <a:t>projetos de inclusão e hospitalidade, </a:t>
            </a:r>
            <a:r>
              <a:rPr b="0"/>
              <a:t>garantindo que cada jovem, ao entrar na igreja, sinta-se valorizado e amado.</a:t>
            </a:r>
          </a:p>
        </p:txBody>
      </p:sp>
      <p:sp>
        <p:nvSpPr>
          <p:cNvPr id="130" name="4. Princípio da Aceitação e Acolhimento"/>
          <p:cNvSpPr txBox="1"/>
          <p:nvPr/>
        </p:nvSpPr>
        <p:spPr>
          <a:xfrm>
            <a:off x="879655" y="577218"/>
            <a:ext cx="10356313" cy="96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54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4. Princípio da Aceitação e Acolhimento</a:t>
            </a:r>
          </a:p>
        </p:txBody>
      </p:sp>
      <p:sp>
        <p:nvSpPr>
          <p:cNvPr id="131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ase Bíblica: Atos 2:44-45 “Todos os que criam mantinham-se unidos e tinham tudo em comum. Vendendo suas propriedades e bens, distribuíam a cada um conforme a sua necessidade.” A comunidade cristã não vive isolada, mas em constante ação e serviço. A gene"/>
          <p:cNvSpPr txBox="1"/>
          <p:nvPr/>
        </p:nvSpPr>
        <p:spPr>
          <a:xfrm>
            <a:off x="1012695" y="2167609"/>
            <a:ext cx="10303037" cy="428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Base Bíblica: Atos 2:44-45</a:t>
            </a:r>
            <a:br/>
            <a:r>
              <a:rPr b="0"/>
              <a:t>“Todos os que criam mantinham-se unidos e tinham tudo em comum. Vendendo suas propriedades e bens, distribuíam a cada um conforme a sua necessidade.”</a:t>
            </a:r>
            <a:br>
              <a:rPr b="0"/>
            </a:br>
            <a:r>
              <a:rPr b="0"/>
              <a:t>A comunidade cristã não vive isolada, mas em </a:t>
            </a:r>
            <a:r>
              <a:t>constante ação e serviço.</a:t>
            </a:r>
            <a:r>
              <a:rPr b="0"/>
              <a:t> A generosidade e o envolvimento social são marcas da igreja apostólica.</a:t>
            </a:r>
          </a:p>
          <a:p>
            <a:pPr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Ação prática:</a:t>
            </a:r>
            <a:r>
              <a:rPr b="0"/>
              <a:t> Incentivar os jovens a </a:t>
            </a:r>
            <a:r>
              <a:t>participarem de projetos sociais</a:t>
            </a:r>
            <a:r>
              <a:rPr b="0"/>
              <a:t> e atividades missionárias que os conectem com as necessidades da comunidade local e os ajudem a viver o evangelho na prática.</a:t>
            </a:r>
          </a:p>
        </p:txBody>
      </p:sp>
      <p:sp>
        <p:nvSpPr>
          <p:cNvPr id="134" name="5. Princípio da Participação e Serviço Comunitário"/>
          <p:cNvSpPr txBox="1"/>
          <p:nvPr/>
        </p:nvSpPr>
        <p:spPr>
          <a:xfrm>
            <a:off x="879654" y="704218"/>
            <a:ext cx="10402977" cy="78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3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5. Princípio da Participação e Serviço Comunitário</a:t>
            </a:r>
          </a:p>
        </p:txBody>
      </p:sp>
      <p:sp>
        <p:nvSpPr>
          <p:cNvPr id="135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graphicFrame>
        <p:nvGraphicFramePr>
          <p:cNvPr id="138" name="Tabela 1"/>
          <p:cNvGraphicFramePr/>
          <p:nvPr/>
        </p:nvGraphicFramePr>
        <p:xfrm>
          <a:off x="855840" y="1057412"/>
          <a:ext cx="10480319" cy="474317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124386"/>
                <a:gridCol w="2230113"/>
                <a:gridCol w="5125820"/>
              </a:tblGrid>
              <a:tr h="7905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i="1" sz="2000"/>
                        <a:t>Princípio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i="1" sz="2000"/>
                        <a:t>Base Bíblica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i="1" sz="2000"/>
                        <a:t>Ação Prática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Unidade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João 17:20-21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Promover integração e comunidade intergeracional.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Edificação Mútua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Romanos 15:2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Implementar mentorias e pequenos grupos.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Prestação de Contas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Provérbios 27:17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Criar sistema de discipulado e acompanhamento.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Aceitação e Acolhimento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Romanos 15:7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Desenvolver projetos de hospitalidade e inclusão.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Participação e Serviço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Atos 2:44-45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Promover projetos sociais e atividades missionárias.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Nossos jovens de hoje estão esperando que alguém se importe com eles o suficiente para ter tempo e para derramar compaixão sobre eles. Para provar a amizade deles. Para preencher essa trágica e terrível lacuna que existe em nossa cultura entre adolescent"/>
          <p:cNvSpPr txBox="1"/>
          <p:nvPr/>
        </p:nvSpPr>
        <p:spPr>
          <a:xfrm>
            <a:off x="4149616" y="503811"/>
            <a:ext cx="7024666" cy="529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78" sz="3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Nossos jovens de hoje estão esperando que alguém se importe com eles o suficiente para ter tempo e para derramar compaixão sobre eles. Para provar a amizade deles. Para preencher essa trágica e terrível lacuna que existe em nossa cultura entre adolescentes e adultos.</a:t>
            </a:r>
          </a:p>
        </p:txBody>
      </p:sp>
      <p:sp>
        <p:nvSpPr>
          <p:cNvPr id="144" name="Jim Rayburn"/>
          <p:cNvSpPr txBox="1"/>
          <p:nvPr/>
        </p:nvSpPr>
        <p:spPr>
          <a:xfrm>
            <a:off x="4149616" y="6040918"/>
            <a:ext cx="51531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Jim Rayburn</a:t>
            </a:r>
          </a:p>
        </p:txBody>
      </p:sp>
      <p:sp>
        <p:nvSpPr>
          <p:cNvPr id="145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 Conceito de Pastoreio"/>
          <p:cNvSpPr txBox="1"/>
          <p:nvPr/>
        </p:nvSpPr>
        <p:spPr>
          <a:xfrm>
            <a:off x="423620" y="2044064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 Conceito de Pastoreio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efinição: O pastoreio vai além da função exclusiva de um pastor. No Novo Testamento, a palavra grega poimen significa &quot;guia espiritual&quot;, indicando que todos com o dom do cuidado podem exercer a função pastoral, mesmo sem o cargo oficial de pastor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Definição:</a:t>
            </a:r>
            <a:r>
              <a:rPr b="0"/>
              <a:t> O pastoreio vai além da função exclusiva de um pastor. No Novo Testamento, a palavra grega poimen significa "guia espiritual", indicando que todos com o dom do cuidado podem exercer a função pastoral, mesmo sem o cargo oficial de pastor.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Orientação de Pedro: </a:t>
            </a:r>
            <a:r>
              <a:rPr b="0"/>
              <a:t>Ao orientar os anciãos da igreja, Pedro reforçou que eles devem pastorear o rebanho de Deus de livre vontade e com o desejo de servir.</a:t>
            </a:r>
          </a:p>
        </p:txBody>
      </p:sp>
      <p:sp>
        <p:nvSpPr>
          <p:cNvPr id="150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ssência do Pastoreio: O pastoreio não é apenas um ofício eclesiástico, mas uma função essencial para qualquer líder comprometido com o crescimento espiritual dos outros."/>
          <p:cNvSpPr txBox="1"/>
          <p:nvPr/>
        </p:nvSpPr>
        <p:spPr>
          <a:xfrm>
            <a:off x="1507503" y="2683510"/>
            <a:ext cx="9207501" cy="1490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140000"/>
              </a:lnSpc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Essência do Pastoreio: </a:t>
            </a:r>
            <a:r>
              <a:rPr b="0"/>
              <a:t>O pastoreio não é apenas um ofício eclesiástico, mas uma função essencial para qualquer líder comprometido com o crescimento espiritual dos outros.</a:t>
            </a:r>
          </a:p>
        </p:txBody>
      </p:sp>
      <p:sp>
        <p:nvSpPr>
          <p:cNvPr id="153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 pastoreio eficaz envolve cuidado, discipulado e desenvolvimento pessoal."/>
          <p:cNvSpPr txBox="1"/>
          <p:nvPr/>
        </p:nvSpPr>
        <p:spPr>
          <a:xfrm>
            <a:off x="2591505" y="2369820"/>
            <a:ext cx="7008988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pastoreio eficaz envolve cuidado, discipulado e desenvolvimento pessoal.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graphicFrame>
        <p:nvGraphicFramePr>
          <p:cNvPr id="158" name="Tabela 1"/>
          <p:cNvGraphicFramePr/>
          <p:nvPr/>
        </p:nvGraphicFramePr>
        <p:xfrm>
          <a:off x="952774" y="1057412"/>
          <a:ext cx="10286451" cy="474317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465221"/>
                <a:gridCol w="6821229"/>
              </a:tblGrid>
              <a:tr h="7905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i="1" sz="2000"/>
                        <a:t>Passo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i="1" sz="2000"/>
                        <a:t>Descrição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Identificar Líderes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Escolher jovens e adultos com perfil pastoral para liderar pequenos grupos.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Organizar PequenosGrupos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Dividir os jovens em grupos menores para facilitar o acompanhamento.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Treinamento Regular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Oferecer capacitações periódicas para os líderes de grupo.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Acompanhamento Espiritual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Realizar visitas, orações e reuniões semanais com os membros do grupo.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79052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Planejamento Integrado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Integrar as ações dos grupos com o plano geral da igreja e do Ministério Jovem.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6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 impacto intergeracional é vital para a igreja; jovens precisam se conectar com outras gerações para crescerem na fé."/>
          <p:cNvSpPr txBox="1"/>
          <p:nvPr/>
        </p:nvSpPr>
        <p:spPr>
          <a:xfrm>
            <a:off x="4149616" y="1397692"/>
            <a:ext cx="7024666" cy="3362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impacto intergeracional é vital para a igreja; jovens precisam se conectar com outras gerações para crescerem na fé.</a:t>
            </a:r>
          </a:p>
        </p:txBody>
      </p:sp>
      <p:sp>
        <p:nvSpPr>
          <p:cNvPr id="163" name="POWELL, Kara; MULDER, Jake; GRIFFIN, Brad. Growing Young: Six Essential Strategies to Help Young People Discover and Love Your Church. Grand Rapids: Baker Books, 2016."/>
          <p:cNvSpPr txBox="1"/>
          <p:nvPr/>
        </p:nvSpPr>
        <p:spPr>
          <a:xfrm>
            <a:off x="4149616" y="5786918"/>
            <a:ext cx="515313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POWELL, Kara; MULDER, Jake; GRIFFIN, Brad. Growing Young: Six Essential Strategies to Help Young People Discover and Love Your Church. Grand Rapids: Baker Books, 2016.</a:t>
            </a:r>
          </a:p>
        </p:txBody>
      </p:sp>
      <p:sp>
        <p:nvSpPr>
          <p:cNvPr id="164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 ser humano é social por natureza, especialmente na juventude, onde muitos jovens anseiam por comunidades autênticas que promovam relacionamentos saudáveis e momentos de lazer, tornando a igreja um espaço essencial de acolhimento e apoio."/>
          <p:cNvSpPr txBox="1"/>
          <p:nvPr/>
        </p:nvSpPr>
        <p:spPr>
          <a:xfrm>
            <a:off x="2345732" y="1595119"/>
            <a:ext cx="7500536" cy="3667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3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ser humano é social por natureza, especialmente na juventude, onde muitos jovens anseiam por comunidades autênticas que promovam relacionamentos saudáveis e momentos de lazer, tornando a igreja um espaço essencial de acolhimento e apoio.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O líder JA tem a responsabilidade de criar ambientes que fortaleçam os vínculos sociais e espirituais, promovendo convivência e atividades que proporcionem segurança e desenvolvimento de identidade, contribuindo para um propósito de vida significativo."/>
          <p:cNvSpPr txBox="1"/>
          <p:nvPr/>
        </p:nvSpPr>
        <p:spPr>
          <a:xfrm>
            <a:off x="1372752" y="1440180"/>
            <a:ext cx="9446497" cy="397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líder JA tem a responsabilidade de criar ambientes que fortaleçam os vínculos sociais e espirituais, promovendo convivência e atividades que proporcionem segurança e desenvolvimento de identidade, contribuindo para um propósito de vida significativo.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tividades recreativas e momentos de lazer são fundamentais para aprofundar as amizades e cultivar habilidades sociais, sendo os pequenos grupos uma ferramenta eficaz para integrar a sociabilização ao discipulado integral e fortalecer os laços entre os j"/>
          <p:cNvSpPr txBox="1"/>
          <p:nvPr/>
        </p:nvSpPr>
        <p:spPr>
          <a:xfrm>
            <a:off x="1356718" y="1066800"/>
            <a:ext cx="9478564" cy="4724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Atividades recreativas e momentos de lazer são fundamentais para aprofundar as amizades e cultivar habilidades sociais, sendo os pequenos grupos uma ferramenta eficaz para integrar a sociabilização ao discipulado integral e fortalecer os laços entre os jovens.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graphicFrame>
        <p:nvGraphicFramePr>
          <p:cNvPr id="173" name="Tabela 1"/>
          <p:cNvGraphicFramePr/>
          <p:nvPr/>
        </p:nvGraphicFramePr>
        <p:xfrm>
          <a:off x="952774" y="682363"/>
          <a:ext cx="10286452" cy="549327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6693176"/>
                <a:gridCol w="3593274"/>
              </a:tblGrid>
              <a:tr h="45777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i="1" sz="2000"/>
                        <a:t>Pergunta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i="1" sz="2000"/>
                        <a:t>Referência Bíblica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A atividade violará a consciência do jovem?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Romanos 14:22-23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Pode fazer com que outros tropeçam na fé?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1 Coríntios 10:23-33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Deus será glorificado por meio dela?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1 Coríntios 6:19-20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Coloca o jovem sob influência do mal?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1 Tessalonicenses 5:21-22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Conflita com o dever cristão?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Mateus 6:33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Trará reprovação a Cristo e à Igreja?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1 Pedro 4:14-16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Fortalecerá ou enfraquecerá o autocontrole?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1 Coríntios 9:27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É obra da carne?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Gálatas 5:19-21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Irá despertar pensamentos indecentes?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Filipenses 4:8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Enfraquecerá a influência cristã do jovem?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1 Coríntios 10:33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5777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É legal e correta?</a:t>
                      </a:r>
                    </a:p>
                  </a:txBody>
                  <a:tcPr marL="0" marR="0" marT="0" marB="0" anchor="ctr" anchorCtr="0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000"/>
                        <a:t>Romanos 12 e 13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7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O recreio é necessário aos que se acham ocupados em labor físico, e mais ainda, essencial àqueles cujo trabalho é especialmente mental."/>
          <p:cNvSpPr txBox="1"/>
          <p:nvPr/>
        </p:nvSpPr>
        <p:spPr>
          <a:xfrm>
            <a:off x="4149616" y="1143692"/>
            <a:ext cx="7024666" cy="4003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recreio é necessário aos que se acham ocupados em labor físico, e mais ainda, essencial àqueles cujo trabalho é especialmente mental.</a:t>
            </a:r>
          </a:p>
        </p:txBody>
      </p:sp>
      <p:sp>
        <p:nvSpPr>
          <p:cNvPr id="178" name="Ellen G. White, Mensagens aos Jovens, p. 392."/>
          <p:cNvSpPr txBox="1"/>
          <p:nvPr/>
        </p:nvSpPr>
        <p:spPr>
          <a:xfrm>
            <a:off x="4149616" y="5786918"/>
            <a:ext cx="5153139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Ellen G. White, Mensagens aos Jovens, p. 392. </a:t>
            </a:r>
          </a:p>
        </p:txBody>
      </p:sp>
      <p:sp>
        <p:nvSpPr>
          <p:cNvPr id="179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8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Programas não fazem discípulos; relacionamentos sim."/>
          <p:cNvSpPr txBox="1"/>
          <p:nvPr/>
        </p:nvSpPr>
        <p:spPr>
          <a:xfrm>
            <a:off x="4149616" y="1143692"/>
            <a:ext cx="6795673" cy="3333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119" sz="60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Programas não fazem discípulos; relacionamentos sim.</a:t>
            </a:r>
          </a:p>
        </p:txBody>
      </p:sp>
      <p:sp>
        <p:nvSpPr>
          <p:cNvPr id="184" name="FRITZ, Everett. The Art of Forming Young Disciples: Why Youth Ministries Aren't Working and What to Do About It. Manchester: Sophia Institute Press, 2018."/>
          <p:cNvSpPr txBox="1"/>
          <p:nvPr/>
        </p:nvSpPr>
        <p:spPr>
          <a:xfrm>
            <a:off x="4149616" y="5786918"/>
            <a:ext cx="515313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FRITZ, Everett. The Art of Forming Young Disciples: Why Youth Ministries Aren't Working and What to Do About It. Manchester: Sophia Institute Press, 2018.</a:t>
            </a:r>
          </a:p>
        </p:txBody>
      </p:sp>
      <p:sp>
        <p:nvSpPr>
          <p:cNvPr id="185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Fortalecer o discipulado integral: Promover o crescimento espiritual dos jovens por meio da criação de comunidades saudáveis, onde o pastoreio e a sociabilização sejam centrais, ajudando a juventude a desenvolver uma fé ativa e comprometida."/>
          <p:cNvSpPr txBox="1"/>
          <p:nvPr/>
        </p:nvSpPr>
        <p:spPr>
          <a:xfrm>
            <a:off x="2216696" y="1598555"/>
            <a:ext cx="4070132" cy="428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Fortalecer o discipulado integral: </a:t>
            </a:r>
            <a:r>
              <a:rPr b="0"/>
              <a:t>Promover o crescimento espiritual dos jovens por meio da criação de comunidades saudáveis, onde o pastoreio e a sociabilização sejam centrais, ajudando a juventude a desenvolver uma fé ativa e comprometida.</a:t>
            </a:r>
          </a:p>
        </p:txBody>
      </p:sp>
      <p:sp>
        <p:nvSpPr>
          <p:cNvPr id="98" name="Construir uma rede de apoio e discipulado: Encorajar relacionamentos significativos que sustentem a caminhada cristã dos jovens, criando espaços de comunhão e apoio mútuo para inspirá-los a viver os princípios do ministério em comunidade."/>
          <p:cNvSpPr txBox="1"/>
          <p:nvPr/>
        </p:nvSpPr>
        <p:spPr>
          <a:xfrm>
            <a:off x="7509529" y="1598555"/>
            <a:ext cx="4064002" cy="428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Construir uma rede de apoio e discipulado: </a:t>
            </a:r>
            <a:r>
              <a:rPr b="0"/>
              <a:t>Encorajar relacionamentos significativos que sustentem a caminhada cristã dos jovens, criando espaços de comunhão e apoio mútuo para inspirá-los a viver os princípios do ministério em comunidade.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6" y="405460"/>
            <a:ext cx="876573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s jovens que têm relacionamentos saudáveis com amigos e familiares e relações de confiança com adultos ou com jovens mais velhos que eles são mais propensos a permanecer na igreja."/>
          <p:cNvSpPr txBox="1"/>
          <p:nvPr/>
        </p:nvSpPr>
        <p:spPr>
          <a:xfrm>
            <a:off x="2345732" y="2098040"/>
            <a:ext cx="7500536" cy="2661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3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Os jovens que têm relacionamentos saudáveis com amigos e familiares e relações de confiança com adultos ou com jovens mais velhos que eles são mais propensos a permanecer na igreja.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• PG Jovem…"/>
          <p:cNvSpPr txBox="1"/>
          <p:nvPr/>
        </p:nvSpPr>
        <p:spPr>
          <a:xfrm>
            <a:off x="1012695" y="2167609"/>
            <a:ext cx="4531647" cy="2816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6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• PG Jovem</a:t>
            </a:r>
          </a:p>
          <a:p>
            <a:pPr>
              <a:lnSpc>
                <a:spcPct val="16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• Hora social</a:t>
            </a:r>
          </a:p>
          <a:p>
            <a:pPr>
              <a:lnSpc>
                <a:spcPct val="16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• Eventos esportivos</a:t>
            </a:r>
          </a:p>
          <a:p>
            <a:pPr>
              <a:lnSpc>
                <a:spcPct val="16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• Maranata Class</a:t>
            </a:r>
          </a:p>
          <a:p>
            <a:pPr>
              <a:lnSpc>
                <a:spcPct val="160000"/>
              </a:lnSpc>
              <a:defRPr sz="2500">
                <a:latin typeface="Roboto"/>
                <a:ea typeface="Roboto"/>
                <a:cs typeface="Roboto"/>
                <a:sym typeface="Roboto"/>
              </a:defRPr>
            </a:pPr>
            <a:r>
              <a:t>• Youth Alive</a:t>
            </a:r>
          </a:p>
        </p:txBody>
      </p:sp>
      <p:sp>
        <p:nvSpPr>
          <p:cNvPr id="191" name="Projetos"/>
          <p:cNvSpPr txBox="1"/>
          <p:nvPr/>
        </p:nvSpPr>
        <p:spPr>
          <a:xfrm>
            <a:off x="879655" y="323218"/>
            <a:ext cx="2777947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6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Projetos</a:t>
            </a:r>
          </a:p>
        </p:txBody>
      </p:sp>
      <p:sp>
        <p:nvSpPr>
          <p:cNvPr id="192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  <p:grpSp>
        <p:nvGrpSpPr>
          <p:cNvPr id="195" name="Group"/>
          <p:cNvGrpSpPr/>
          <p:nvPr/>
        </p:nvGrpSpPr>
        <p:grpSpPr>
          <a:xfrm>
            <a:off x="5183206" y="2177743"/>
            <a:ext cx="3541984" cy="3541982"/>
            <a:chOff x="0" y="0"/>
            <a:chExt cx="3541983" cy="3541981"/>
          </a:xfrm>
        </p:grpSpPr>
        <p:sp>
          <p:nvSpPr>
            <p:cNvPr id="193" name="Square"/>
            <p:cNvSpPr/>
            <p:nvPr/>
          </p:nvSpPr>
          <p:spPr>
            <a:xfrm>
              <a:off x="-1" y="0"/>
              <a:ext cx="3541984" cy="3541982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4" name="QR_Maranata_Relacionamento.ai" descr="QR_Maranata_Relacionamento.ai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5425" y="155301"/>
              <a:ext cx="3231132" cy="3231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rojetos em destaque"/>
          <p:cNvSpPr txBox="1"/>
          <p:nvPr/>
        </p:nvSpPr>
        <p:spPr>
          <a:xfrm>
            <a:off x="879655" y="323218"/>
            <a:ext cx="7097051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6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Projetos em destaque</a:t>
            </a:r>
          </a:p>
        </p:txBody>
      </p:sp>
      <p:sp>
        <p:nvSpPr>
          <p:cNvPr id="198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j-lt"/>
                <a:ea typeface="+mj-ea"/>
                <a:cs typeface="+mj-cs"/>
                <a:sym typeface="Aptos"/>
              </a:defRPr>
            </a:pPr>
          </a:p>
        </p:txBody>
      </p:sp>
      <p:pic>
        <p:nvPicPr>
          <p:cNvPr id="19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5103" y="2120688"/>
            <a:ext cx="2295840" cy="334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5637" y="2391104"/>
            <a:ext cx="4399927" cy="2803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4"/>
          <p:cNvSpPr txBox="1"/>
          <p:nvPr/>
        </p:nvSpPr>
        <p:spPr>
          <a:xfrm>
            <a:off x="1328103" y="2932313"/>
            <a:ext cx="9535794" cy="3878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Qual é a importância dos relacionamentos saudáveis na vida espiritual dos jovens dentro do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líderes podem promover uma cultura de apoio mútuo e pertencimento entre os jovens?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desafios os jovens enfrentam para se sentirem aceitos e valorizados na comunidade cristã?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maneira o pastoreio pode ser integrado à criação de comunidades saudáveis para os jovens?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a sociabilização e as atividades recreativas podem fortalecer os laços de amizade e a vida em comunidade?</a:t>
            </a:r>
          </a:p>
        </p:txBody>
      </p:sp>
      <p:pic>
        <p:nvPicPr>
          <p:cNvPr id="203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Desenvolvimento de Pessoas e Mentoring"/>
          <p:cNvSpPr txBox="1"/>
          <p:nvPr/>
        </p:nvSpPr>
        <p:spPr>
          <a:xfrm>
            <a:off x="1986507" y="1901193"/>
            <a:ext cx="8218986" cy="123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RELACIONAMENTOS E VIDA EM COMUNIDADE NO MINISTÉRIO JOVEM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&quot;Amem-se uns aos outros, como eu os amei.”…"/>
          <p:cNvSpPr txBox="1"/>
          <p:nvPr/>
        </p:nvSpPr>
        <p:spPr>
          <a:xfrm>
            <a:off x="2691400" y="2306319"/>
            <a:ext cx="6809200" cy="224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"Amem-se uns aos outros, como eu os amei.”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pPr>
            <a:r>
              <a:t>João 15:12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s relacionamentos humanos são fundamentais para uma liderança eficaz e o crescimento espiritual dos jovens, refletindo o amor e a união que Jesus ensinou."/>
          <p:cNvSpPr txBox="1"/>
          <p:nvPr/>
        </p:nvSpPr>
        <p:spPr>
          <a:xfrm>
            <a:off x="2490922" y="1764030"/>
            <a:ext cx="7210154" cy="332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4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Os relacionamentos humanos são fundamentais para uma liderança eficaz e o crescimento espiritual dos jovens, refletindo o amor e a união que Jesus ensinou.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pesar de uma variedade de atividades da igreja, muitos jovens entre 16 e 30 anos se sentem desconectados da igreja, levando a desafios emocionais como solidão e depressão."/>
          <p:cNvSpPr txBox="1"/>
          <p:nvPr/>
        </p:nvSpPr>
        <p:spPr>
          <a:xfrm>
            <a:off x="2967186" y="1846580"/>
            <a:ext cx="6257628" cy="316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3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Apesar de uma variedade de atividades da igreja, muitos jovens entre 16 e 30 anos se sentem desconectados da igreja, levando a desafios emocionais como solidão e depressão.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tângulo"/>
          <p:cNvSpPr/>
          <p:nvPr/>
        </p:nvSpPr>
        <p:spPr>
          <a:xfrm>
            <a:off x="7550460" y="4526801"/>
            <a:ext cx="4249188" cy="1965630"/>
          </a:xfrm>
          <a:prstGeom prst="rect">
            <a:avLst/>
          </a:prstGeom>
          <a:solidFill>
            <a:srgbClr val="26285C">
              <a:alpha val="8668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ptos"/>
              </a:defRPr>
            </a:pPr>
          </a:p>
        </p:txBody>
      </p:sp>
      <p:sp>
        <p:nvSpPr>
          <p:cNvPr id="111" name="Em um mundo digital, a verdadeira conexão é rara."/>
          <p:cNvSpPr txBox="1"/>
          <p:nvPr/>
        </p:nvSpPr>
        <p:spPr>
          <a:xfrm>
            <a:off x="7807269" y="4841597"/>
            <a:ext cx="3735570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58" sz="3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/>
            <a:r>
              <a:t>Em um mundo digital, a verdadeira conexão é rara.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 Ministério Jovem deve atuar como um refúgio seguro, promovendo relações autênticas e solidárias que encorajem o crescimento e a missão, criando uma rede de apoio que fortaleça a identidade e o propósito dos jovens em Cristo."/>
          <p:cNvSpPr txBox="1"/>
          <p:nvPr/>
        </p:nvSpPr>
        <p:spPr>
          <a:xfrm>
            <a:off x="1483230" y="1392555"/>
            <a:ext cx="9225540" cy="4072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 Ministério Jovem deve atuar como um refúgio seguro, promovendo relações autênticas e solidárias que encorajem o crescimento e a missão, criando uma rede de apoio que fortaleça a identidade e o propósito dos jovens em Cristo.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incípios Essenciais para Relacionamentos e Vida em Comunidade"/>
          <p:cNvSpPr txBox="1"/>
          <p:nvPr/>
        </p:nvSpPr>
        <p:spPr>
          <a:xfrm>
            <a:off x="423620" y="2044064"/>
            <a:ext cx="5843812" cy="342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Princípios Essenciais para Relacionamentos e Vida em Comunidade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