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1D8"/>
          </a:solidFill>
        </a:fill>
      </a:tcStyle>
    </a:wholeTbl>
    <a:band2H>
      <a:tcTxStyle b="def" i="def"/>
      <a:tcStyle>
        <a:tcBdr/>
        <a:fill>
          <a:solidFill>
            <a:srgbClr val="E7E9EC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D3CB"/>
          </a:solidFill>
        </a:fill>
      </a:tcStyle>
    </a:wholeTbl>
    <a:band2H>
      <a:tcTxStyle b="def" i="def"/>
      <a:tcStyle>
        <a:tcBdr/>
        <a:fill>
          <a:solidFill>
            <a:srgbClr val="E7EA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E1CC"/>
          </a:solidFill>
        </a:fill>
      </a:tcStyle>
    </a:wholeTbl>
    <a:band2H>
      <a:tcTxStyle b="def" i="def"/>
      <a:tcStyle>
        <a:tcBdr/>
        <a:fill>
          <a:solidFill>
            <a:srgbClr val="E8F0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92" name="Shape 9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 do Título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Texto do Título</a:t>
            </a:r>
          </a:p>
        </p:txBody>
      </p:sp>
      <p:sp>
        <p:nvSpPr>
          <p:cNvPr id="12" name="Nível de Corpo Um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13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 do Título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Texto do Título</a:t>
            </a:r>
          </a:p>
        </p:txBody>
      </p:sp>
      <p:sp>
        <p:nvSpPr>
          <p:cNvPr id="21" name="Nível de Corpo Um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22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 do Título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Texto do Título</a:t>
            </a:r>
          </a:p>
        </p:txBody>
      </p:sp>
      <p:sp>
        <p:nvSpPr>
          <p:cNvPr id="30" name="Nível de Corpo Um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5pPr>
          </a:lstStyle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31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 do Título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Texto do Título</a:t>
            </a:r>
          </a:p>
        </p:txBody>
      </p:sp>
      <p:sp>
        <p:nvSpPr>
          <p:cNvPr id="39" name="Nível de Corpo Um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0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 do Título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Texto do Título</a:t>
            </a:r>
          </a:p>
        </p:txBody>
      </p:sp>
      <p:sp>
        <p:nvSpPr>
          <p:cNvPr id="48" name="Nível de Corpo Um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o do Título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Texto do Título</a:t>
            </a:r>
          </a:p>
        </p:txBody>
      </p:sp>
      <p:sp>
        <p:nvSpPr>
          <p:cNvPr id="58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exto do Título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Texto do Título</a:t>
            </a:r>
          </a:p>
        </p:txBody>
      </p:sp>
      <p:sp>
        <p:nvSpPr>
          <p:cNvPr id="73" name="Nível de Corpo Um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o do Título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Texto do Título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Nível de Corpo Um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8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 do Título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Texto do Título</a:t>
            </a:r>
          </a:p>
        </p:txBody>
      </p:sp>
      <p:sp>
        <p:nvSpPr>
          <p:cNvPr id="3" name="Nível de Corpo Um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" name="Número do Slide"/>
          <p:cNvSpPr txBox="1"/>
          <p:nvPr>
            <p:ph type="sldNum" sz="quarter" idx="2"/>
          </p:nvPr>
        </p:nvSpPr>
        <p:spPr>
          <a:xfrm>
            <a:off x="11080147" y="6404293"/>
            <a:ext cx="273654" cy="269239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757575"/>
                </a:solidFill>
                <a:latin typeface="+mj-lt"/>
                <a:ea typeface="+mj-ea"/>
                <a:cs typeface="+mj-cs"/>
                <a:sym typeface="Aptos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8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5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Box 6"/>
          <p:cNvSpPr txBox="1"/>
          <p:nvPr/>
        </p:nvSpPr>
        <p:spPr>
          <a:xfrm rot="16200000">
            <a:off x="-1893015" y="3290195"/>
            <a:ext cx="5420451" cy="904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5500">
                <a:solidFill>
                  <a:srgbClr val="009FE3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OBJETIVOS</a:t>
            </a:r>
          </a:p>
        </p:txBody>
      </p:sp>
      <p:sp>
        <p:nvSpPr>
          <p:cNvPr id="97" name="Ser um referencial ético e espiritual para a juventude: Isso implica inspirar jovens a viverem com integridade e a desenvolverem uma relação sólida com Deus, promovendo a ética e a espiritualidade como princípios fundamentais em todas as ações e decisões"/>
          <p:cNvSpPr txBox="1"/>
          <p:nvPr/>
        </p:nvSpPr>
        <p:spPr>
          <a:xfrm>
            <a:off x="2216696" y="1385194"/>
            <a:ext cx="4070132" cy="42875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defTabSz="457200">
              <a:lnSpc>
                <a:spcPct val="120000"/>
              </a:lnSpc>
              <a:defRPr b="1" sz="2400">
                <a:latin typeface="Roboto"/>
                <a:ea typeface="Roboto"/>
                <a:cs typeface="Roboto"/>
                <a:sym typeface="Roboto"/>
              </a:defRPr>
            </a:pPr>
            <a:r>
              <a:t>Ser um referencial ético e espiritual para a juventude: </a:t>
            </a:r>
            <a:r>
              <a:rPr b="0"/>
              <a:t>Isso implica inspirar jovens a viverem com integridade e a desenvolverem uma relação sólida com Deus, promovendo a ética e a espiritualidade como princípios fundamentais em todas as ações e decisões.</a:t>
            </a:r>
          </a:p>
        </p:txBody>
      </p:sp>
      <p:sp>
        <p:nvSpPr>
          <p:cNvPr id="98" name="Liderar uma revolução espiritual na vida dos jovens adventistas: Esse objetivo envolve fortalecer a devoção pessoal, a adoração e o ensino das Escrituras, ajudando os jovens a vivenciarem uma fé prática e transformadora que influencia positivamente suas "/>
          <p:cNvSpPr txBox="1"/>
          <p:nvPr/>
        </p:nvSpPr>
        <p:spPr>
          <a:xfrm>
            <a:off x="7509529" y="1385195"/>
            <a:ext cx="4064002" cy="4714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defTabSz="457200">
              <a:lnSpc>
                <a:spcPct val="120000"/>
              </a:lnSpc>
              <a:defRPr b="1" sz="2400">
                <a:latin typeface="Roboto"/>
                <a:ea typeface="Roboto"/>
                <a:cs typeface="Roboto"/>
                <a:sym typeface="Roboto"/>
              </a:defRPr>
            </a:pPr>
            <a:r>
              <a:t>Liderar uma revolução espiritual na vida dos jovens adventistas: </a:t>
            </a:r>
            <a:r>
              <a:rPr b="0"/>
              <a:t>Esse objetivo envolve fortalecer a devoção pessoal, a adoração e o ensino das Escrituras, ajudando os jovens a vivenciarem uma fé prática e transformadora que influencia positivamente suas comunidades.</a:t>
            </a:r>
          </a:p>
        </p:txBody>
      </p:sp>
      <p:sp>
        <p:nvSpPr>
          <p:cNvPr id="99" name="01"/>
          <p:cNvSpPr txBox="1"/>
          <p:nvPr/>
        </p:nvSpPr>
        <p:spPr>
          <a:xfrm>
            <a:off x="1445856" y="405460"/>
            <a:ext cx="876573" cy="866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5200">
                <a:solidFill>
                  <a:srgbClr val="D33B4B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01</a:t>
            </a:r>
          </a:p>
        </p:txBody>
      </p:sp>
      <p:sp>
        <p:nvSpPr>
          <p:cNvPr id="100" name="02"/>
          <p:cNvSpPr txBox="1"/>
          <p:nvPr/>
        </p:nvSpPr>
        <p:spPr>
          <a:xfrm>
            <a:off x="6601531" y="405460"/>
            <a:ext cx="1147148" cy="866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5200">
                <a:solidFill>
                  <a:srgbClr val="D33B4B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02</a:t>
            </a:r>
          </a:p>
        </p:txBody>
      </p:sp>
      <p:sp>
        <p:nvSpPr>
          <p:cNvPr id="101" name="Retângulo"/>
          <p:cNvSpPr/>
          <p:nvPr/>
        </p:nvSpPr>
        <p:spPr>
          <a:xfrm>
            <a:off x="1816441" y="1311577"/>
            <a:ext cx="135404" cy="5140964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  <p:sp>
        <p:nvSpPr>
          <p:cNvPr id="102" name="Retângulo"/>
          <p:cNvSpPr/>
          <p:nvPr/>
        </p:nvSpPr>
        <p:spPr>
          <a:xfrm>
            <a:off x="6979105" y="1311577"/>
            <a:ext cx="135404" cy="5140964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A liderança ética e espiritual no Ministério Jovem Adventista é o alicerce para formar uma geração que viva a fé com integridade, refletindo o caráter de Cristo na adoração, no serviço e no discipulado."/>
          <p:cNvSpPr txBox="1"/>
          <p:nvPr/>
        </p:nvSpPr>
        <p:spPr>
          <a:xfrm>
            <a:off x="1841451" y="1392555"/>
            <a:ext cx="8509098" cy="40728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A liderança ética e espiritual no Ministério Jovem Adventista é o alicerce para formar uma geração que viva a fé com integridade, refletindo o caráter de Cristo na adoração, no serviço e no discipulado.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A liderança ética em 4 pontos:"/>
          <p:cNvSpPr txBox="1"/>
          <p:nvPr/>
        </p:nvSpPr>
        <p:spPr>
          <a:xfrm>
            <a:off x="423619" y="3047401"/>
            <a:ext cx="6023245" cy="14668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cap="all" sz="5000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pPr/>
            <a:r>
              <a:t>A liderança ética em 4 pontos: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Fundamenta em Princípios e Integridade Moral: A liderança ética é baseada em valores sólidos e integridade, indo além de autoridade, poder ou carisma para guiar ações e decisões.…"/>
          <p:cNvSpPr txBox="1"/>
          <p:nvPr/>
        </p:nvSpPr>
        <p:spPr>
          <a:xfrm>
            <a:off x="1507503" y="1394461"/>
            <a:ext cx="9207501" cy="40690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1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Fundamenta em Princípios e Integridade Moral: </a:t>
            </a:r>
            <a:r>
              <a:rPr b="0"/>
              <a:t>A liderança ética é baseada em valores sólidos e integridade, indo além de autoridade, poder ou carisma para guiar ações e decisões.</a:t>
            </a: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1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	Impacto Positivo e Confiança: </a:t>
            </a:r>
            <a:r>
              <a:rPr b="0"/>
              <a:t>Ao promover satisfação, dedicação e disposição para enfrentar desafios, a liderança ética fortalece a confiança mútua e o ambiente de cooperação dentro da organização ou ministério.</a:t>
            </a:r>
          </a:p>
        </p:txBody>
      </p:sp>
      <p:sp>
        <p:nvSpPr>
          <p:cNvPr id="109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Diferenciação de Outros Estilos de Liderança: Embora estilos como a liderança transformacional também possam ser eficazes, a liderança ética se destaca por seu foco em princípios morais e não apenas em resultados ou recompensas.…"/>
          <p:cNvSpPr txBox="1"/>
          <p:nvPr/>
        </p:nvSpPr>
        <p:spPr>
          <a:xfrm>
            <a:off x="1492250" y="878840"/>
            <a:ext cx="9207500" cy="51003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 algn="just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Diferenciação de Outros Estilos de Liderança: </a:t>
            </a:r>
            <a:r>
              <a:rPr b="0"/>
              <a:t>Embora estilos como a liderança transformacional também possam ser eficazes, a liderança ética se destaca por seu foco em princípios morais e não apenas em resultados ou recompensas.</a:t>
            </a:r>
          </a:p>
          <a:p>
            <a:pPr marL="444500" indent="-444500" algn="just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 algn="just">
              <a:lnSpc>
                <a:spcPct val="140000"/>
              </a:lnSpc>
              <a:buClr>
                <a:srgbClr val="000000"/>
              </a:buClr>
              <a:buSzPts val="2500"/>
              <a:buAutoNum type="arabicPeriod" startAt="4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Essencial para a Verdadeira Liderança: </a:t>
            </a:r>
            <a:r>
              <a:rPr b="0"/>
              <a:t>A ética é inseparável da liderança genuína; enquanto é possível desenvolver ética sem liderança, uma liderança verdadeira exige uma base ética sólida para ser autêntica e eficaz.</a:t>
            </a:r>
          </a:p>
        </p:txBody>
      </p:sp>
      <p:sp>
        <p:nvSpPr>
          <p:cNvPr id="112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ara garantir que líderes e liderados estão agindo eticamente, é essencial fazer uma avaliação constante. Blanchard e Peale (2001, p.29) propõem três perguntas-chave para um teste de ética:"/>
          <p:cNvSpPr txBox="1"/>
          <p:nvPr/>
        </p:nvSpPr>
        <p:spPr>
          <a:xfrm>
            <a:off x="1000912" y="3691554"/>
            <a:ext cx="10190176" cy="2136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Para garantir que líderes e liderados estão agindo eticamente, é essencial fazer uma avaliação constante. Blanchard e Peale (2001, p.29) propõem três perguntas-chave para um teste de ética:</a:t>
            </a:r>
          </a:p>
        </p:txBody>
      </p:sp>
      <p:sp>
        <p:nvSpPr>
          <p:cNvPr id="115" name="Avaliação Contínua de…"/>
          <p:cNvSpPr txBox="1"/>
          <p:nvPr/>
        </p:nvSpPr>
        <p:spPr>
          <a:xfrm>
            <a:off x="2350761" y="1182706"/>
            <a:ext cx="7490478" cy="21488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Avaliação Contínua de</a:t>
            </a:r>
          </a:p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Ética em Liderança</a:t>
            </a:r>
          </a:p>
        </p:txBody>
      </p:sp>
      <p:sp>
        <p:nvSpPr>
          <p:cNvPr id="116" name="Retângulo"/>
          <p:cNvSpPr/>
          <p:nvPr/>
        </p:nvSpPr>
        <p:spPr>
          <a:xfrm rot="16200000">
            <a:off x="6060049" y="165110"/>
            <a:ext cx="71903" cy="635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É legal?…"/>
          <p:cNvSpPr txBox="1"/>
          <p:nvPr/>
        </p:nvSpPr>
        <p:spPr>
          <a:xfrm>
            <a:off x="1507503" y="878840"/>
            <a:ext cx="9207501" cy="51003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1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É legal?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A ação está dentro dos limites da lei?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É imparcial?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A decisão é justa para todos os envolvidos, considerando impactos de curto e longo prazo?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O líder se sente bem consigo mesmo?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O líder se sentiria orgulhoso se sua decisão fosse publicada ou conhecida por sua família?</a:t>
            </a:r>
          </a:p>
        </p:txBody>
      </p:sp>
      <p:sp>
        <p:nvSpPr>
          <p:cNvPr id="119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]]"/>
          <p:cNvSpPr txBox="1"/>
          <p:nvPr/>
        </p:nvSpPr>
        <p:spPr>
          <a:xfrm>
            <a:off x="8245899" y="1049848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pPr/>
            <a:r>
              <a:t>]]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egundo Tway (1994), a confiança é construída sobre três componentes essenciais:"/>
          <p:cNvSpPr txBox="1"/>
          <p:nvPr/>
        </p:nvSpPr>
        <p:spPr>
          <a:xfrm>
            <a:off x="1969615" y="3691554"/>
            <a:ext cx="8252770" cy="1069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Segundo Tway (1994), a confiança é construída sobre três componentes essenciais:</a:t>
            </a:r>
          </a:p>
        </p:txBody>
      </p:sp>
      <p:sp>
        <p:nvSpPr>
          <p:cNvPr id="124" name="A Confiança na Liderança"/>
          <p:cNvSpPr txBox="1"/>
          <p:nvPr/>
        </p:nvSpPr>
        <p:spPr>
          <a:xfrm>
            <a:off x="1834201" y="1958011"/>
            <a:ext cx="8523595" cy="1234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A Confiança na Liderança</a:t>
            </a:r>
          </a:p>
        </p:txBody>
      </p:sp>
      <p:sp>
        <p:nvSpPr>
          <p:cNvPr id="125" name="Retângulo"/>
          <p:cNvSpPr/>
          <p:nvPr/>
        </p:nvSpPr>
        <p:spPr>
          <a:xfrm rot="16200000">
            <a:off x="6060049" y="165110"/>
            <a:ext cx="71903" cy="635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Capacidade para Confiar…"/>
          <p:cNvSpPr txBox="1"/>
          <p:nvPr/>
        </p:nvSpPr>
        <p:spPr>
          <a:xfrm>
            <a:off x="1507503" y="1394461"/>
            <a:ext cx="9207501" cy="40690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1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Capacidade para Confiar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Disposição para acreditar nos outros.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Percepção da Competência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Habilidade do líder em cumprir sua missão.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Percepção das Intenções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Avaliação da motivação e dos valores por trás das ações.</a:t>
            </a:r>
          </a:p>
        </p:txBody>
      </p:sp>
      <p:sp>
        <p:nvSpPr>
          <p:cNvPr id="128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&quot;Espiritualidade autêntica é a chave para liderança verdadeira.&quot; - Ted N. C. Wilson"/>
          <p:cNvSpPr txBox="1"/>
          <p:nvPr/>
        </p:nvSpPr>
        <p:spPr>
          <a:xfrm>
            <a:off x="1000912" y="3691554"/>
            <a:ext cx="10190176" cy="1069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"Espiritualidade autêntica é a chave para liderança verdadeira." - Ted N. C. Wilson</a:t>
            </a:r>
          </a:p>
        </p:txBody>
      </p:sp>
      <p:sp>
        <p:nvSpPr>
          <p:cNvPr id="131" name="Espiritualidade e Ética…"/>
          <p:cNvSpPr txBox="1"/>
          <p:nvPr/>
        </p:nvSpPr>
        <p:spPr>
          <a:xfrm>
            <a:off x="2243106" y="1182707"/>
            <a:ext cx="7705784" cy="21488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Espiritualidade e Ética</a:t>
            </a:r>
          </a:p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na Liderança</a:t>
            </a:r>
          </a:p>
        </p:txBody>
      </p:sp>
      <p:sp>
        <p:nvSpPr>
          <p:cNvPr id="132" name="Retângulo"/>
          <p:cNvSpPr/>
          <p:nvPr/>
        </p:nvSpPr>
        <p:spPr>
          <a:xfrm rot="16200000">
            <a:off x="6060049" y="165110"/>
            <a:ext cx="71903" cy="635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A verdadeira liderança é fundamentada em uma espiritualidade autêntica que, guiada por valores eternos como o amor a Deus e ao próximo, molda o caráter e define a ética do líder; nesse contexto, o líder cristão não apenas segue regras, mas vive uma fé tr"/>
          <p:cNvSpPr txBox="1"/>
          <p:nvPr/>
        </p:nvSpPr>
        <p:spPr>
          <a:xfrm>
            <a:off x="1123950" y="1343661"/>
            <a:ext cx="9944101" cy="41706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3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A verdadeira liderança é fundamentada em uma espiritualidade autêntica que, guiada por valores eternos como o amor a Deus e ao próximo, molda o caráter e define a ética do líder; nesse contexto, o líder cristão não apenas segue regras, mas vive uma fé transformadora, conduzindo-se com integridade no grande conflito moral entre o bem e o mal, como um reflexo do relacionamento com Deus e do compromisso com a verdade.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Espiritualidade…"/>
          <p:cNvSpPr txBox="1"/>
          <p:nvPr/>
        </p:nvSpPr>
        <p:spPr>
          <a:xfrm>
            <a:off x="423619" y="3047401"/>
            <a:ext cx="6023245" cy="14668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90000"/>
              </a:lnSpc>
              <a:defRPr cap="all" sz="50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t>Espiritualidade</a:t>
            </a:r>
          </a:p>
          <a:p>
            <a:pPr>
              <a:lnSpc>
                <a:spcPct val="90000"/>
              </a:lnSpc>
              <a:defRPr cap="all" sz="50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t>e Adoração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Adoração: Mais que um ato, é uma expressão profunda da nossa identidade e busca por Deus (Gn 3:8).…"/>
          <p:cNvSpPr txBox="1"/>
          <p:nvPr/>
        </p:nvSpPr>
        <p:spPr>
          <a:xfrm>
            <a:off x="1507503" y="1206501"/>
            <a:ext cx="9207501" cy="44449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1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Adoração: </a:t>
            </a:r>
            <a:r>
              <a:rPr b="0"/>
              <a:t>Mais que um ato, é uma expressão profunda da nossa identidade e busca por Deus (Gn 3:8).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Razões para adorar: </a:t>
            </a:r>
            <a:r>
              <a:rPr b="0"/>
              <a:t>Caráter de Deus, criação, sustento e redenção.</a:t>
            </a:r>
            <a:endParaRPr b="0"/>
          </a:p>
          <a:p>
            <a:pPr>
              <a:lnSpc>
                <a:spcPct val="140000"/>
              </a:lnSpc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“O dever de adorar a Deus se baseia no fato de que Ele é o Criador.” - 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1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Ellen G. White, O Grande Conflito, capítulo 25 – “A Imutável Lei de Deus”, p. 436</a:t>
            </a:r>
          </a:p>
        </p:txBody>
      </p:sp>
      <p:sp>
        <p:nvSpPr>
          <p:cNvPr id="139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A verdadeira adoração: Fruto do Espírito, envolve dar o melhor de nós a Deus/…"/>
          <p:cNvSpPr txBox="1"/>
          <p:nvPr/>
        </p:nvSpPr>
        <p:spPr>
          <a:xfrm>
            <a:off x="1507503" y="2167890"/>
            <a:ext cx="9207501" cy="2522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A verdadeira adoração: </a:t>
            </a:r>
            <a:r>
              <a:rPr b="0"/>
              <a:t>Fruto do Espírito, envolve dar o melhor de nós a Deus/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 </a:t>
            </a: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4"/>
              <a:tabLst>
                <a:tab pos="457200" algn="l"/>
              </a:tabLst>
              <a:defRPr b="1"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Conflito final:</a:t>
            </a:r>
            <a:r>
              <a:rPr b="0"/>
              <a:t> Adoração é central no grande conflito entre Cristo e Satanás - decisão entre luz e trevas.</a:t>
            </a:r>
          </a:p>
        </p:txBody>
      </p:sp>
      <p:sp>
        <p:nvSpPr>
          <p:cNvPr id="142" name="Retângulo"/>
          <p:cNvSpPr/>
          <p:nvPr/>
        </p:nvSpPr>
        <p:spPr>
          <a:xfrm>
            <a:off x="867832" y="858518"/>
            <a:ext cx="135404" cy="5140964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Estabeleça Relacionamentos Próximos e Intencionais: Conecte-se de forma sincera com os jovens, mostrando interesse genuíno em suas vidas e promovendo um ambiente de confiança e amizade.…"/>
          <p:cNvSpPr txBox="1"/>
          <p:nvPr/>
        </p:nvSpPr>
        <p:spPr>
          <a:xfrm>
            <a:off x="1012695" y="2548609"/>
            <a:ext cx="10166610" cy="35534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1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Estabeleça Relacionamentos Próximos e Intencionais:</a:t>
            </a:r>
            <a:r>
              <a:rPr b="0"/>
              <a:t> Conecte-se de forma sincera com os jovens, mostrando interesse genuíno em suas vidas e promovendo um ambiente de confiança e amizade.</a:t>
            </a:r>
          </a:p>
          <a:p>
            <a:pPr>
              <a:lnSpc>
                <a:spcPct val="14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2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Incentive a Devoção Pessoal Diária:</a:t>
            </a:r>
            <a:r>
              <a:rPr b="0"/>
              <a:t> Encoraje momentos diários de oração, louvor e leitura bíblica (como no projeto #PrimeiroDeus) para que a espiritualidade se torne uma prática individual e íntima.</a:t>
            </a:r>
          </a:p>
        </p:txBody>
      </p:sp>
      <p:sp>
        <p:nvSpPr>
          <p:cNvPr id="145" name="Como Levantar uma Nova Geração…"/>
          <p:cNvSpPr txBox="1"/>
          <p:nvPr/>
        </p:nvSpPr>
        <p:spPr>
          <a:xfrm>
            <a:off x="719494" y="323218"/>
            <a:ext cx="10753009" cy="18834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Como Levantar uma Nova Geração</a:t>
            </a:r>
          </a:p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de Adoradores em 5 Passos:</a:t>
            </a:r>
          </a:p>
        </p:txBody>
      </p:sp>
      <p:sp>
        <p:nvSpPr>
          <p:cNvPr id="146" name="Retângulo"/>
          <p:cNvSpPr/>
          <p:nvPr/>
        </p:nvSpPr>
        <p:spPr>
          <a:xfrm rot="16200000">
            <a:off x="6060049" y="-2947380"/>
            <a:ext cx="71903" cy="1016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Ofereça Experiências Espirituais Relevantes e Profundas: Organize cultos, congressos e semanas de oração que falem diretamente às necessidades e desafios atuais dos jovens, ajudando-os a experimentar a presença de Deus de forma prática.…"/>
          <p:cNvSpPr txBox="1"/>
          <p:nvPr/>
        </p:nvSpPr>
        <p:spPr>
          <a:xfrm>
            <a:off x="1012695" y="2548609"/>
            <a:ext cx="10413739" cy="40690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3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Ofereça Experiências Espirituais Relevantes e Profundas:</a:t>
            </a:r>
            <a:r>
              <a:rPr b="0"/>
              <a:t> Organize cultos, congressos e semanas de oração que falem diretamente às necessidades e desafios atuais dos jovens, ajudando-os a experimentar a presença de Deus de forma prática.</a:t>
            </a:r>
          </a:p>
          <a:p>
            <a:pPr>
              <a:lnSpc>
                <a:spcPct val="14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4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Desafie-os com uma Mensagem Transformadora:</a:t>
            </a:r>
            <a:r>
              <a:rPr b="0"/>
              <a:t> Provoque reflexões e desafios que inspirem o jovem a alinhar atitudes e hábitos à vontade divina, promovendo um compromisso genuíno com Deus.</a:t>
            </a:r>
          </a:p>
        </p:txBody>
      </p:sp>
      <p:sp>
        <p:nvSpPr>
          <p:cNvPr id="149" name="Como Levantar uma Nova Geração…"/>
          <p:cNvSpPr txBox="1"/>
          <p:nvPr/>
        </p:nvSpPr>
        <p:spPr>
          <a:xfrm>
            <a:off x="719494" y="323218"/>
            <a:ext cx="10753009" cy="18834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Como Levantar uma Nova Geração</a:t>
            </a:r>
          </a:p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de Adoradores em 5 Passos:</a:t>
            </a:r>
          </a:p>
        </p:txBody>
      </p:sp>
      <p:sp>
        <p:nvSpPr>
          <p:cNvPr id="150" name="Retângulo"/>
          <p:cNvSpPr/>
          <p:nvPr/>
        </p:nvSpPr>
        <p:spPr>
          <a:xfrm rot="16200000">
            <a:off x="6060049" y="-2947380"/>
            <a:ext cx="71903" cy="1016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Desperte a Busca pela Plenitude do Espírito Santo: Oriente os jovens a priorizar a comunhão com Deus e a viver de forma que reflita Sua presença, preparando-os para uma vida de adoração contínua e um relacionamento profundo com Ele."/>
          <p:cNvSpPr txBox="1"/>
          <p:nvPr/>
        </p:nvSpPr>
        <p:spPr>
          <a:xfrm>
            <a:off x="1012695" y="2548609"/>
            <a:ext cx="10166610" cy="2006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5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Desperte a Busca pela Plenitude do Espírito Santo:</a:t>
            </a:r>
            <a:r>
              <a:rPr b="0"/>
              <a:t> Oriente os jovens a priorizar a comunhão com Deus e a viver de forma que reflita Sua presença, preparando-os para uma vida de adoração contínua e um relacionamento profundo com Ele.</a:t>
            </a:r>
          </a:p>
        </p:txBody>
      </p:sp>
      <p:sp>
        <p:nvSpPr>
          <p:cNvPr id="153" name="Como Levantar uma Nova Geração…"/>
          <p:cNvSpPr txBox="1"/>
          <p:nvPr/>
        </p:nvSpPr>
        <p:spPr>
          <a:xfrm>
            <a:off x="719494" y="323218"/>
            <a:ext cx="10753009" cy="18834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Como Levantar uma Nova Geração</a:t>
            </a:r>
          </a:p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de Adoradores em 5 Passos:</a:t>
            </a:r>
          </a:p>
        </p:txBody>
      </p:sp>
      <p:sp>
        <p:nvSpPr>
          <p:cNvPr id="154" name="Retângulo"/>
          <p:cNvSpPr/>
          <p:nvPr/>
        </p:nvSpPr>
        <p:spPr>
          <a:xfrm rot="16200000">
            <a:off x="6060049" y="-2947380"/>
            <a:ext cx="71903" cy="1016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Jesus exemplificou a importância da devoção pessoal em Sua vida de oração e ensino. Três práticas fundamentais moldam esse momento especial:…"/>
          <p:cNvSpPr txBox="1"/>
          <p:nvPr/>
        </p:nvSpPr>
        <p:spPr>
          <a:xfrm>
            <a:off x="1012695" y="2548609"/>
            <a:ext cx="10166610" cy="40690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t>Jesus exemplificou a importância da devoção pessoal em Sua vida de oração e ensino. Três práticas fundamentais moldam esse momento especial:</a:t>
            </a:r>
          </a:p>
          <a:p>
            <a:pPr>
              <a:lnSpc>
                <a:spcPct val="14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1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Oração –</a:t>
            </a:r>
            <a:r>
              <a:rPr b="0"/>
              <a:t> Um diálogo íntimo e constante com Deus.</a:t>
            </a: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1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Estudo da Bíblia –</a:t>
            </a:r>
            <a:r>
              <a:rPr b="0"/>
              <a:t> A busca diária pela sabedoria e orientação divina.</a:t>
            </a:r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1"/>
              <a:defRPr b="1" sz="2500">
                <a:latin typeface="Roboto"/>
                <a:ea typeface="Roboto"/>
                <a:cs typeface="Roboto"/>
                <a:sym typeface="Roboto"/>
              </a:defRPr>
            </a:pPr>
            <a:r>
              <a:t>Meditação –</a:t>
            </a:r>
            <a:r>
              <a:rPr b="0"/>
              <a:t> Refletir na Palavra de Deus e aplicá-la à vida pessoal.</a:t>
            </a:r>
          </a:p>
        </p:txBody>
      </p:sp>
      <p:sp>
        <p:nvSpPr>
          <p:cNvPr id="157" name="O Primeiro Passo para a Comunhão…"/>
          <p:cNvSpPr txBox="1"/>
          <p:nvPr/>
        </p:nvSpPr>
        <p:spPr>
          <a:xfrm>
            <a:off x="583456" y="323218"/>
            <a:ext cx="11025085" cy="18834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O Primeiro Passo para a Comunhão</a:t>
            </a:r>
          </a:p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é a devoção pessoal </a:t>
            </a:r>
          </a:p>
        </p:txBody>
      </p:sp>
      <p:sp>
        <p:nvSpPr>
          <p:cNvPr id="158" name="Retângulo"/>
          <p:cNvSpPr/>
          <p:nvPr/>
        </p:nvSpPr>
        <p:spPr>
          <a:xfrm rot="16200000">
            <a:off x="6060049" y="-2947380"/>
            <a:ext cx="71903" cy="1016000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E62546"/>
                </a:solidFill>
                <a:latin typeface="+mj-lt"/>
                <a:ea typeface="+mj-ea"/>
                <a:cs typeface="+mj-cs"/>
                <a:sym typeface="Apto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]]"/>
          <p:cNvSpPr txBox="1"/>
          <p:nvPr/>
        </p:nvSpPr>
        <p:spPr>
          <a:xfrm>
            <a:off x="8245899" y="1049848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pPr/>
            <a:r>
              <a:t>]]</a:t>
            </a:r>
          </a:p>
        </p:txBody>
      </p:sp>
      <p:pic>
        <p:nvPicPr>
          <p:cNvPr id="161" name="Imagem" descr="Imagem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92067" y="756226"/>
            <a:ext cx="2736942" cy="2124432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“Aos jovens... cumpre-lhes ser achados leais e verdadeiros, obedientes a toda palavra de ordem, apresentando aos outros o mais elevado motivo de ação e mostrando-lhes as atrações do serviço de Cristo.”"/>
          <p:cNvSpPr txBox="1"/>
          <p:nvPr/>
        </p:nvSpPr>
        <p:spPr>
          <a:xfrm>
            <a:off x="4149616" y="635692"/>
            <a:ext cx="7703413" cy="5005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defTabSz="412750">
              <a:lnSpc>
                <a:spcPct val="90000"/>
              </a:lnSpc>
              <a:defRPr spc="91" sz="4600">
                <a:solidFill>
                  <a:srgbClr val="050000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“Aos jovens... cumpre-lhes ser achados leais e verdadeiros, obedientes a toda palavra de ordem, apresentando aos outros o mais elevado motivo de ação e mostrando-lhes as atrações do serviço de Cristo.”</a:t>
            </a:r>
          </a:p>
        </p:txBody>
      </p:sp>
      <p:sp>
        <p:nvSpPr>
          <p:cNvPr id="163" name="Ellen G White, The Youth’s Instructor, 13 de outubro de 1892"/>
          <p:cNvSpPr txBox="1"/>
          <p:nvPr/>
        </p:nvSpPr>
        <p:spPr>
          <a:xfrm>
            <a:off x="4149616" y="5786918"/>
            <a:ext cx="5153139" cy="231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1000"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/>
            <a:r>
              <a:t>Ellen G White, The Youth’s Instructor, 13 de outubro de 1892</a:t>
            </a:r>
          </a:p>
        </p:txBody>
      </p:sp>
      <p:sp>
        <p:nvSpPr>
          <p:cNvPr id="164" name="Linha"/>
          <p:cNvSpPr/>
          <p:nvPr/>
        </p:nvSpPr>
        <p:spPr>
          <a:xfrm flipH="1">
            <a:off x="3815758" y="326718"/>
            <a:ext cx="1" cy="6204564"/>
          </a:xfrm>
          <a:prstGeom prst="line">
            <a:avLst/>
          </a:prstGeom>
          <a:ln w="19050">
            <a:solidFill>
              <a:srgbClr val="000000"/>
            </a:solidFill>
            <a:miter/>
          </a:ln>
        </p:spPr>
        <p:txBody>
          <a:bodyPr lIns="45718" tIns="45718" rIns="45718" bIns="45718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Imagem" descr="Imagem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52460" y="-497518"/>
            <a:ext cx="7878257" cy="785303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Imagem" descr="Imagem"/>
          <p:cNvPicPr>
            <a:picLocks noChangeAspect="1"/>
          </p:cNvPicPr>
          <p:nvPr/>
        </p:nvPicPr>
        <p:blipFill>
          <a:blip r:embed="rId4">
            <a:alphaModFix amt="25000"/>
            <a:extLst/>
          </a:blip>
          <a:stretch>
            <a:fillRect/>
          </a:stretch>
        </p:blipFill>
        <p:spPr>
          <a:xfrm>
            <a:off x="401863" y="554224"/>
            <a:ext cx="3831937" cy="5749553"/>
          </a:xfrm>
          <a:prstGeom prst="rect">
            <a:avLst/>
          </a:prstGeom>
          <a:ln w="12700">
            <a:miter lim="400000"/>
          </a:ln>
        </p:spPr>
      </p:pic>
      <p:sp>
        <p:nvSpPr>
          <p:cNvPr id="168" name="Templo"/>
          <p:cNvSpPr txBox="1"/>
          <p:nvPr/>
        </p:nvSpPr>
        <p:spPr>
          <a:xfrm>
            <a:off x="2984374" y="2755521"/>
            <a:ext cx="7322878" cy="1539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cap="all" sz="10000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pPr/>
            <a:r>
              <a:t>Templo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Retângulo"/>
          <p:cNvSpPr/>
          <p:nvPr/>
        </p:nvSpPr>
        <p:spPr>
          <a:xfrm>
            <a:off x="7504155" y="1006006"/>
            <a:ext cx="4249190" cy="4845988"/>
          </a:xfrm>
          <a:prstGeom prst="rect">
            <a:avLst/>
          </a:prstGeom>
          <a:solidFill>
            <a:srgbClr val="26285C">
              <a:alpha val="86685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  <p:sp>
        <p:nvSpPr>
          <p:cNvPr id="171" name="T1 - EU…"/>
          <p:cNvSpPr txBox="1"/>
          <p:nvPr/>
        </p:nvSpPr>
        <p:spPr>
          <a:xfrm>
            <a:off x="7760965" y="1320800"/>
            <a:ext cx="3735569" cy="4216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12750">
              <a:lnSpc>
                <a:spcPct val="90000"/>
              </a:lnSpc>
              <a:defRPr spc="119" sz="6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T1 - EU </a:t>
            </a:r>
          </a:p>
          <a:p>
            <a:pPr defTabSz="412750">
              <a:lnSpc>
                <a:spcPct val="90000"/>
              </a:lnSpc>
              <a:defRPr spc="58" sz="3000">
                <a:solidFill>
                  <a:srgbClr val="FFFFFF"/>
                </a:solidFill>
                <a:latin typeface="Roboto Light"/>
                <a:ea typeface="Roboto Light"/>
                <a:cs typeface="Roboto Light"/>
                <a:sym typeface="Roboto Light"/>
              </a:defRPr>
            </a:pPr>
            <a:r>
              <a:t>Encorajar o jovem a priorizar a relação pessoal com Deus através de hábitos devocionais, e a se desenvolver integralmente (o templo).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tângulo"/>
          <p:cNvSpPr/>
          <p:nvPr/>
        </p:nvSpPr>
        <p:spPr>
          <a:xfrm>
            <a:off x="7504155" y="1006006"/>
            <a:ext cx="4249190" cy="4845988"/>
          </a:xfrm>
          <a:prstGeom prst="rect">
            <a:avLst/>
          </a:prstGeom>
          <a:solidFill>
            <a:srgbClr val="26285C">
              <a:alpha val="86685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+mj-lt"/>
                <a:ea typeface="+mj-ea"/>
                <a:cs typeface="+mj-cs"/>
                <a:sym typeface="Aptos"/>
              </a:defRPr>
            </a:pPr>
          </a:p>
        </p:txBody>
      </p:sp>
      <p:sp>
        <p:nvSpPr>
          <p:cNvPr id="174" name="T2 - NÓS…"/>
          <p:cNvSpPr txBox="1"/>
          <p:nvPr/>
        </p:nvSpPr>
        <p:spPr>
          <a:xfrm>
            <a:off x="7760965" y="1320800"/>
            <a:ext cx="3735569" cy="4216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12750">
              <a:lnSpc>
                <a:spcPct val="90000"/>
              </a:lnSpc>
              <a:defRPr spc="119" sz="6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T2 - NÓS </a:t>
            </a:r>
          </a:p>
          <a:p>
            <a:pPr defTabSz="412750">
              <a:lnSpc>
                <a:spcPct val="90000"/>
              </a:lnSpc>
              <a:defRPr spc="58" sz="3000">
                <a:solidFill>
                  <a:srgbClr val="FFFFFF"/>
                </a:solidFill>
                <a:latin typeface="Roboto Light"/>
                <a:ea typeface="Roboto Light"/>
                <a:cs typeface="Roboto Light"/>
                <a:sym typeface="Roboto Light"/>
              </a:defRPr>
            </a:pPr>
            <a:r>
              <a:t>Fomentar a participação dos jovens na adoração coletiva (no templo), em um contexto intergeracional que reflita a unidade da família de Deus.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]]"/>
          <p:cNvSpPr txBox="1"/>
          <p:nvPr/>
        </p:nvSpPr>
        <p:spPr>
          <a:xfrm>
            <a:off x="8245899" y="1049848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pPr/>
            <a:r>
              <a:t>]]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ADORAÇÃO PESSOAL X ADORAÇÃO COLETIVA"/>
          <p:cNvSpPr txBox="1"/>
          <p:nvPr/>
        </p:nvSpPr>
        <p:spPr>
          <a:xfrm>
            <a:off x="423619" y="3047401"/>
            <a:ext cx="6392905" cy="21183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cap="all" sz="5000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pPr/>
            <a:r>
              <a:t>ADORAÇÃO PESSOAL X ADORAÇÃO COLETIVA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A adoração como estilo de vida vai além das músicas que cantamos e envolve todos os aspectos da vida."/>
          <p:cNvSpPr txBox="1"/>
          <p:nvPr/>
        </p:nvSpPr>
        <p:spPr>
          <a:xfrm>
            <a:off x="2538097" y="2044064"/>
            <a:ext cx="7115806" cy="27698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A adoração como estilo de vida vai além das músicas que cantamos e envolve todos os aspectos da vida.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Uma liderança que integra ética e espiritualidade reflete o caráter de Cristo, inspira uma nova geração e impacta o mundo com valores eternos."/>
          <p:cNvSpPr txBox="1"/>
          <p:nvPr/>
        </p:nvSpPr>
        <p:spPr>
          <a:xfrm>
            <a:off x="2369265" y="1718310"/>
            <a:ext cx="7453470" cy="34213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Uma liderança que integra ética e espiritualidade reflete o caráter de Cristo, inspira uma nova geração e impacta o mundo com valores eternos.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TextBox 4"/>
          <p:cNvSpPr txBox="1"/>
          <p:nvPr/>
        </p:nvSpPr>
        <p:spPr>
          <a:xfrm>
            <a:off x="1328103" y="2888762"/>
            <a:ext cx="9535794" cy="32384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Como a liderança ética pode impactar o desenvolvimento espiritual dos jovens no Ministério Jovem Adventista?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De que maneira a espiritualidade pode fortalecer o compromisso dos jovens com a missão da igreja?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Quais são os principais desafios enfrentados pelos líderes ao integrar ética e espiritualidade em suas práticas?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Como a interação entre diferentes gerações pode enriquecer a experiência espiritual dos jovens?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De que forma os líderes podem utilizar a ética cristã como fundamento para a tomada de decisões em suas ações?</a:t>
            </a:r>
          </a:p>
        </p:txBody>
      </p:sp>
      <p:pic>
        <p:nvPicPr>
          <p:cNvPr id="185" name="Talk.psd" descr="Talk.psd"/>
          <p:cNvPicPr>
            <a:picLocks noChangeAspect="1"/>
          </p:cNvPicPr>
          <p:nvPr/>
        </p:nvPicPr>
        <p:blipFill>
          <a:blip r:embed="rId3">
            <a:extLst/>
          </a:blip>
          <a:srcRect l="0" t="4362" r="50949" b="60529"/>
          <a:stretch>
            <a:fillRect/>
          </a:stretch>
        </p:blipFill>
        <p:spPr>
          <a:xfrm>
            <a:off x="3311326" y="-84147"/>
            <a:ext cx="5569520" cy="2950139"/>
          </a:xfrm>
          <a:prstGeom prst="rect">
            <a:avLst/>
          </a:prstGeom>
          <a:ln w="12700">
            <a:miter lim="400000"/>
          </a:ln>
        </p:spPr>
      </p:pic>
      <p:sp>
        <p:nvSpPr>
          <p:cNvPr id="186" name="Ética e Espiritualidade na Liderança JA"/>
          <p:cNvSpPr txBox="1"/>
          <p:nvPr/>
        </p:nvSpPr>
        <p:spPr>
          <a:xfrm>
            <a:off x="1803703" y="1873133"/>
            <a:ext cx="8584593" cy="726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lnSpc>
                <a:spcPct val="80000"/>
              </a:lnSpc>
              <a:defRPr cap="all" sz="39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pPr/>
            <a:r>
              <a:t>Ética e Espiritualidade na Liderança JA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