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ptos"/>
      </a:defRPr>
    </a:lvl1pPr>
    <a:lvl2pPr indent="228600" latinLnBrk="0">
      <a:defRPr sz="1200">
        <a:latin typeface="+mn-lt"/>
        <a:ea typeface="+mn-ea"/>
        <a:cs typeface="+mn-cs"/>
        <a:sym typeface="Aptos"/>
      </a:defRPr>
    </a:lvl2pPr>
    <a:lvl3pPr indent="457200" latinLnBrk="0">
      <a:defRPr sz="1200">
        <a:latin typeface="+mn-lt"/>
        <a:ea typeface="+mn-ea"/>
        <a:cs typeface="+mn-cs"/>
        <a:sym typeface="Aptos"/>
      </a:defRPr>
    </a:lvl3pPr>
    <a:lvl4pPr indent="685800" latinLnBrk="0">
      <a:defRPr sz="1200">
        <a:latin typeface="+mn-lt"/>
        <a:ea typeface="+mn-ea"/>
        <a:cs typeface="+mn-cs"/>
        <a:sym typeface="Aptos"/>
      </a:defRPr>
    </a:lvl4pPr>
    <a:lvl5pPr indent="914400" latinLnBrk="0">
      <a:defRPr sz="1200">
        <a:latin typeface="+mn-lt"/>
        <a:ea typeface="+mn-ea"/>
        <a:cs typeface="+mn-cs"/>
        <a:sym typeface="Aptos"/>
      </a:defRPr>
    </a:lvl5pPr>
    <a:lvl6pPr indent="1143000" latinLnBrk="0">
      <a:defRPr sz="1200">
        <a:latin typeface="+mn-lt"/>
        <a:ea typeface="+mn-ea"/>
        <a:cs typeface="+mn-cs"/>
        <a:sym typeface="Aptos"/>
      </a:defRPr>
    </a:lvl6pPr>
    <a:lvl7pPr indent="1371600" latinLnBrk="0">
      <a:defRPr sz="1200">
        <a:latin typeface="+mn-lt"/>
        <a:ea typeface="+mn-ea"/>
        <a:cs typeface="+mn-cs"/>
        <a:sym typeface="Aptos"/>
      </a:defRPr>
    </a:lvl7pPr>
    <a:lvl8pPr indent="1600200" latinLnBrk="0">
      <a:defRPr sz="1200">
        <a:latin typeface="+mn-lt"/>
        <a:ea typeface="+mn-ea"/>
        <a:cs typeface="+mn-cs"/>
        <a:sym typeface="Aptos"/>
      </a:defRPr>
    </a:lvl8pPr>
    <a:lvl9pPr indent="1828800" latinLnBrk="0">
      <a:defRPr sz="1200">
        <a:latin typeface="+mn-lt"/>
        <a:ea typeface="+mn-ea"/>
        <a:cs typeface="+mn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12" name="Nível de Corpo Um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21" name="Nível de Corpo 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30" name="Nível de Corpo Um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39" name="Nível de Corpo Um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48" name="Nível de Corpo Um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5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73" name="Nível de Corpo Um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Nível de Corpo Um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3" name="Nível de Corpo Um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757575"/>
                </a:solidFill>
                <a:latin typeface="+mn-lt"/>
                <a:ea typeface="+mn-ea"/>
                <a:cs typeface="+mn-c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3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ão práticas que potencializam a liderança, proporcionando clareza e eficácia nas ações. Elas incluem examinar, analisar, sintetizar, especular, prescrever e avaliar:"/>
          <p:cNvSpPr txBox="1"/>
          <p:nvPr/>
        </p:nvSpPr>
        <p:spPr>
          <a:xfrm>
            <a:off x="1000912" y="3691554"/>
            <a:ext cx="10190176" cy="160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120000"/>
              </a:lnSpc>
              <a:def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São práticas que potencializam a liderança, proporcionando clareza e eficácia nas ações. Elas incluem examinar, analisar, sintetizar, especular, prescrever e avaliar:</a:t>
            </a:r>
          </a:p>
        </p:txBody>
      </p:sp>
      <p:sp>
        <p:nvSpPr>
          <p:cNvPr id="121" name="Atividades"/>
          <p:cNvSpPr txBox="1"/>
          <p:nvPr/>
        </p:nvSpPr>
        <p:spPr>
          <a:xfrm>
            <a:off x="3048763" y="1563707"/>
            <a:ext cx="6094471" cy="2034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lnSpc>
                <a:spcPct val="90000"/>
              </a:lnSpc>
              <a:defRPr sz="120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Atividades</a:t>
            </a:r>
          </a:p>
        </p:txBody>
      </p:sp>
      <p:sp>
        <p:nvSpPr>
          <p:cNvPr id="122" name="Retângulo"/>
          <p:cNvSpPr/>
          <p:nvPr/>
        </p:nvSpPr>
        <p:spPr>
          <a:xfrm rot="16200000">
            <a:off x="6060049" y="165110"/>
            <a:ext cx="71903" cy="635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Examinar a evidência: Envolve observação minuciosa e detalhada, utilizando a percepção sensorial para inteirar-se plenamente dos fatos.…"/>
          <p:cNvSpPr txBox="1"/>
          <p:nvPr/>
        </p:nvSpPr>
        <p:spPr>
          <a:xfrm>
            <a:off x="1507503" y="878840"/>
            <a:ext cx="9207501" cy="5100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Examinar a evidência:</a:t>
            </a:r>
            <a:r>
              <a:rPr b="0"/>
              <a:t> Envolve observação minuciosa e detalhada, utilizando a percepção sensorial para inteirar-se plenamente dos fatos.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2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Analisar um problema:</a:t>
            </a:r>
            <a:r>
              <a:rPr b="0"/>
              <a:t> Requer a compreensão profunda das partes envolvidas, utilizando a percepção cognitiva para encontrar relações e padrões.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3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Sintetizar:</a:t>
            </a:r>
            <a:r>
              <a:rPr b="0"/>
              <a:t> Consiste em integrar diferentes conhecimentos e experiências, buscando conexões relevantes entre conceitos.</a:t>
            </a:r>
          </a:p>
        </p:txBody>
      </p:sp>
      <p:sp>
        <p:nvSpPr>
          <p:cNvPr id="125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Especular: É o salto racional em direção ao desconhecido, estimulando a curiosidade e o ato de indagar para explorar novas ideias.…"/>
          <p:cNvSpPr txBox="1"/>
          <p:nvPr/>
        </p:nvSpPr>
        <p:spPr>
          <a:xfrm>
            <a:off x="1507503" y="1136650"/>
            <a:ext cx="9207501" cy="458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4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Especular:</a:t>
            </a:r>
            <a:r>
              <a:rPr b="0"/>
              <a:t> É o salto racional em direção ao desconhecido, estimulando a curiosidade e o ato de indagar para explorar novas ideias.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5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Prescrever:</a:t>
            </a:r>
            <a:r>
              <a:rPr b="0"/>
              <a:t> Implica estabelecer condições e propor diretrizes claras para orientar a ação.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6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Avaliar: </a:t>
            </a:r>
            <a:r>
              <a:rPr b="0"/>
              <a:t>Envolve emitir julgamentos ponderados, baseados em apreciações e classificações criteriosas.</a:t>
            </a:r>
          </a:p>
        </p:txBody>
      </p:sp>
      <p:sp>
        <p:nvSpPr>
          <p:cNvPr id="128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É a base sobre a qual o pensamento crítico e ético é desenvolvido, organizado em três categorias fundamentais: metafísica, epistemologia e axiologia."/>
          <p:cNvSpPr txBox="1"/>
          <p:nvPr/>
        </p:nvSpPr>
        <p:spPr>
          <a:xfrm>
            <a:off x="1000912" y="3691554"/>
            <a:ext cx="10190176" cy="160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120000"/>
              </a:lnSpc>
              <a:def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É a base sobre a qual o pensamento crítico e ético é desenvolvido, organizado em três categorias fundamentais: metafísica, epistemologia e axiologia.</a:t>
            </a:r>
          </a:p>
        </p:txBody>
      </p:sp>
      <p:sp>
        <p:nvSpPr>
          <p:cNvPr id="131" name="Conteúdo Filosófico"/>
          <p:cNvSpPr txBox="1"/>
          <p:nvPr/>
        </p:nvSpPr>
        <p:spPr>
          <a:xfrm>
            <a:off x="781986" y="1690706"/>
            <a:ext cx="10628024" cy="186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lnSpc>
                <a:spcPct val="90000"/>
              </a:lnSpc>
              <a:defRPr sz="110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Conteúdo Filosófico</a:t>
            </a:r>
          </a:p>
        </p:txBody>
      </p:sp>
      <p:sp>
        <p:nvSpPr>
          <p:cNvPr id="132" name="Retângulo"/>
          <p:cNvSpPr/>
          <p:nvPr/>
        </p:nvSpPr>
        <p:spPr>
          <a:xfrm rot="16200000">
            <a:off x="6060049" y="-2057390"/>
            <a:ext cx="71903" cy="10795001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Metafísica: Explora a essência e a natureza da realidade, investigando questões como: O que é real? Existe propósito no universo? Existe livre-arbítrio?…"/>
          <p:cNvSpPr txBox="1"/>
          <p:nvPr/>
        </p:nvSpPr>
        <p:spPr>
          <a:xfrm>
            <a:off x="1507503" y="1394461"/>
            <a:ext cx="9207501" cy="4069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Metafísica: </a:t>
            </a:r>
            <a:r>
              <a:rPr b="0"/>
              <a:t>Explora a essência e a natureza da realidade, investigando questões como: O que é real? Existe propósito no universo? Existe livre-arbítrio?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2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Epistemologia:</a:t>
            </a:r>
            <a:r>
              <a:rPr b="0"/>
              <a:t> Examina a origem e a validade do conhecimento, levantando perguntas como: De onde vem o conhecimento? O que é verdadeiro? A verdade é permanente ou mutável?</a:t>
            </a:r>
          </a:p>
        </p:txBody>
      </p:sp>
      <p:sp>
        <p:nvSpPr>
          <p:cNvPr id="135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Axiologia: Estuda valores, princípios éticos e julgamentos estéticos. Investiga questões como: O que deve ser feito? O que é bonito? Como fazer julgamentos sobre o que vemos, tocamos e ouvimos?"/>
          <p:cNvSpPr txBox="1"/>
          <p:nvPr/>
        </p:nvSpPr>
        <p:spPr>
          <a:xfrm>
            <a:off x="1507503" y="2425700"/>
            <a:ext cx="9207501" cy="2006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3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Axiologia:</a:t>
            </a:r>
            <a:r>
              <a:rPr b="0"/>
              <a:t> Estuda valores, princípios éticos e julgamentos estéticos. Investiga questões como: O que deve ser feito? O que é bonito? Como fazer julgamentos sobre o que vemos, tocamos e ouvimos?</a:t>
            </a:r>
          </a:p>
        </p:txBody>
      </p:sp>
      <p:sp>
        <p:nvSpPr>
          <p:cNvPr id="138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A liderança filosófica é um processo dinâmico que integra atitudes reflexivas, atividades práticas e conteúdos fundamentais, promovendo um crescimento contínuo e alinhado com valores sólidos. Ao explorar essas dimensões, o líder se torna mais consciente "/>
          <p:cNvSpPr txBox="1"/>
          <p:nvPr/>
        </p:nvSpPr>
        <p:spPr>
          <a:xfrm>
            <a:off x="1122334" y="1148080"/>
            <a:ext cx="9947332" cy="4561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spcBef>
                <a:spcPts val="1000"/>
              </a:spcBef>
              <a:defRPr sz="3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A liderança filosófica é um processo dinâmico que integra atitudes reflexivas, atividades práticas e conteúdos fundamentais, promovendo um crescimento contínuo e alinhado com valores sólidos. Ao explorar essas dimensões, o líder se torna mais consciente de sua missão e mais preparado para agir com sabedoria e discernimento, influenciando positivamente tanto a sua comunidade quanto o mundo ao seu redor.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43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As visões de mundo formam um ciclo específico com a mentalidade de um líder, o que influencia suas ações e desempenho."/>
          <p:cNvSpPr txBox="1"/>
          <p:nvPr/>
        </p:nvSpPr>
        <p:spPr>
          <a:xfrm>
            <a:off x="4149616" y="1397693"/>
            <a:ext cx="6585743" cy="4003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As visões de mundo formam um ciclo específico com a mentalidade de um líder, o que influencia suas ações e desempenho.</a:t>
            </a:r>
          </a:p>
        </p:txBody>
      </p:sp>
      <p:sp>
        <p:nvSpPr>
          <p:cNvPr id="145" name="KRAWCZYŃSKA-ZAUCHA, T. (2023). Mapping leadership styles in the worldview space. Scientific Papers of Silesian University of Technology. Organization and Management Series. https://doi.org/10.29119/1641-3466.2022.166.28."/>
          <p:cNvSpPr txBox="1"/>
          <p:nvPr/>
        </p:nvSpPr>
        <p:spPr>
          <a:xfrm>
            <a:off x="4149616" y="5786918"/>
            <a:ext cx="6585743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KRAWCZYŃSKA-ZAUCHA, T. (2023). Mapping leadership styles in the worldview space. Scientific Papers of Silesian University of Technology. Organization and Management Series. https://doi.org/10.29119/1641-3466.2022.166.28.</a:t>
            </a:r>
          </a:p>
        </p:txBody>
      </p:sp>
      <p:sp>
        <p:nvSpPr>
          <p:cNvPr id="146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Uma cosmovisão clara e fundamentada é essencial para a liderança, pois orienta decisões, dá estabilidade em meio às incertezas e inspira outros a seguir o caminho de fé e serviço.…"/>
          <p:cNvSpPr txBox="1"/>
          <p:nvPr/>
        </p:nvSpPr>
        <p:spPr>
          <a:xfrm>
            <a:off x="1012695" y="2167609"/>
            <a:ext cx="10166610" cy="355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2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Uma cosmovisão clara e fundamentada é essencial para a liderança, pois orienta decisões, dá estabilidade em meio às incertezas e inspira outros a seguir o caminho de fé e serviço.</a:t>
            </a:r>
          </a:p>
          <a:p>
            <a:pPr>
              <a:lnSpc>
                <a:spcPct val="12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lnSpc>
                <a:spcPct val="12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Para um líder no Ministério Jovem, adotar uma cosmovisão sólida, baseada na Bíblia, não só molda sua própria vida, mas também impacta e transforma a próxima geração em seguidores íntegros e comprometidos com a missão.</a:t>
            </a:r>
          </a:p>
        </p:txBody>
      </p:sp>
      <p:sp>
        <p:nvSpPr>
          <p:cNvPr id="149" name="Cosmovisão e visão de mundo"/>
          <p:cNvSpPr txBox="1"/>
          <p:nvPr/>
        </p:nvSpPr>
        <p:spPr>
          <a:xfrm>
            <a:off x="879655" y="323218"/>
            <a:ext cx="10432687" cy="1234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lnSpc>
                <a:spcPct val="90000"/>
              </a:lnSpc>
              <a:defRPr sz="70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Cosmovisão e visão de mundo </a:t>
            </a:r>
          </a:p>
        </p:txBody>
      </p:sp>
      <p:sp>
        <p:nvSpPr>
          <p:cNvPr id="150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53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Discipulado intencional é o coração do ministério jovem."/>
          <p:cNvSpPr txBox="1"/>
          <p:nvPr/>
        </p:nvSpPr>
        <p:spPr>
          <a:xfrm>
            <a:off x="4149616" y="1397692"/>
            <a:ext cx="6585743" cy="2082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Discipulado intencional é o coração do ministério jovem.</a:t>
            </a:r>
          </a:p>
        </p:txBody>
      </p:sp>
      <p:sp>
        <p:nvSpPr>
          <p:cNvPr id="155" name="COLE, Cameron; NIELSON, Jon (Eds.). Gospel-Centered Youth Ministry: A Practical Guide. Wheaton: Crossway, 2016."/>
          <p:cNvSpPr txBox="1"/>
          <p:nvPr/>
        </p:nvSpPr>
        <p:spPr>
          <a:xfrm>
            <a:off x="4149616" y="5786918"/>
            <a:ext cx="4110288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COLE, Cameron; NIELSON, Jon (Eds.). Gospel-Centered Youth Ministry: A Practical Guide. Wheaton: Crossway, 2016.</a:t>
            </a:r>
          </a:p>
        </p:txBody>
      </p:sp>
      <p:sp>
        <p:nvSpPr>
          <p:cNvPr id="156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O discipulado no Ministério Jovem deve seguir alguns princípios fundamentais:…"/>
          <p:cNvSpPr txBox="1"/>
          <p:nvPr/>
        </p:nvSpPr>
        <p:spPr>
          <a:xfrm>
            <a:off x="1012695" y="1913609"/>
            <a:ext cx="10166610" cy="458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40000"/>
              </a:lnSpc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O discipulado no Ministério Jovem deve seguir alguns princípios fundamentais:</a:t>
            </a:r>
          </a:p>
          <a:p>
            <a:pPr>
              <a:lnSpc>
                <a:spcPct val="14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 marL="190500" indent="-190500">
              <a:lnSpc>
                <a:spcPct val="140000"/>
              </a:lnSpc>
              <a:buClr>
                <a:srgbClr val="000000"/>
              </a:buClr>
              <a:buSzPct val="100000"/>
              <a:buChar char="•"/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Cristocentrismo: </a:t>
            </a:r>
            <a:r>
              <a:rPr b="0"/>
              <a:t>O discipulado é centrado em Jesus; Ele é o modelo e a referência para cada jovem adventista.</a:t>
            </a:r>
          </a:p>
          <a:p>
            <a:pPr>
              <a:lnSpc>
                <a:spcPct val="14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 marL="190500" indent="-190500">
              <a:lnSpc>
                <a:spcPct val="140000"/>
              </a:lnSpc>
              <a:buClr>
                <a:srgbClr val="000000"/>
              </a:buClr>
              <a:buSzPct val="100000"/>
              <a:buChar char="•"/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Interior e Exterior:</a:t>
            </a:r>
            <a:r>
              <a:rPr b="0"/>
              <a:t> Envolve tanto a transformação interior quanto o impacto exterior. A visão do Reino de Deus deve ser vivida de forma prática em cada aspecto da vida.</a:t>
            </a:r>
          </a:p>
        </p:txBody>
      </p:sp>
      <p:sp>
        <p:nvSpPr>
          <p:cNvPr id="159" name="Pilares do Discipulado Eficaz"/>
          <p:cNvSpPr txBox="1"/>
          <p:nvPr/>
        </p:nvSpPr>
        <p:spPr>
          <a:xfrm>
            <a:off x="1537134" y="323218"/>
            <a:ext cx="9117729" cy="1145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lnSpc>
                <a:spcPct val="90000"/>
              </a:lnSpc>
              <a:defRPr sz="65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Pilares do Discipulado Eficaz</a:t>
            </a:r>
          </a:p>
        </p:txBody>
      </p:sp>
      <p:sp>
        <p:nvSpPr>
          <p:cNvPr id="160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Discipulado Artesanal e Pessoal: A formação de discípulos exige tempo, energia e envolvimento pessoal, pois o discipulado é transmissão de vida.…"/>
          <p:cNvSpPr txBox="1"/>
          <p:nvPr/>
        </p:nvSpPr>
        <p:spPr>
          <a:xfrm>
            <a:off x="1012695" y="1913609"/>
            <a:ext cx="10166610" cy="3553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90500" indent="-190500">
              <a:lnSpc>
                <a:spcPct val="140000"/>
              </a:lnSpc>
              <a:buClr>
                <a:srgbClr val="000000"/>
              </a:buClr>
              <a:buSzPct val="100000"/>
              <a:buChar char="•"/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Discipulado Artesanal e Pessoal:</a:t>
            </a:r>
            <a:r>
              <a:rPr b="0"/>
              <a:t> A formação de discípulos exige tempo, energia e envolvimento pessoal, pois o discipulado é transmissão de vida.</a:t>
            </a:r>
          </a:p>
          <a:p>
            <a:pPr marL="190500" indent="-190500">
              <a:lnSpc>
                <a:spcPct val="140000"/>
              </a:lnSpc>
              <a:buClr>
                <a:srgbClr val="000000"/>
              </a:buClr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 marL="190500" indent="-190500">
              <a:lnSpc>
                <a:spcPct val="140000"/>
              </a:lnSpc>
              <a:buClr>
                <a:srgbClr val="000000"/>
              </a:buClr>
              <a:buSzPct val="100000"/>
              <a:buChar char="•"/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Multiplicação:</a:t>
            </a:r>
            <a:r>
              <a:rPr b="0"/>
              <a:t> O discipulado verdadeiro se reflete na multiplicação. Cristo ordenou que Seus discípulos fizessem outros discípulos (Jo 15:8).</a:t>
            </a:r>
          </a:p>
        </p:txBody>
      </p:sp>
      <p:sp>
        <p:nvSpPr>
          <p:cNvPr id="163" name="Pilares do Discipulado Eficaz"/>
          <p:cNvSpPr txBox="1"/>
          <p:nvPr/>
        </p:nvSpPr>
        <p:spPr>
          <a:xfrm>
            <a:off x="1537134" y="323218"/>
            <a:ext cx="9117729" cy="1145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lnSpc>
                <a:spcPct val="90000"/>
              </a:lnSpc>
              <a:defRPr sz="65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Pilares do Discipulado Eficaz</a:t>
            </a:r>
          </a:p>
        </p:txBody>
      </p:sp>
      <p:sp>
        <p:nvSpPr>
          <p:cNvPr id="164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Obediência e Contexto: Os jovens devem ser ensinados a obedecer a vontade de Deus e participar de Sua missão em seus contextos específicos.…"/>
          <p:cNvSpPr txBox="1"/>
          <p:nvPr/>
        </p:nvSpPr>
        <p:spPr>
          <a:xfrm>
            <a:off x="1012695" y="1913609"/>
            <a:ext cx="10166610" cy="303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90500" indent="-190500">
              <a:lnSpc>
                <a:spcPct val="140000"/>
              </a:lnSpc>
              <a:buClr>
                <a:srgbClr val="000000"/>
              </a:buClr>
              <a:buSzPct val="100000"/>
              <a:buChar char="•"/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Obediência e Contexto: </a:t>
            </a:r>
            <a:r>
              <a:rPr b="0"/>
              <a:t>Os jovens devem ser ensinados a obedecer a vontade de Deus e participar de Sua missão em seus contextos específicos.</a:t>
            </a:r>
          </a:p>
          <a:p>
            <a:pPr marL="190500" indent="-190500">
              <a:lnSpc>
                <a:spcPct val="140000"/>
              </a:lnSpc>
              <a:buClr>
                <a:srgbClr val="000000"/>
              </a:buClr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 marL="190500" indent="-190500">
              <a:lnSpc>
                <a:spcPct val="140000"/>
              </a:lnSpc>
              <a:buClr>
                <a:srgbClr val="000000"/>
              </a:buClr>
              <a:buSzPct val="100000"/>
              <a:buChar char="•"/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Mentoria vs. Discipulado:</a:t>
            </a:r>
            <a:r>
              <a:rPr b="0"/>
              <a:t> Ferramentas como mentoring são importantes, mas não substituem o discipulado bíblico.</a:t>
            </a:r>
          </a:p>
        </p:txBody>
      </p:sp>
      <p:sp>
        <p:nvSpPr>
          <p:cNvPr id="167" name="Pilares do Discipulado Eficaz"/>
          <p:cNvSpPr txBox="1"/>
          <p:nvPr/>
        </p:nvSpPr>
        <p:spPr>
          <a:xfrm>
            <a:off x="1537134" y="323218"/>
            <a:ext cx="9117729" cy="1145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lnSpc>
                <a:spcPct val="90000"/>
              </a:lnSpc>
              <a:defRPr sz="65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Pilares do Discipulado Eficaz</a:t>
            </a:r>
          </a:p>
        </p:txBody>
      </p:sp>
      <p:sp>
        <p:nvSpPr>
          <p:cNvPr id="168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Enfoque Missionário: O sucesso do ministério jovem não deve ser medido pela quantidade de pessoas presentes nos eventos, mas pela quantidade de discípulos que cumprem a missão.…"/>
          <p:cNvSpPr txBox="1"/>
          <p:nvPr/>
        </p:nvSpPr>
        <p:spPr>
          <a:xfrm>
            <a:off x="1012695" y="1913609"/>
            <a:ext cx="10166610" cy="303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90500" indent="-190500">
              <a:lnSpc>
                <a:spcPct val="140000"/>
              </a:lnSpc>
              <a:buClr>
                <a:srgbClr val="000000"/>
              </a:buClr>
              <a:buSzPct val="100000"/>
              <a:buChar char="•"/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Enfoque Missionário: </a:t>
            </a:r>
            <a:r>
              <a:rPr b="0"/>
              <a:t>O sucesso do ministério jovem não deve ser medido pela quantidade de pessoas presentes nos eventos, mas pela quantidade de discípulos que cumprem a missão.</a:t>
            </a:r>
          </a:p>
          <a:p>
            <a:pPr marL="190500" indent="-190500">
              <a:lnSpc>
                <a:spcPct val="140000"/>
              </a:lnSpc>
              <a:buClr>
                <a:srgbClr val="000000"/>
              </a:buClr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 marL="190500" indent="-190500">
              <a:lnSpc>
                <a:spcPct val="140000"/>
              </a:lnSpc>
              <a:buClr>
                <a:srgbClr val="000000"/>
              </a:buClr>
              <a:buSzPct val="100000"/>
              <a:buChar char="•"/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Intencionalidade e Simplicidade: </a:t>
            </a:r>
            <a:r>
              <a:rPr b="0"/>
              <a:t>O discipulado deve ser natural, prático e intencional.</a:t>
            </a:r>
          </a:p>
        </p:txBody>
      </p:sp>
      <p:sp>
        <p:nvSpPr>
          <p:cNvPr id="171" name="Pilares do Discipulado Eficaz"/>
          <p:cNvSpPr txBox="1"/>
          <p:nvPr/>
        </p:nvSpPr>
        <p:spPr>
          <a:xfrm>
            <a:off x="1537134" y="323218"/>
            <a:ext cx="9117729" cy="1145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lnSpc>
                <a:spcPct val="90000"/>
              </a:lnSpc>
              <a:defRPr sz="65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Pilares do Discipulado Eficaz</a:t>
            </a:r>
          </a:p>
        </p:txBody>
      </p:sp>
      <p:sp>
        <p:nvSpPr>
          <p:cNvPr id="172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O Método de Cristo: A Lente do Discipulado"/>
          <p:cNvSpPr txBox="1"/>
          <p:nvPr/>
        </p:nvSpPr>
        <p:spPr>
          <a:xfrm>
            <a:off x="423620" y="2044064"/>
            <a:ext cx="5843812" cy="21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O Método de Cristo: A Lente do Discipulado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O método de Cristo é a lente pela qual o líder JA deve enxergar o mundo e conduzir seu ministério. Ao adotar essa visão, o Ministério Jovem se transforma em um espaço de atração, desenvolvimento e restauração dos jovens para Cristo."/>
          <p:cNvSpPr txBox="1"/>
          <p:nvPr/>
        </p:nvSpPr>
        <p:spPr>
          <a:xfrm>
            <a:off x="1123950" y="1392555"/>
            <a:ext cx="9944101" cy="4072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O método de Cristo é a lente pela qual o líder JA deve enxergar o mundo e conduzir seu ministério. Ao adotar essa visão, o Ministério Jovem se transforma em um espaço de atração, desenvolvimento e restauração dos jovens para Cristo.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21452" y="563654"/>
            <a:ext cx="5749096" cy="57306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Box 4"/>
          <p:cNvSpPr txBox="1"/>
          <p:nvPr/>
        </p:nvSpPr>
        <p:spPr>
          <a:xfrm>
            <a:off x="673164" y="2913736"/>
            <a:ext cx="7580101" cy="3553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40000"/>
              </a:lnSpc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Missão: </a:t>
            </a:r>
            <a:r>
              <a:rPr b="0"/>
              <a:t>Desafia os jovens a viverem ativamente o evangelho, participando de projetos missionários e evangelismo pessoal.</a:t>
            </a:r>
          </a:p>
          <a:p>
            <a:pPr>
              <a:lnSpc>
                <a:spcPct val="14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lnSpc>
                <a:spcPct val="140000"/>
              </a:lnSpc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Relacionamento: </a:t>
            </a:r>
            <a:r>
              <a:rPr b="0"/>
              <a:t>Promove a construção de amizades, confiança e comunidades fortalecidas, essenciais para o autocuidado e apoio mútuo.</a:t>
            </a:r>
          </a:p>
        </p:txBody>
      </p:sp>
      <p:sp>
        <p:nvSpPr>
          <p:cNvPr id="183" name="Integração das Quatro Áreas de Ênfase do MRNT"/>
          <p:cNvSpPr txBox="1"/>
          <p:nvPr/>
        </p:nvSpPr>
        <p:spPr>
          <a:xfrm>
            <a:off x="660878" y="323218"/>
            <a:ext cx="8874154" cy="1988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80000"/>
              </a:lnSpc>
              <a:defRPr sz="65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Integração das Quatro Áreas de Ênfase do MRNT</a:t>
            </a:r>
          </a:p>
        </p:txBody>
      </p:sp>
      <p:sp>
        <p:nvSpPr>
          <p:cNvPr id="184" name="Retângulo"/>
          <p:cNvSpPr/>
          <p:nvPr/>
        </p:nvSpPr>
        <p:spPr>
          <a:xfrm rot="16200000">
            <a:off x="5737226" y="-2750953"/>
            <a:ext cx="71904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</a:p>
        </p:txBody>
      </p:sp>
      <p:pic>
        <p:nvPicPr>
          <p:cNvPr id="185" name="226.psd" descr="226.psd"/>
          <p:cNvPicPr>
            <a:picLocks noChangeAspect="1"/>
          </p:cNvPicPr>
          <p:nvPr/>
        </p:nvPicPr>
        <p:blipFill>
          <a:blip r:embed="rId3">
            <a:extLst/>
          </a:blip>
          <a:srcRect l="0" t="913" r="3504" b="0"/>
          <a:stretch>
            <a:fillRect/>
          </a:stretch>
        </p:blipFill>
        <p:spPr>
          <a:xfrm rot="20844034">
            <a:off x="8711411" y="1618984"/>
            <a:ext cx="3924713" cy="5669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Box 4"/>
          <p:cNvSpPr txBox="1"/>
          <p:nvPr/>
        </p:nvSpPr>
        <p:spPr>
          <a:xfrm>
            <a:off x="673164" y="2913736"/>
            <a:ext cx="7580101" cy="303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40000"/>
              </a:lnSpc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Nutrição:</a:t>
            </a:r>
            <a:r>
              <a:rPr b="0"/>
              <a:t> Incentiva o crescimento espiritual por meio do estudo da Bíblia e do espírito de profecia, formando jovens com uma fé madura.</a:t>
            </a:r>
          </a:p>
          <a:p>
            <a:pPr>
              <a:lnSpc>
                <a:spcPct val="14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lnSpc>
                <a:spcPct val="140000"/>
              </a:lnSpc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Templo:</a:t>
            </a:r>
            <a:r>
              <a:rPr b="0"/>
              <a:t> Motiva a prática de hábitos devocionais e a participação ativa na adoração coletiva.</a:t>
            </a:r>
          </a:p>
        </p:txBody>
      </p:sp>
      <p:sp>
        <p:nvSpPr>
          <p:cNvPr id="188" name="Integração das Quatro Áreas de Ênfase do MRNT"/>
          <p:cNvSpPr txBox="1"/>
          <p:nvPr/>
        </p:nvSpPr>
        <p:spPr>
          <a:xfrm>
            <a:off x="660878" y="323218"/>
            <a:ext cx="8874154" cy="1988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80000"/>
              </a:lnSpc>
              <a:defRPr sz="65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Integração das Quatro Áreas de Ênfase do MRNT</a:t>
            </a:r>
          </a:p>
        </p:txBody>
      </p:sp>
      <p:sp>
        <p:nvSpPr>
          <p:cNvPr id="189" name="Retângulo"/>
          <p:cNvSpPr/>
          <p:nvPr/>
        </p:nvSpPr>
        <p:spPr>
          <a:xfrm rot="16200000">
            <a:off x="5737226" y="-2750953"/>
            <a:ext cx="71904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</a:p>
        </p:txBody>
      </p:sp>
      <p:pic>
        <p:nvPicPr>
          <p:cNvPr id="190" name="226.psd" descr="226.psd"/>
          <p:cNvPicPr>
            <a:picLocks noChangeAspect="1"/>
          </p:cNvPicPr>
          <p:nvPr/>
        </p:nvPicPr>
        <p:blipFill>
          <a:blip r:embed="rId3">
            <a:extLst/>
          </a:blip>
          <a:srcRect l="0" t="913" r="3504" b="0"/>
          <a:stretch>
            <a:fillRect/>
          </a:stretch>
        </p:blipFill>
        <p:spPr>
          <a:xfrm rot="20844034">
            <a:off x="8711411" y="1618984"/>
            <a:ext cx="3924713" cy="5669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6"/>
          <p:cNvSpPr txBox="1"/>
          <p:nvPr/>
        </p:nvSpPr>
        <p:spPr>
          <a:xfrm rot="16200000">
            <a:off x="-1893015" y="3290195"/>
            <a:ext cx="5420451" cy="90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500">
                <a:solidFill>
                  <a:srgbClr val="009FE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OBJETIVOS</a:t>
            </a:r>
          </a:p>
        </p:txBody>
      </p:sp>
      <p:sp>
        <p:nvSpPr>
          <p:cNvPr id="97" name="Viver, promover e ensinar os ideais do Ministério Jovem Adventista, valorizando a memória organizacional para fortalecer a identidade e a relevância do ministério jovem em um contexto atual e significativo."/>
          <p:cNvSpPr txBox="1"/>
          <p:nvPr/>
        </p:nvSpPr>
        <p:spPr>
          <a:xfrm>
            <a:off x="2216696" y="1738299"/>
            <a:ext cx="4497558" cy="428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457200">
              <a:lnSpc>
                <a:spcPct val="120000"/>
              </a:lnSpc>
              <a:defRPr b="1" sz="2400">
                <a:latin typeface="Roboto"/>
                <a:ea typeface="Roboto"/>
                <a:cs typeface="Roboto"/>
                <a:sym typeface="Roboto"/>
              </a:defRPr>
            </a:pPr>
            <a:r>
              <a:t>Implementar ações intencionais para um discipulado integral dos jovens adventistas, </a:t>
            </a:r>
            <a:r>
              <a:rPr b="0"/>
              <a:t>promovendo uma liderança ética e alinhada aos valores cristãos, </a:t>
            </a:r>
            <a:r>
              <a:t>com foco no desenvolvimento de uma nova geração comprometida com a</a:t>
            </a:r>
          </a:p>
          <a:p>
            <a:pPr defTabSz="457200">
              <a:lnSpc>
                <a:spcPct val="120000"/>
              </a:lnSpc>
              <a:defRPr b="1" sz="2400">
                <a:latin typeface="Roboto"/>
                <a:ea typeface="Roboto"/>
                <a:cs typeface="Roboto"/>
                <a:sym typeface="Roboto"/>
              </a:defRPr>
            </a:pPr>
            <a:r>
              <a:rPr b="0"/>
              <a:t>missão e os princípios da fé.</a:t>
            </a:r>
            <a:r>
              <a:t> </a:t>
            </a:r>
          </a:p>
        </p:txBody>
      </p:sp>
      <p:sp>
        <p:nvSpPr>
          <p:cNvPr id="98" name="Conhecer e utilizar a história, visão, missão e método da IASD como referência estratégica para a construção de um plano de ação no ministério jovem, conectando o passado ao presente e guiando a atuação com base em valores fundamentais e objetivos instit"/>
          <p:cNvSpPr txBox="1"/>
          <p:nvPr/>
        </p:nvSpPr>
        <p:spPr>
          <a:xfrm>
            <a:off x="7379360" y="1738299"/>
            <a:ext cx="4497559" cy="428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457200">
              <a:lnSpc>
                <a:spcPct val="120000"/>
              </a:lnSpc>
              <a:defRPr b="1" sz="2400">
                <a:latin typeface="Roboto"/>
                <a:ea typeface="Roboto"/>
                <a:cs typeface="Roboto"/>
                <a:sym typeface="Roboto"/>
              </a:defRPr>
            </a:pPr>
            <a:r>
              <a:t>Ser um referencial ético e espiritual para a juventude: Isso implica inspirar</a:t>
            </a:r>
          </a:p>
          <a:p>
            <a:pPr defTabSz="457200">
              <a:lnSpc>
                <a:spcPct val="120000"/>
              </a:lnSpc>
              <a:defRPr b="1" sz="2400">
                <a:latin typeface="Roboto"/>
                <a:ea typeface="Roboto"/>
                <a:cs typeface="Roboto"/>
                <a:sym typeface="Roboto"/>
              </a:defRPr>
            </a:pPr>
            <a:r>
              <a:t>jovens a viverem com integridade e a desenvolverem uma relação sólida com</a:t>
            </a:r>
          </a:p>
          <a:p>
            <a:pPr defTabSz="457200">
              <a:lnSpc>
                <a:spcPct val="120000"/>
              </a:lnSpc>
              <a:defRPr b="1" sz="2400">
                <a:latin typeface="Roboto"/>
                <a:ea typeface="Roboto"/>
                <a:cs typeface="Roboto"/>
                <a:sym typeface="Roboto"/>
              </a:defRPr>
            </a:pPr>
            <a:r>
              <a:t>Deus, </a:t>
            </a:r>
            <a:r>
              <a:rPr b="0"/>
              <a:t>promovendo a ética e a espiritualidade como princípios fundamentais</a:t>
            </a:r>
            <a:endParaRPr b="0"/>
          </a:p>
          <a:p>
            <a:pPr defTabSz="457200">
              <a:lnSpc>
                <a:spcPct val="1200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em todas as ações e decisões.</a:t>
            </a:r>
          </a:p>
        </p:txBody>
      </p:sp>
      <p:sp>
        <p:nvSpPr>
          <p:cNvPr id="99" name="01"/>
          <p:cNvSpPr txBox="1"/>
          <p:nvPr/>
        </p:nvSpPr>
        <p:spPr>
          <a:xfrm>
            <a:off x="1445856" y="405460"/>
            <a:ext cx="876573" cy="86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100" name="02"/>
          <p:cNvSpPr txBox="1"/>
          <p:nvPr/>
        </p:nvSpPr>
        <p:spPr>
          <a:xfrm>
            <a:off x="6601531" y="405460"/>
            <a:ext cx="1147148" cy="86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02</a:t>
            </a:r>
          </a:p>
        </p:txBody>
      </p:sp>
      <p:sp>
        <p:nvSpPr>
          <p:cNvPr id="101" name="Retângulo"/>
          <p:cNvSpPr/>
          <p:nvPr/>
        </p:nvSpPr>
        <p:spPr>
          <a:xfrm>
            <a:off x="1816441" y="1311577"/>
            <a:ext cx="135404" cy="5140964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  <p:sp>
        <p:nvSpPr>
          <p:cNvPr id="102" name="Retângulo"/>
          <p:cNvSpPr/>
          <p:nvPr/>
        </p:nvSpPr>
        <p:spPr>
          <a:xfrm>
            <a:off x="6979105" y="1311577"/>
            <a:ext cx="135404" cy="5140964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93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Um conceito dinâmico de liderança religiosa deve integrar tanto a missão de Cristo quanto as realidades enfrentadas pelos jovens hoje."/>
          <p:cNvSpPr txBox="1"/>
          <p:nvPr/>
        </p:nvSpPr>
        <p:spPr>
          <a:xfrm>
            <a:off x="4149616" y="1397692"/>
            <a:ext cx="7024666" cy="4003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Um conceito dinâmico de liderança religiosa deve integrar tanto a missão de Cristo quanto as realidades enfrentadas pelos jovens hoje.</a:t>
            </a:r>
          </a:p>
        </p:txBody>
      </p:sp>
      <p:sp>
        <p:nvSpPr>
          <p:cNvPr id="195" name="NELSON, Anna Elizabeth. DEVELOPING RELIGIOUS LEADERSHIP…"/>
          <p:cNvSpPr txBox="1"/>
          <p:nvPr/>
        </p:nvSpPr>
        <p:spPr>
          <a:xfrm>
            <a:off x="4149616" y="5786918"/>
            <a:ext cx="5153139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000">
                <a:latin typeface="Roboto"/>
                <a:ea typeface="Roboto"/>
                <a:cs typeface="Roboto"/>
                <a:sym typeface="Roboto"/>
              </a:defRPr>
            </a:pPr>
            <a:r>
              <a:t>NELSON, Anna Elizabeth. DEVELOPING RELIGIOUS LEADERSHIP</a:t>
            </a:r>
          </a:p>
          <a:p>
            <a:pPr>
              <a:defRPr sz="1000">
                <a:latin typeface="Roboto"/>
                <a:ea typeface="Roboto"/>
                <a:cs typeface="Roboto"/>
                <a:sym typeface="Roboto"/>
              </a:defRPr>
            </a:pPr>
            <a:r>
              <a:t>AMONG HIGH SCHOOL YOUTH (Master of Arts) — University of Southern California, 1950.</a:t>
            </a:r>
          </a:p>
        </p:txBody>
      </p:sp>
      <p:sp>
        <p:nvSpPr>
          <p:cNvPr id="196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Box 6"/>
          <p:cNvSpPr txBox="1"/>
          <p:nvPr/>
        </p:nvSpPr>
        <p:spPr>
          <a:xfrm>
            <a:off x="690211" y="1704864"/>
            <a:ext cx="10160001" cy="4105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10000"/>
              </a:lnSpc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Para cumprir o propósito do discipulado, o líder JA deve viver e promover os ideais do Ministério Jovem. Abaixo estão 10 prioridades essenciais para essa missão:</a:t>
            </a:r>
          </a:p>
          <a:p>
            <a:pPr>
              <a:lnSpc>
                <a:spcPct val="11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 marL="190500" indent="-190500">
              <a:lnSpc>
                <a:spcPct val="110000"/>
              </a:lnSpc>
              <a:buSzPct val="100000"/>
              <a:buAutoNum type="arabicPeriod" startAt="1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Viver, promover e ensinar os ideais do Ministério Jovem Adventista, conhecendo a história, visão, missão e método da igreja como referência para planejar as ações locais.</a:t>
            </a:r>
          </a:p>
          <a:p>
            <a:pPr>
              <a:lnSpc>
                <a:spcPct val="11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 marL="190500" indent="-190500">
              <a:lnSpc>
                <a:spcPct val="110000"/>
              </a:lnSpc>
              <a:buSzPct val="100000"/>
              <a:buAutoNum type="arabicPeriod" startAt="2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Implementar ações intencionais de discipulado integral, formando jovens espiritualmente maduros.</a:t>
            </a:r>
          </a:p>
        </p:txBody>
      </p:sp>
      <p:sp>
        <p:nvSpPr>
          <p:cNvPr id="199" name="Prioridades do Líder JA"/>
          <p:cNvSpPr txBox="1"/>
          <p:nvPr/>
        </p:nvSpPr>
        <p:spPr>
          <a:xfrm>
            <a:off x="660878" y="323218"/>
            <a:ext cx="8874154" cy="1145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80000"/>
              </a:lnSpc>
              <a:defRPr sz="65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Prioridades do Líder JA</a:t>
            </a:r>
          </a:p>
        </p:txBody>
      </p:sp>
      <p:sp>
        <p:nvSpPr>
          <p:cNvPr id="200" name="Retângulo"/>
          <p:cNvSpPr/>
          <p:nvPr/>
        </p:nvSpPr>
        <p:spPr>
          <a:xfrm rot="16200000">
            <a:off x="5737226" y="-3639952"/>
            <a:ext cx="71904" cy="10160001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Box 6"/>
          <p:cNvSpPr txBox="1"/>
          <p:nvPr/>
        </p:nvSpPr>
        <p:spPr>
          <a:xfrm>
            <a:off x="690211" y="1704864"/>
            <a:ext cx="10160001" cy="4511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90500" indent="-190500">
              <a:lnSpc>
                <a:spcPct val="110000"/>
              </a:lnSpc>
              <a:buSzPct val="100000"/>
              <a:buAutoNum type="arabicPeriod" startAt="3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Liderar uma revolução espiritual, fortalecendo a devoção pessoal e o ensino das Escrituras.</a:t>
            </a:r>
          </a:p>
          <a:p>
            <a:pPr>
              <a:lnSpc>
                <a:spcPct val="11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 marL="190500" indent="-190500">
              <a:lnSpc>
                <a:spcPct val="110000"/>
              </a:lnSpc>
              <a:buSzPct val="100000"/>
              <a:buAutoNum type="arabicPeriod" startAt="4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Fomentar o pastoreio e a sociabilização por meio de Pequenos Grupos (PGs), promovendo vida em comunidade.</a:t>
            </a:r>
          </a:p>
          <a:p>
            <a:pPr>
              <a:lnSpc>
                <a:spcPct val="11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 marL="190500" indent="-190500">
              <a:lnSpc>
                <a:spcPct val="110000"/>
              </a:lnSpc>
              <a:buSzPct val="100000"/>
              <a:buAutoNum type="arabicPeriod" startAt="5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Engajar os jovens na missão, utilizando seus dons para cumprir a comissão de Atos 1:8.</a:t>
            </a:r>
          </a:p>
          <a:p>
            <a:pPr>
              <a:lnSpc>
                <a:spcPct val="11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 marL="190500" indent="-190500">
              <a:lnSpc>
                <a:spcPct val="110000"/>
              </a:lnSpc>
              <a:buSzPct val="100000"/>
              <a:buAutoNum type="arabicPeriod" startAt="6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Organizar o ministério jovem em equipes, fortalecendo ações e projetos com ênfase no discipulado.</a:t>
            </a:r>
          </a:p>
        </p:txBody>
      </p:sp>
      <p:sp>
        <p:nvSpPr>
          <p:cNvPr id="203" name="Prioridades do Líder JA"/>
          <p:cNvSpPr txBox="1"/>
          <p:nvPr/>
        </p:nvSpPr>
        <p:spPr>
          <a:xfrm>
            <a:off x="660878" y="323218"/>
            <a:ext cx="8874154" cy="1145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80000"/>
              </a:lnSpc>
              <a:defRPr sz="65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Prioridades do Líder JA</a:t>
            </a:r>
          </a:p>
        </p:txBody>
      </p:sp>
      <p:sp>
        <p:nvSpPr>
          <p:cNvPr id="204" name="Retângulo"/>
          <p:cNvSpPr/>
          <p:nvPr/>
        </p:nvSpPr>
        <p:spPr>
          <a:xfrm rot="16200000">
            <a:off x="5737226" y="-3639952"/>
            <a:ext cx="71904" cy="10160001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Box 6"/>
          <p:cNvSpPr txBox="1"/>
          <p:nvPr/>
        </p:nvSpPr>
        <p:spPr>
          <a:xfrm>
            <a:off x="690211" y="1704864"/>
            <a:ext cx="10160001" cy="4511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90500" indent="-190500">
              <a:lnSpc>
                <a:spcPct val="110000"/>
              </a:lnSpc>
              <a:buSzPct val="100000"/>
              <a:buAutoNum type="arabicPeriod" startAt="7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Tornar o ministério jovem relevante para a igreja local, integrando os jovens na vida e missão da igreja.</a:t>
            </a:r>
          </a:p>
          <a:p>
            <a:pPr>
              <a:lnSpc>
                <a:spcPct val="11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 marL="190500" indent="-190500">
              <a:lnSpc>
                <a:spcPct val="110000"/>
              </a:lnSpc>
              <a:buSzPct val="100000"/>
              <a:buAutoNum type="arabicPeriod" startAt="8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Fortalecer o diálogo com as novas gerações através das mídias digitais e novas tecnologias.</a:t>
            </a:r>
          </a:p>
          <a:p>
            <a:pPr>
              <a:lnSpc>
                <a:spcPct val="11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 marL="190500" indent="-190500">
              <a:lnSpc>
                <a:spcPct val="110000"/>
              </a:lnSpc>
              <a:buSzPct val="100000"/>
              <a:buAutoNum type="arabicPeriod" startAt="9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Criar um ambiente propício à criatividade e inovação, incentivando novos ministérios de serviço.</a:t>
            </a:r>
          </a:p>
          <a:p>
            <a:pPr>
              <a:lnSpc>
                <a:spcPct val="11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 marL="190500" indent="-190500">
              <a:lnSpc>
                <a:spcPct val="110000"/>
              </a:lnSpc>
              <a:buSzPct val="100000"/>
              <a:buAutoNum type="arabicPeriod" startAt="10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Liderar pelo exemplo e formar novos líderes por meio do mentoring e do desenvolvimento de competências de liderança.</a:t>
            </a:r>
          </a:p>
        </p:txBody>
      </p:sp>
      <p:sp>
        <p:nvSpPr>
          <p:cNvPr id="207" name="Prioridades do Líder JA"/>
          <p:cNvSpPr txBox="1"/>
          <p:nvPr/>
        </p:nvSpPr>
        <p:spPr>
          <a:xfrm>
            <a:off x="660878" y="323218"/>
            <a:ext cx="8874154" cy="1145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80000"/>
              </a:lnSpc>
              <a:defRPr sz="65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Prioridades do Líder JA</a:t>
            </a:r>
          </a:p>
        </p:txBody>
      </p:sp>
      <p:sp>
        <p:nvSpPr>
          <p:cNvPr id="208" name="Retângulo"/>
          <p:cNvSpPr/>
          <p:nvPr/>
        </p:nvSpPr>
        <p:spPr>
          <a:xfrm rot="16200000">
            <a:off x="5737226" y="-3639952"/>
            <a:ext cx="71904" cy="10160001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O discipulado deve ter como objetivo final a formação de novos líderes e discipuladores. A missão do Ministério Jovem não é apenas formar seguidores, mas multiplicar discípulos que perpetuem a obra de Cristo. O sucesso do ministério não é medido por even"/>
          <p:cNvSpPr txBox="1"/>
          <p:nvPr/>
        </p:nvSpPr>
        <p:spPr>
          <a:xfrm>
            <a:off x="1123950" y="1595119"/>
            <a:ext cx="9944100" cy="3667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3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O discipulado deve ter como objetivo final a formação de novos líderes e discipuladores. A missão do Ministério Jovem não é apenas formar seguidores, mas multiplicar discípulos que perpetuem a obra de Cristo. O sucesso do ministério não é medido por eventos realizados, mas pelo impacto dos jovens que se tornam discípulos ativos e comprometidos com a missão.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A liderança no Ministério Jovem, fundamentada em filosofia sólida, cosmovisão bíblica e discipulado intencional, capacita uma geração a enfrentar os desafios com fé e compromisso, preparando discípulos e construindo comunidades que refletem o amor de Cri"/>
          <p:cNvSpPr txBox="1"/>
          <p:nvPr/>
        </p:nvSpPr>
        <p:spPr>
          <a:xfrm>
            <a:off x="1123950" y="1440180"/>
            <a:ext cx="9944101" cy="3977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spcBef>
                <a:spcPts val="1000"/>
              </a:spcBef>
              <a:defRPr sz="40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A liderança no Ministério Jovem, fundamentada em filosofia sólida, cosmovisão bíblica e discipulado intencional, capacita uma geração a enfrentar os desafios com fé e compromisso, preparando discípulos e construindo comunidades que refletem o amor de Cristo e aguardam Sua volta.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Box 4"/>
          <p:cNvSpPr txBox="1"/>
          <p:nvPr/>
        </p:nvSpPr>
        <p:spPr>
          <a:xfrm>
            <a:off x="1328103" y="3396762"/>
            <a:ext cx="9535794" cy="2918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Como os fundamentos filosóficos moldam a identidade e a prática de liderança no Ministério Jovem?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De que maneira a cosmovisão de um líder adventista influencia sua abordagem ao discipulado?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Quais são os pilares do discipulado eficaz que devem ser aplicados no Ministério Jovem?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Como a história do Ministério Jovem demonstra a importância da filosofia no desenvolvimento de líderes?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De que forma a integração entre diferentes gerações pode fortalecer o discipulado e a formação de novos líderes?</a:t>
            </a:r>
          </a:p>
        </p:txBody>
      </p:sp>
      <p:pic>
        <p:nvPicPr>
          <p:cNvPr id="215" name="Talk.psd" descr="Talk.psd"/>
          <p:cNvPicPr>
            <a:picLocks noChangeAspect="1"/>
          </p:cNvPicPr>
          <p:nvPr/>
        </p:nvPicPr>
        <p:blipFill>
          <a:blip r:embed="rId3">
            <a:extLst/>
          </a:blip>
          <a:srcRect l="0" t="4362" r="50949" b="60529"/>
          <a:stretch>
            <a:fillRect/>
          </a:stretch>
        </p:blipFill>
        <p:spPr>
          <a:xfrm>
            <a:off x="3311326" y="-84147"/>
            <a:ext cx="5569520" cy="2950139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Fundamentos Filosóficos da Liderança e Visão de Discipulado"/>
          <p:cNvSpPr txBox="1"/>
          <p:nvPr/>
        </p:nvSpPr>
        <p:spPr>
          <a:xfrm>
            <a:off x="2291462" y="1901193"/>
            <a:ext cx="7609076" cy="1234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80000"/>
              </a:lnSpc>
              <a:defRPr cap="all" sz="39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Fundamentos Filosóficos da Liderança e Visão de Discipulado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Os fundamentos filosóficos são o DNA da liderança, sobre os quais todas as demais competências são construídas."/>
          <p:cNvSpPr txBox="1"/>
          <p:nvPr/>
        </p:nvSpPr>
        <p:spPr>
          <a:xfrm>
            <a:off x="2691400" y="1718311"/>
            <a:ext cx="6809200" cy="34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Os fundamentos filosóficos são o DNA da liderança, sobre os quais todas as demais competências são construídas.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Atitudes, Atividades e Conteúdo"/>
          <p:cNvSpPr txBox="1"/>
          <p:nvPr/>
        </p:nvSpPr>
        <p:spPr>
          <a:xfrm>
            <a:off x="423620" y="4867974"/>
            <a:ext cx="4796131" cy="57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30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Atitudes, Atividades e Conteúdo </a:t>
            </a:r>
          </a:p>
        </p:txBody>
      </p:sp>
      <p:sp>
        <p:nvSpPr>
          <p:cNvPr id="108" name="Elementos Fundamentais para a Liderança Filosófica"/>
          <p:cNvSpPr txBox="1"/>
          <p:nvPr/>
        </p:nvSpPr>
        <p:spPr>
          <a:xfrm>
            <a:off x="423620" y="2044064"/>
            <a:ext cx="5843812" cy="2769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Elementos Fundamentais para a Liderança Filosófica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ão essenciais para o desenvolvimento da liderança e envolvem quatro pilares: autoconhecimento, perspicácia, visão ampla e flexibilidade."/>
          <p:cNvSpPr txBox="1"/>
          <p:nvPr/>
        </p:nvSpPr>
        <p:spPr>
          <a:xfrm>
            <a:off x="1544516" y="3691554"/>
            <a:ext cx="9102968" cy="160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120000"/>
              </a:lnSpc>
              <a:def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São essenciais para o desenvolvimento da liderança e envolvem quatro pilares: autoconhecimento, perspicácia, visão ampla e flexibilidade.</a:t>
            </a:r>
          </a:p>
        </p:txBody>
      </p:sp>
      <p:sp>
        <p:nvSpPr>
          <p:cNvPr id="111" name="Atitudes"/>
          <p:cNvSpPr txBox="1"/>
          <p:nvPr/>
        </p:nvSpPr>
        <p:spPr>
          <a:xfrm>
            <a:off x="3605752" y="1563707"/>
            <a:ext cx="4980493" cy="2034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lnSpc>
                <a:spcPct val="90000"/>
              </a:lnSpc>
              <a:defRPr sz="120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Atitudes</a:t>
            </a:r>
          </a:p>
        </p:txBody>
      </p:sp>
      <p:sp>
        <p:nvSpPr>
          <p:cNvPr id="112" name="Retângulo"/>
          <p:cNvSpPr/>
          <p:nvPr/>
        </p:nvSpPr>
        <p:spPr>
          <a:xfrm rot="16200000">
            <a:off x="6060049" y="166110"/>
            <a:ext cx="71903" cy="6348003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Autoconhecimento: Refere-se ao exame interior contínuo, promovendo uma compreensão clara de si mesmo, das motivações e dos limites pessoais.…"/>
          <p:cNvSpPr txBox="1"/>
          <p:nvPr/>
        </p:nvSpPr>
        <p:spPr>
          <a:xfrm>
            <a:off x="1507503" y="1652270"/>
            <a:ext cx="9207501" cy="3553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Autoconhecimento: </a:t>
            </a:r>
            <a:r>
              <a:rPr b="0"/>
              <a:t>Refere-se ao exame interior contínuo, promovendo uma compreensão clara de si mesmo, das motivações e dos limites pessoais.</a:t>
            </a: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2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	Visão ampla: </a:t>
            </a:r>
            <a:r>
              <a:rPr b="0"/>
              <a:t>Consiste em considerar todas as partes e possibilidades de uma situação, buscando uma compreensão holística antes de tomar decisões.</a:t>
            </a:r>
          </a:p>
        </p:txBody>
      </p:sp>
      <p:sp>
        <p:nvSpPr>
          <p:cNvPr id="115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erspicácia: Envolve o desejo e a capacidade de exercer habilidades com agudeza, discernimento e precisão.…"/>
          <p:cNvSpPr txBox="1"/>
          <p:nvPr/>
        </p:nvSpPr>
        <p:spPr>
          <a:xfrm>
            <a:off x="1492250" y="1910080"/>
            <a:ext cx="9207500" cy="303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444500" indent="-444500" algn="just">
              <a:lnSpc>
                <a:spcPct val="140000"/>
              </a:lnSpc>
              <a:buClr>
                <a:srgbClr val="000000"/>
              </a:buClr>
              <a:buSzPts val="2500"/>
              <a:buAutoNum type="arabicPeriod" startAt="3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Perspicácia: </a:t>
            </a:r>
            <a:r>
              <a:rPr b="0"/>
              <a:t>Envolve o desejo e a capacidade de exercer habilidades com agudeza, discernimento e precisão.</a:t>
            </a:r>
          </a:p>
          <a:p>
            <a:pPr marL="444500" indent="-444500" algn="just">
              <a:lnSpc>
                <a:spcPct val="140000"/>
              </a:lnSpc>
              <a:buClr>
                <a:srgbClr val="000000"/>
              </a:buClr>
              <a:buSzPts val="2500"/>
              <a:buAutoNum type="arabicPeriod" startAt="3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 algn="just">
              <a:lnSpc>
                <a:spcPct val="140000"/>
              </a:lnSpc>
              <a:buClr>
                <a:srgbClr val="000000"/>
              </a:buClr>
              <a:buSzPts val="2500"/>
              <a:buAutoNum type="arabicPeriod" startAt="4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Flexibilidade:</a:t>
            </a:r>
            <a:r>
              <a:rPr b="0"/>
              <a:t> Implica sensibilidade e abertura para novas ideias e possibilidades, adaptando-se a mudanças e aprendendo com novas experiências.</a:t>
            </a:r>
          </a:p>
        </p:txBody>
      </p:sp>
      <p:sp>
        <p:nvSpPr>
          <p:cNvPr id="118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