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7104063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EAF71B-D934-43BF-813E-6AD5B6274578}" v="2" dt="2026-04-16T17:48:27.98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5"/>
    <p:restoredTop sz="94661"/>
  </p:normalViewPr>
  <p:slideViewPr>
    <p:cSldViewPr snapToGrid="0">
      <p:cViewPr varScale="1">
        <p:scale>
          <a:sx n="105" d="100"/>
          <a:sy n="105" d="100"/>
        </p:scale>
        <p:origin x="5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MJ" userId="825f919a-5417-45e8-871e-523839b319e8" providerId="ADAL" clId="{30DFE673-A307-42F5-8585-C988C644940D}"/>
    <pc:docChg chg="modNotesMaster">
      <pc:chgData name="DSA - MJ" userId="825f919a-5417-45e8-871e-523839b319e8" providerId="ADAL" clId="{30DFE673-A307-42F5-8585-C988C644940D}" dt="2026-04-16T17:35:07.401" v="0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47209" y="4861441"/>
            <a:ext cx="5209646" cy="4605576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  <a:latin typeface="+mn-lt"/>
                <a:ea typeface="+mn-ea"/>
                <a:cs typeface="+mn-cs"/>
                <a:sym typeface="Apto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O Papel do Ministério Jovem…"/>
          <p:cNvSpPr txBox="1"/>
          <p:nvPr/>
        </p:nvSpPr>
        <p:spPr>
          <a:xfrm>
            <a:off x="1507503" y="1652270"/>
            <a:ext cx="9207501" cy="355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4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 Papel do Ministério Jovem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Preserva a identidade adventista e inspira jovens a participarem da missão de apressar a volta de Cristo.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Desde a fundação da igreja, os jovens têm sido protagonistas, combinando espiritualidade com serviço prático.</a:t>
            </a:r>
          </a:p>
        </p:txBody>
      </p:sp>
      <p:sp>
        <p:nvSpPr>
          <p:cNvPr id="120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ago White (20 anos): Desenvolveu as primeiras lições da Escola Sabatina para jovens.…"/>
          <p:cNvSpPr txBox="1"/>
          <p:nvPr/>
        </p:nvSpPr>
        <p:spPr>
          <a:xfrm>
            <a:off x="1012695" y="2167609"/>
            <a:ext cx="10166610" cy="311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8600" indent="-228600">
              <a:lnSpc>
                <a:spcPct val="120000"/>
              </a:lnSpc>
              <a:buSzPct val="100000"/>
              <a:buChar char="•"/>
              <a:defRPr sz="2500" b="1">
                <a:latin typeface="Roboto"/>
                <a:ea typeface="Roboto"/>
                <a:cs typeface="Roboto"/>
                <a:sym typeface="Roboto"/>
              </a:defRPr>
            </a:pPr>
            <a:r>
              <a:t>Tiago White (20 anos): </a:t>
            </a:r>
            <a:r>
              <a:rPr b="0"/>
              <a:t>Desenvolveu as primeiras lições da Escola Sabatina para jovens.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endParaRPr b="0"/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 b="1">
                <a:latin typeface="Roboto"/>
                <a:ea typeface="Roboto"/>
                <a:cs typeface="Roboto"/>
                <a:sym typeface="Roboto"/>
              </a:defRPr>
            </a:pPr>
            <a:r>
              <a:t>Ellen White (17 anos): </a:t>
            </a:r>
            <a:r>
              <a:rPr b="0"/>
              <a:t>Superou desafios e dedicou sua vida à missão.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endParaRPr b="0"/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 b="1">
                <a:latin typeface="Roboto"/>
                <a:ea typeface="Roboto"/>
                <a:cs typeface="Roboto"/>
                <a:sym typeface="Roboto"/>
              </a:defRPr>
            </a:pPr>
            <a:r>
              <a:t>John Andrews (15 anos): </a:t>
            </a:r>
            <a:r>
              <a:rPr b="0"/>
              <a:t>Após viver o Grande Desapontamento, tornou-se o primeiro missionário adventista oficial.</a:t>
            </a:r>
          </a:p>
        </p:txBody>
      </p:sp>
      <p:sp>
        <p:nvSpPr>
          <p:cNvPr id="123" name="Jovens Pioneiros e Seu Legado"/>
          <p:cNvSpPr txBox="1"/>
          <p:nvPr/>
        </p:nvSpPr>
        <p:spPr>
          <a:xfrm>
            <a:off x="879654" y="323218"/>
            <a:ext cx="10495629" cy="123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70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r>
              <a:t>Jovens Pioneiros e Seu Legado</a:t>
            </a:r>
          </a:p>
        </p:txBody>
      </p:sp>
      <p:sp>
        <p:nvSpPr>
          <p:cNvPr id="124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O SURGIMENTO…"/>
          <p:cNvSpPr txBox="1"/>
          <p:nvPr/>
        </p:nvSpPr>
        <p:spPr>
          <a:xfrm>
            <a:off x="423620" y="2623821"/>
            <a:ext cx="5843812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5000" cap="all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O SURGIMENTO</a:t>
            </a:r>
          </a:p>
          <a:p>
            <a:pPr>
              <a:lnSpc>
                <a:spcPct val="90000"/>
              </a:lnSpc>
              <a:defRPr sz="5000" cap="all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DO MINISTÉRIO JOVEM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1879: Harry Fenner (16) e Luther Warren (14) iniciaram um pequeno grupo em Hazelton, Michigan.…"/>
          <p:cNvSpPr txBox="1"/>
          <p:nvPr/>
        </p:nvSpPr>
        <p:spPr>
          <a:xfrm>
            <a:off x="1507503" y="1652270"/>
            <a:ext cx="9207501" cy="355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1879: </a:t>
            </a:r>
            <a:r>
              <a:rPr b="0"/>
              <a:t>Harry Fenner (16) e Luther Warren (14) iniciaram um pequeno grupo em Hazelton, Michigan.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endParaRPr b="0"/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Foco: </a:t>
            </a:r>
            <a:r>
              <a:rPr b="0"/>
              <a:t>Oração e Missões.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endParaRPr b="0"/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1907: </a:t>
            </a:r>
            <a:r>
              <a:rPr b="0"/>
              <a:t>Organização oficial do Departamento de Jovens, liderado por M. E. Kern e Matilda Erickson.</a:t>
            </a:r>
          </a:p>
        </p:txBody>
      </p:sp>
      <p:sp>
        <p:nvSpPr>
          <p:cNvPr id="129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Introdução de programas como acampamentos, passeios, e uso de literatura missionária.…"/>
          <p:cNvSpPr txBox="1"/>
          <p:nvPr/>
        </p:nvSpPr>
        <p:spPr>
          <a:xfrm>
            <a:off x="1012695" y="2167609"/>
            <a:ext cx="10166610" cy="2669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Introdução de programas como </a:t>
            </a:r>
            <a:r>
              <a:rPr b="1"/>
              <a:t>acampamentos, passeios, e uso de literatura missionária.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endParaRPr b="1"/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Durante crises como a </a:t>
            </a:r>
            <a:r>
              <a:rPr b="1"/>
              <a:t>Primeira Guerra Mundial,</a:t>
            </a:r>
            <a:r>
              <a:t> o ministério se adaptou para proteger os jovens das influências seculares, oferecendo atividades criativas e edificantes.</a:t>
            </a:r>
          </a:p>
        </p:txBody>
      </p:sp>
      <p:sp>
        <p:nvSpPr>
          <p:cNvPr id="132" name="Consolidação e Crescimento"/>
          <p:cNvSpPr txBox="1"/>
          <p:nvPr/>
        </p:nvSpPr>
        <p:spPr>
          <a:xfrm>
            <a:off x="879655" y="323218"/>
            <a:ext cx="9693011" cy="123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70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r>
              <a:t>Consolidação e Crescimento</a:t>
            </a:r>
          </a:p>
        </p:txBody>
      </p:sp>
      <p:sp>
        <p:nvSpPr>
          <p:cNvPr id="133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 EVOLUÇÃO DO MINISTÉRIO JOVEM ADVENTISTA"/>
          <p:cNvSpPr txBox="1"/>
          <p:nvPr/>
        </p:nvSpPr>
        <p:spPr>
          <a:xfrm>
            <a:off x="423620" y="2623821"/>
            <a:ext cx="5843812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5000" cap="all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A EVOLUÇÃO DO MINISTÉRIO JOVEM ADVENTISTA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novações e Formação de Líderes…"/>
          <p:cNvSpPr txBox="1"/>
          <p:nvPr/>
        </p:nvSpPr>
        <p:spPr>
          <a:xfrm>
            <a:off x="1507503" y="1652270"/>
            <a:ext cx="9207501" cy="355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4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Inovações e Formação de Líderes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1920s:</a:t>
            </a:r>
            <a:r>
              <a:rPr b="0"/>
              <a:t> Separação do trabalho juvenil do Ministério Jovem.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1928:</a:t>
            </a:r>
            <a:r>
              <a:rPr b="0"/>
              <a:t> Lançamento do Curso de Líder para capacitar novos líderes.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1930:</a:t>
            </a:r>
            <a:r>
              <a:rPr b="0"/>
              <a:t> Publicação de Mensagens aos Jovens pelo Patrimônio Ellen G. White.</a:t>
            </a:r>
          </a:p>
        </p:txBody>
      </p:sp>
      <p:sp>
        <p:nvSpPr>
          <p:cNvPr id="138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Adaptação às novas gerações sem perder a essência.…"/>
          <p:cNvSpPr txBox="1"/>
          <p:nvPr/>
        </p:nvSpPr>
        <p:spPr>
          <a:xfrm>
            <a:off x="1012695" y="2167609"/>
            <a:ext cx="10166610" cy="975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8600" indent="-228600">
              <a:lnSpc>
                <a:spcPct val="14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Adaptação às novas gerações sem perder a essência.</a:t>
            </a:r>
          </a:p>
          <a:p>
            <a:pPr marL="228600" indent="-228600">
              <a:lnSpc>
                <a:spcPct val="14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Ênfase em </a:t>
            </a:r>
            <a:r>
              <a:rPr b="1"/>
              <a:t>projetos sociais, liderança e engajamento comunitário.</a:t>
            </a:r>
          </a:p>
        </p:txBody>
      </p:sp>
      <p:sp>
        <p:nvSpPr>
          <p:cNvPr id="141" name="Missão e Impacto"/>
          <p:cNvSpPr txBox="1"/>
          <p:nvPr/>
        </p:nvSpPr>
        <p:spPr>
          <a:xfrm>
            <a:off x="879655" y="323218"/>
            <a:ext cx="6045419" cy="123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70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r>
              <a:t>Missão e Impacto</a:t>
            </a:r>
          </a:p>
        </p:txBody>
      </p:sp>
      <p:sp>
        <p:nvSpPr>
          <p:cNvPr id="142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ompetências Estratégicas de Liderança"/>
          <p:cNvSpPr txBox="1"/>
          <p:nvPr/>
        </p:nvSpPr>
        <p:spPr>
          <a:xfrm>
            <a:off x="423620" y="2623821"/>
            <a:ext cx="5843812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5000" cap="all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Competências Estratégicas de Liderança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Autoconhecimento e Identidade: Compreender sua jornada de fé.…"/>
          <p:cNvSpPr txBox="1"/>
          <p:nvPr/>
        </p:nvSpPr>
        <p:spPr>
          <a:xfrm>
            <a:off x="1507502" y="1725931"/>
            <a:ext cx="9758340" cy="340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60000"/>
              </a:lnSpc>
              <a:buClr>
                <a:srgbClr val="000000"/>
              </a:buClr>
              <a:buSzPts val="2500"/>
              <a:buAutoNum type="arabicPeriod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Autoconhecimento e Identidade: </a:t>
            </a:r>
            <a:r>
              <a:rPr b="0"/>
              <a:t>Compreender sua jornada de fé.</a:t>
            </a:r>
          </a:p>
          <a:p>
            <a:pPr marL="444500" indent="-444500">
              <a:lnSpc>
                <a:spcPct val="160000"/>
              </a:lnSpc>
              <a:buClr>
                <a:srgbClr val="000000"/>
              </a:buClr>
              <a:buSzPts val="2500"/>
              <a:buAutoNum type="arabicPeriod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Liderança Servidora: </a:t>
            </a:r>
            <a:r>
              <a:rPr b="0"/>
              <a:t>Engajar-se com espírito de serviço.</a:t>
            </a:r>
          </a:p>
          <a:p>
            <a:pPr marL="444500" indent="-444500">
              <a:lnSpc>
                <a:spcPct val="160000"/>
              </a:lnSpc>
              <a:buClr>
                <a:srgbClr val="000000"/>
              </a:buClr>
              <a:buSzPts val="2500"/>
              <a:buAutoNum type="arabicPeriod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Adaptação e Inovação: </a:t>
            </a:r>
            <a:r>
              <a:rPr b="0"/>
              <a:t>Responder criativamente aos desafios.</a:t>
            </a:r>
          </a:p>
          <a:p>
            <a:pPr marL="444500" indent="-444500">
              <a:lnSpc>
                <a:spcPct val="160000"/>
              </a:lnSpc>
              <a:buClr>
                <a:srgbClr val="000000"/>
              </a:buClr>
              <a:buSzPts val="2500"/>
              <a:buAutoNum type="arabicPeriod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Mentoria e Discipulado:</a:t>
            </a:r>
            <a:r>
              <a:rPr b="0"/>
              <a:t> Formar líderes e promover crescimento espiritual.</a:t>
            </a:r>
          </a:p>
        </p:txBody>
      </p:sp>
      <p:sp>
        <p:nvSpPr>
          <p:cNvPr id="147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daptação às novas gerações sem perder a essência.…"/>
          <p:cNvSpPr txBox="1"/>
          <p:nvPr/>
        </p:nvSpPr>
        <p:spPr>
          <a:xfrm>
            <a:off x="1012695" y="2167609"/>
            <a:ext cx="10166610" cy="975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8600" indent="-228600">
              <a:lnSpc>
                <a:spcPct val="14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Adaptação às novas gerações sem perder a essência.</a:t>
            </a:r>
          </a:p>
          <a:p>
            <a:pPr marL="228600" indent="-228600">
              <a:lnSpc>
                <a:spcPct val="14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Ênfase em </a:t>
            </a:r>
            <a:r>
              <a:rPr b="1"/>
              <a:t>projetos sociais, liderança e engajamento comunitário.</a:t>
            </a:r>
          </a:p>
        </p:txBody>
      </p:sp>
      <p:sp>
        <p:nvSpPr>
          <p:cNvPr id="150" name="Missão e Impacto"/>
          <p:cNvSpPr txBox="1"/>
          <p:nvPr/>
        </p:nvSpPr>
        <p:spPr>
          <a:xfrm>
            <a:off x="879655" y="323218"/>
            <a:ext cx="6045419" cy="123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70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r>
              <a:t>Missão e Impacto</a:t>
            </a:r>
          </a:p>
        </p:txBody>
      </p:sp>
      <p:sp>
        <p:nvSpPr>
          <p:cNvPr id="151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O Ministério Jovem na América do Sul"/>
          <p:cNvSpPr txBox="1"/>
          <p:nvPr/>
        </p:nvSpPr>
        <p:spPr>
          <a:xfrm>
            <a:off x="423620" y="2623821"/>
            <a:ext cx="5843812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5000" cap="all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O Ministério Jovem na América do Sul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1902: Formação do primeiro grupo jovem em Gaspar Alto, SC, Brasil.…"/>
          <p:cNvSpPr txBox="1"/>
          <p:nvPr/>
        </p:nvSpPr>
        <p:spPr>
          <a:xfrm>
            <a:off x="1507502" y="1725930"/>
            <a:ext cx="9758340" cy="340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1902: </a:t>
            </a:r>
            <a:r>
              <a:rPr b="0"/>
              <a:t>Formação do primeiro grupo jovem em Gaspar Alto, SC, Brasil.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1907:</a:t>
            </a:r>
            <a:r>
              <a:rPr b="0"/>
              <a:t> Organização da 1ª Sociedade Jovem na Argentina.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1918: </a:t>
            </a:r>
            <a:r>
              <a:rPr b="0"/>
              <a:t>H. U. Stevens nomeado diretor do Ministério Jovem na Divisão Sul-Americana.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2024:</a:t>
            </a:r>
            <a:r>
              <a:rPr b="0"/>
              <a:t> Mais de 735 mil jovens e 7.769 ministérios organizados.</a:t>
            </a:r>
          </a:p>
        </p:txBody>
      </p:sp>
      <p:sp>
        <p:nvSpPr>
          <p:cNvPr id="156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419A929-C2EC-768C-2585-C9074B7B9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56"/>
            <a:ext cx="12191233" cy="685671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S IDEAIS E SÍMBOLOS DO MINISTÉRIO JOVEM"/>
          <p:cNvSpPr txBox="1"/>
          <p:nvPr/>
        </p:nvSpPr>
        <p:spPr>
          <a:xfrm>
            <a:off x="423620" y="2623821"/>
            <a:ext cx="5843812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5000" cap="all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OS IDEAIS E SÍMBOLOS DO MINISTÉRIO JOVEM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 identidade profética e bíblica do Ministério Jovem é preservada por meio de seus ideais e símbolos, que orientam a vida e a missão dos jovens adventistas.…"/>
          <p:cNvSpPr txBox="1"/>
          <p:nvPr/>
        </p:nvSpPr>
        <p:spPr>
          <a:xfrm>
            <a:off x="1507502" y="1136650"/>
            <a:ext cx="9758340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 identidade profética e bíblica do Ministério Jovem é preservada por meio de seus ideais e símbolos, que orientam a vida e a missão dos jovens adventistas.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VOTO JA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“Por amor ao Senhor Jesus, prometo tomar parte ativa no Ministério Jovem Adventista, fazendo tudo quanto puder para ajudar a outros, e terminar a obra do evangelho em todo o mundo.”</a:t>
            </a:r>
          </a:p>
        </p:txBody>
      </p:sp>
      <p:sp>
        <p:nvSpPr>
          <p:cNvPr id="162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ALVO JA…"/>
          <p:cNvSpPr txBox="1"/>
          <p:nvPr/>
        </p:nvSpPr>
        <p:spPr>
          <a:xfrm>
            <a:off x="1507502" y="1136650"/>
            <a:ext cx="9758340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ALVO JA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“A mensagem do advento a todo o mundo em minha geração.”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Os jovens adventistas dedicam suas vidas ao cumprimento da missão de Mt 28:18-20.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LEMA JA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“O amor de Cristo me motiva.”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 amor de Jesus impulsiona a ação e o serviço cristão (II Co 5:14).</a:t>
            </a:r>
          </a:p>
        </p:txBody>
      </p:sp>
      <p:sp>
        <p:nvSpPr>
          <p:cNvPr id="165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ROPÓSITO JA…"/>
          <p:cNvSpPr txBox="1"/>
          <p:nvPr/>
        </p:nvSpPr>
        <p:spPr>
          <a:xfrm>
            <a:off x="1507502" y="1136650"/>
            <a:ext cx="9758340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PROPÓSITO JA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“Os jovens pelos jovens, os jovens pela igreja e os jovens pelos seus semelhantes.”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OBJETIVO JA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“Salvar do pecado e guiar no serviço.”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Adotado em 1926, este objetivo reflete a missão de conduzir outros à experiência de salvação e serviço.</a:t>
            </a:r>
          </a:p>
        </p:txBody>
      </p:sp>
      <p:sp>
        <p:nvSpPr>
          <p:cNvPr id="168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MISSÃO JA…"/>
          <p:cNvSpPr txBox="1"/>
          <p:nvPr/>
        </p:nvSpPr>
        <p:spPr>
          <a:xfrm>
            <a:off x="1507502" y="1136650"/>
            <a:ext cx="9758340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MISSÃO JA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“Levar o jovem a um relacionamento de salvação com Jesus e ajudá-lo a aceitar Seu chamado ao discipulado.”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VOTO DE FIDELIDADE À BÍBLIA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“Prometo fidelidade a Bíblia, à sua mensagem de um Salvador crucificado, ressurreto e prestes a vir, doador de vida e liberdade a todos que nEle creem."</a:t>
            </a:r>
          </a:p>
        </p:txBody>
      </p:sp>
      <p:sp>
        <p:nvSpPr>
          <p:cNvPr id="171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Bandeira.png" descr="Bandeir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554965"/>
            <a:ext cx="12192001" cy="9974404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O LOGO E A BANDEIRA JA"/>
          <p:cNvSpPr txBox="1"/>
          <p:nvPr/>
        </p:nvSpPr>
        <p:spPr>
          <a:xfrm>
            <a:off x="3058529" y="5637228"/>
            <a:ext cx="6074938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rgbClr val="0099CC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r>
              <a:t>O LOGO E A BANDEIRA JA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6"/>
          <p:cNvSpPr txBox="1"/>
          <p:nvPr/>
        </p:nvSpPr>
        <p:spPr>
          <a:xfrm rot="16200000">
            <a:off x="-1893015" y="3290195"/>
            <a:ext cx="5420451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500">
                <a:solidFill>
                  <a:srgbClr val="009FE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OBJETIVOS</a:t>
            </a:r>
          </a:p>
        </p:txBody>
      </p:sp>
      <p:sp>
        <p:nvSpPr>
          <p:cNvPr id="97" name="Viver, promover e ensinar os ideais do Ministério Jovem Adventista, valorizando a memória institucional para fortalecer a identidade e a relevância do ministério jovem em um contexto atual e significativo."/>
          <p:cNvSpPr txBox="1"/>
          <p:nvPr/>
        </p:nvSpPr>
        <p:spPr>
          <a:xfrm>
            <a:off x="2216696" y="1517274"/>
            <a:ext cx="4070132" cy="343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sz="2400" b="1">
                <a:latin typeface="Roboto"/>
                <a:ea typeface="Roboto"/>
                <a:cs typeface="Roboto"/>
                <a:sym typeface="Roboto"/>
              </a:defRPr>
            </a:pPr>
            <a:r>
              <a:t>Viver, promover e ensinar os ideais do Ministério Jovem Adventista,</a:t>
            </a:r>
            <a:r>
              <a:rPr b="0"/>
              <a:t> valorizando a memória organizacional para fortalecer a identidade e a relevância do ministério jovem em um contexto atual e significativo.</a:t>
            </a:r>
          </a:p>
        </p:txBody>
      </p:sp>
      <p:sp>
        <p:nvSpPr>
          <p:cNvPr id="98" name="Conhecer e utilizar a história, visão, missão e método da IASD como referência estratégica para a construção de um plano de ação no ministério jovem, conectando o passado ao presente e guiando a atuação com base em valores fundamentais e objetivos instit"/>
          <p:cNvSpPr txBox="1"/>
          <p:nvPr/>
        </p:nvSpPr>
        <p:spPr>
          <a:xfrm>
            <a:off x="7509529" y="1385195"/>
            <a:ext cx="4064002" cy="471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sz="2400" b="1">
                <a:latin typeface="Roboto"/>
                <a:ea typeface="Roboto"/>
                <a:cs typeface="Roboto"/>
                <a:sym typeface="Roboto"/>
              </a:defRPr>
            </a:pPr>
            <a:r>
              <a:t>Conhecer e utilizar a história, visão, missão e método da IASD </a:t>
            </a:r>
            <a:r>
              <a:rPr b="0"/>
              <a:t>como referência estratégica para a construção de um plano de ação no ministério jovem, conectando o passado ao presente e guiando a atuação com base em valores fundamentais e objetivos institucionais.</a:t>
            </a:r>
          </a:p>
        </p:txBody>
      </p:sp>
      <p:sp>
        <p:nvSpPr>
          <p:cNvPr id="99" name="01"/>
          <p:cNvSpPr txBox="1"/>
          <p:nvPr/>
        </p:nvSpPr>
        <p:spPr>
          <a:xfrm>
            <a:off x="1445856" y="405460"/>
            <a:ext cx="876573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5200" b="1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01</a:t>
            </a:r>
          </a:p>
        </p:txBody>
      </p:sp>
      <p:sp>
        <p:nvSpPr>
          <p:cNvPr id="100" name="02"/>
          <p:cNvSpPr txBox="1"/>
          <p:nvPr/>
        </p:nvSpPr>
        <p:spPr>
          <a:xfrm>
            <a:off x="6601531" y="405460"/>
            <a:ext cx="1147148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5200" b="1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02</a:t>
            </a:r>
          </a:p>
        </p:txBody>
      </p:sp>
      <p:sp>
        <p:nvSpPr>
          <p:cNvPr id="101" name="Retângulo"/>
          <p:cNvSpPr/>
          <p:nvPr/>
        </p:nvSpPr>
        <p:spPr>
          <a:xfrm>
            <a:off x="1816441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  <p:sp>
        <p:nvSpPr>
          <p:cNvPr id="102" name="Retângulo"/>
          <p:cNvSpPr/>
          <p:nvPr/>
        </p:nvSpPr>
        <p:spPr>
          <a:xfrm>
            <a:off x="6979105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O LOGO JA…"/>
          <p:cNvSpPr txBox="1"/>
          <p:nvPr/>
        </p:nvSpPr>
        <p:spPr>
          <a:xfrm>
            <a:off x="1507502" y="1431289"/>
            <a:ext cx="9758340" cy="3995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 LOGO JA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 logo dos Jovens Adventistas representa a missão de levar a mensagem das três mensagens angélicas ao mundo, por meio da cruz de Cristo.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Mundo:</a:t>
            </a:r>
            <a:r>
              <a:rPr b="0"/>
              <a:t> A mensagem adventista alcançando toda nação (Mt 24:14).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Trombetas/Anjos:</a:t>
            </a:r>
            <a:r>
              <a:rPr b="0"/>
              <a:t> A tríplice mensagem angélica (Ap 14:6-10).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Cruz: </a:t>
            </a:r>
            <a:r>
              <a:rPr b="0"/>
              <a:t>Símbolo do sacrifício de Cristo (Hb 12:2).</a:t>
            </a:r>
          </a:p>
        </p:txBody>
      </p:sp>
      <p:sp>
        <p:nvSpPr>
          <p:cNvPr id="177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A BANDEIRA JA…"/>
          <p:cNvSpPr txBox="1"/>
          <p:nvPr/>
        </p:nvSpPr>
        <p:spPr>
          <a:xfrm>
            <a:off x="1507502" y="2020570"/>
            <a:ext cx="9758340" cy="2816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 BANDEIRA JA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 bandeira é dividida em quatro partes: duas vermelhas e duas brancas, com o emblema JA ao centro.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Branco:</a:t>
            </a:r>
            <a:r>
              <a:rPr b="0"/>
              <a:t> Pureza e fidelidade a Cristo (I Tm 4:12).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Vermelho: </a:t>
            </a:r>
            <a:r>
              <a:rPr b="0"/>
              <a:t>Representa a redenção através do sangue de Jesus.</a:t>
            </a:r>
          </a:p>
        </p:txBody>
      </p:sp>
      <p:sp>
        <p:nvSpPr>
          <p:cNvPr id="180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ORES DO LOGO E DA BANDEIRA:"/>
          <p:cNvSpPr txBox="1"/>
          <p:nvPr/>
        </p:nvSpPr>
        <p:spPr>
          <a:xfrm>
            <a:off x="1507502" y="1356640"/>
            <a:ext cx="9758340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CORES DO LOGO E DA BANDEIRA:</a:t>
            </a:r>
          </a:p>
        </p:txBody>
      </p:sp>
      <p:sp>
        <p:nvSpPr>
          <p:cNvPr id="183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  <p:pic>
        <p:nvPicPr>
          <p:cNvPr id="184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722" y="2648818"/>
            <a:ext cx="8938556" cy="1072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PROMOVE 0826.psd" descr="IPROMOVE 0826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64" y="792151"/>
            <a:ext cx="9979540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ORIENTAÇÕES PARA O VOTO"/>
          <p:cNvSpPr txBox="1"/>
          <p:nvPr/>
        </p:nvSpPr>
        <p:spPr>
          <a:xfrm>
            <a:off x="2627300" y="429002"/>
            <a:ext cx="6750865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rgbClr val="0099CC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r>
              <a:t>ORIENTAÇÕES PARA O VOTO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AUDAÇÃO MARANATA…"/>
          <p:cNvSpPr txBox="1"/>
          <p:nvPr/>
        </p:nvSpPr>
        <p:spPr>
          <a:xfrm>
            <a:off x="1507502" y="2020570"/>
            <a:ext cx="9758340" cy="2816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SAUDAÇÃO MARANATA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 saudação “Maranata:</a:t>
            </a:r>
            <a:r>
              <a:rPr b="0"/>
              <a:t> O Senhor logo vem” expressa o compromisso com a missão de amar, anunciar,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apressar e aguardar a volta de Cristo. Ela envolve tanto gesto quanto atitude.</a:t>
            </a:r>
          </a:p>
        </p:txBody>
      </p:sp>
      <p:sp>
        <p:nvSpPr>
          <p:cNvPr id="190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osição:…"/>
          <p:cNvSpPr txBox="1"/>
          <p:nvPr/>
        </p:nvSpPr>
        <p:spPr>
          <a:xfrm>
            <a:off x="1507502" y="842010"/>
            <a:ext cx="9758340" cy="517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Posição: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Coloque-se na posição de sentido.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Levante o antebraço direito, com a mão espalmada, dedos unidos e o polegar recolhido à palma.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Ao ouvir “Maranata,” responda prontamente: “O Senhor logo vem,” repetindo o gesto da saudação.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Essa saudação reforça o espírito de prontidão e esperança no retorno de Cristo, unindo todos em uma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expressão de fé e missão.</a:t>
            </a:r>
          </a:p>
        </p:txBody>
      </p:sp>
      <p:sp>
        <p:nvSpPr>
          <p:cNvPr id="193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osição para o Voto…"/>
          <p:cNvSpPr txBox="1"/>
          <p:nvPr/>
        </p:nvSpPr>
        <p:spPr>
          <a:xfrm>
            <a:off x="1507502" y="547369"/>
            <a:ext cx="9758340" cy="576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Posição para o Voto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 posição para o voto destaca disciplina e reverência ao compromisso assumido.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Execução: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Posição de sentido: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Levante o antebraço direito, mantendo-o paralelo ao corpo, com a mão espalmada e dedos unidos.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 polegar deve estar recolhido à palma.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 mão deve ficar à altura do rosto, com um ângulo de 45º entre o braço e o antebraço.</a:t>
            </a:r>
          </a:p>
        </p:txBody>
      </p:sp>
      <p:sp>
        <p:nvSpPr>
          <p:cNvPr id="196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omandos:…"/>
          <p:cNvSpPr txBox="1"/>
          <p:nvPr/>
        </p:nvSpPr>
        <p:spPr>
          <a:xfrm>
            <a:off x="1507502" y="2020570"/>
            <a:ext cx="9758340" cy="2816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Comandos: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“Para o voto, posição!”: Adote a posição descrita acima.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Proferimento do voto: Faça a declaração com clareza e firmeza.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“Descansar posição!”: Volte à postura relaxada e aguarde o próximo comando.</a:t>
            </a:r>
          </a:p>
        </p:txBody>
      </p:sp>
      <p:sp>
        <p:nvSpPr>
          <p:cNvPr id="199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OSIÇÃO PARA O VOTO À BÍBLIA…"/>
          <p:cNvSpPr txBox="1"/>
          <p:nvPr/>
        </p:nvSpPr>
        <p:spPr>
          <a:xfrm>
            <a:off x="1507502" y="842010"/>
            <a:ext cx="9758340" cy="517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POSIÇÃO PARA O VOTO À BÍBLIA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Este momento expressa fidelidade e submissão à Palavra de Deus, destacando o compromisso espiritual dos participantes.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Execução: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 pessoa que recita o voto segura uma Bíblia aberta com a mão esquerda e coloca a mão direita sobre a Bíblia.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Os demais participantes fazem a saudação Maranata, voltando-se na direção da Bíblia com reverência.</a:t>
            </a:r>
          </a:p>
        </p:txBody>
      </p:sp>
      <p:sp>
        <p:nvSpPr>
          <p:cNvPr id="202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omandos:…"/>
          <p:cNvSpPr txBox="1"/>
          <p:nvPr/>
        </p:nvSpPr>
        <p:spPr>
          <a:xfrm>
            <a:off x="1507502" y="1431289"/>
            <a:ext cx="9758340" cy="3995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6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Comandos: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“Para o voto à Bíblia, posição!”: </a:t>
            </a:r>
            <a:r>
              <a:rPr b="0"/>
              <a:t>Todos assumem suas posições de saudação.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Recitação do voto à Bíblia:</a:t>
            </a:r>
            <a:r>
              <a:rPr b="0"/>
              <a:t> Deve ser feita com solenidade e clareza.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“Descansar posição!”:</a:t>
            </a:r>
            <a:r>
              <a:rPr b="0"/>
              <a:t> Retorne à posição de descanso ao término da recitação.</a:t>
            </a:r>
          </a:p>
        </p:txBody>
      </p:sp>
      <p:sp>
        <p:nvSpPr>
          <p:cNvPr id="205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A memória organizacional é a base que preserva a identidade, conecta o passado ao presente e direciona a visão estratégica para o futuro."/>
          <p:cNvSpPr txBox="1"/>
          <p:nvPr/>
        </p:nvSpPr>
        <p:spPr>
          <a:xfrm>
            <a:off x="2691400" y="1392555"/>
            <a:ext cx="6809200" cy="4072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r>
              <a:t>A memória organizacional é a base que preserva a identidade, conecta o passado ao presente e direciona a visão estratégica para o futuro.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Esses gestos e rituais reforçam a identidade e missão do Ministério Jovem, promovendo disciplina,…"/>
          <p:cNvSpPr txBox="1"/>
          <p:nvPr/>
        </p:nvSpPr>
        <p:spPr>
          <a:xfrm>
            <a:off x="1507502" y="1725930"/>
            <a:ext cx="9758340" cy="340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Esses gestos e rituais reforçam a identidade e missão do Ministério Jovem, promovendo disciplina,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respeito e unidade. O voto e a saudação Maranata não são meros formalismos, mas expressões práticas do</a:t>
            </a:r>
          </a:p>
          <a:p>
            <a:pPr>
              <a:lnSpc>
                <a:spcPct val="16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compromisso de cada jovem adventista em anunciar e aguardar a volta de Cristo com fervor e esperança.</a:t>
            </a:r>
          </a:p>
        </p:txBody>
      </p:sp>
      <p:sp>
        <p:nvSpPr>
          <p:cNvPr id="208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]]</a:t>
            </a:r>
          </a:p>
        </p:txBody>
      </p:sp>
      <p:pic>
        <p:nvPicPr>
          <p:cNvPr id="21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Os jovens foram fundamentais no início do grande movimento adventista e serão vitais para anunciar a mensagem final sobre o Salvador prestes a vir."/>
          <p:cNvSpPr txBox="1"/>
          <p:nvPr/>
        </p:nvSpPr>
        <p:spPr>
          <a:xfrm>
            <a:off x="4149616" y="622388"/>
            <a:ext cx="6585743" cy="4643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z="4900" spc="97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Os jovens foram fundamentais no início do grande movimento adventista e serão vitais para anunciar a mensagem final sobre o Salvador prestes a vir.</a:t>
            </a:r>
          </a:p>
        </p:txBody>
      </p:sp>
      <p:sp>
        <p:nvSpPr>
          <p:cNvPr id="213" name="Stanley Arco, presidente da Igreja Adventista para a América do Sul"/>
          <p:cNvSpPr txBox="1"/>
          <p:nvPr/>
        </p:nvSpPr>
        <p:spPr>
          <a:xfrm>
            <a:off x="4149616" y="5786918"/>
            <a:ext cx="6585743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Stanley Arco, presidente da Igreja Adventista para a América do Sul</a:t>
            </a:r>
          </a:p>
        </p:txBody>
      </p:sp>
      <p:sp>
        <p:nvSpPr>
          <p:cNvPr id="214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A memória organizacional do Ministério Jovem não apenas preserva seu legado, mas também guia seu futuro, unindo identidade profética e inovação em um cenário em constante transformação."/>
          <p:cNvSpPr txBox="1"/>
          <p:nvPr/>
        </p:nvSpPr>
        <p:spPr>
          <a:xfrm>
            <a:off x="1123950" y="1718310"/>
            <a:ext cx="9944101" cy="34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r>
              <a:t>A memória organizacional do Ministério Jovem não apenas preserva seu legado, mas também guia seu futuro, unindo identidade profética e inovação em um cenário em constante transformação.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Box 4"/>
          <p:cNvSpPr txBox="1"/>
          <p:nvPr/>
        </p:nvSpPr>
        <p:spPr>
          <a:xfrm>
            <a:off x="1328103" y="3269762"/>
            <a:ext cx="9535794" cy="32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os fundamentos filosóficos moldam a identidade e a prática de liderança no Ministério Jovem?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• De que maneira a cosmovisão de um líder adventista influencia sua abordagem ao discipulado?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• Quais são os pilares do discipulado eficaz que devem ser aplicados no Ministério Jovem?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• Como a história do Ministério Jovem demonstra a importância da filosofia no desenvolvimento de líderes?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• De que forma a integração entre diferentes gerações pode fortalecer o discipulado e a formação de novos líderes?</a:t>
            </a:r>
          </a:p>
        </p:txBody>
      </p:sp>
      <p:pic>
        <p:nvPicPr>
          <p:cNvPr id="219" name="Talk.psd" descr="Talk.psd"/>
          <p:cNvPicPr>
            <a:picLocks noChangeAspect="1"/>
          </p:cNvPicPr>
          <p:nvPr/>
        </p:nvPicPr>
        <p:blipFill>
          <a:blip r:embed="rId3"/>
          <a:srcRect t="4362" r="50949" b="60529"/>
          <a:stretch>
            <a:fillRect/>
          </a:stretch>
        </p:blipFill>
        <p:spPr>
          <a:xfrm>
            <a:off x="3311326" y="-84147"/>
            <a:ext cx="5569520" cy="2950139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Desenvolvimento de Pessoas e Mentoring"/>
          <p:cNvSpPr txBox="1"/>
          <p:nvPr/>
        </p:nvSpPr>
        <p:spPr>
          <a:xfrm>
            <a:off x="1172215" y="1967201"/>
            <a:ext cx="9847570" cy="123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80000"/>
              </a:lnSpc>
              <a:defRPr sz="39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r>
              <a:t>FUNDAMENTOS FILOSÓFICOS DA LIDERANÇA E VISÃO DE DISCIPULADO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em história e memória, uma organização perde sua essência, compromete sua missão e corre o risco de se tornar irrelevante."/>
          <p:cNvSpPr txBox="1"/>
          <p:nvPr/>
        </p:nvSpPr>
        <p:spPr>
          <a:xfrm>
            <a:off x="2691400" y="1718310"/>
            <a:ext cx="6809200" cy="34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r>
              <a:t>Sem história e memória, uma organização perde sua essência, compromete sua missão e corre o risco de se tornar irrelevante.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 HISTÓRIA E IDENTIDADE DA IGREJA ADVENTISTA DO SÉTIMO DIA"/>
          <p:cNvSpPr txBox="1"/>
          <p:nvPr/>
        </p:nvSpPr>
        <p:spPr>
          <a:xfrm>
            <a:off x="423620" y="2044064"/>
            <a:ext cx="5843812" cy="276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5000" cap="all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A HISTÓRIA E IDENTIDADE DA IGREJA ADVENTISTA DO SÉTIMO DIA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rigem e Fundação…"/>
          <p:cNvSpPr txBox="1"/>
          <p:nvPr/>
        </p:nvSpPr>
        <p:spPr>
          <a:xfrm>
            <a:off x="1507503" y="878840"/>
            <a:ext cx="9207501" cy="5100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4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Origem e Fundação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 b="1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Fundada em </a:t>
            </a:r>
            <a:r>
              <a:rPr b="1"/>
              <a:t>1863</a:t>
            </a:r>
            <a:r>
              <a:t>, nos Estados Unidos, a Igreja Adventista nasceu do movimento liderado por </a:t>
            </a:r>
            <a:r>
              <a:rPr b="1"/>
              <a:t>Guilherme Miller</a:t>
            </a:r>
            <a:r>
              <a:t>, que enfatizou a breve volta de Cristo.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Após o "Grande Desapontamento" de 1844, um grupo perseverante reconheceu o sábado como o verdadeiro dia de adoração, formando as primeiras congregações.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Jovens líderes como </a:t>
            </a:r>
            <a:r>
              <a:rPr b="1"/>
              <a:t>Ellen White, Tiago White, e José Bates</a:t>
            </a:r>
            <a:r>
              <a:t> desempenharam papéis essenciais nesse processo.</a:t>
            </a:r>
          </a:p>
        </p:txBody>
      </p:sp>
      <p:sp>
        <p:nvSpPr>
          <p:cNvPr id="111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Missão: Fazer discípulos de todas as nações, proclamando o evangelho eterno (Apocalipse 14:6-12).…"/>
          <p:cNvSpPr txBox="1"/>
          <p:nvPr/>
        </p:nvSpPr>
        <p:spPr>
          <a:xfrm>
            <a:off x="1012695" y="2167609"/>
            <a:ext cx="10166610" cy="3995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8600" indent="-228600">
              <a:lnSpc>
                <a:spcPct val="120000"/>
              </a:lnSpc>
              <a:buSzPct val="100000"/>
              <a:buChar char="•"/>
              <a:defRPr sz="2500" b="1">
                <a:latin typeface="Roboto"/>
                <a:ea typeface="Roboto"/>
                <a:cs typeface="Roboto"/>
                <a:sym typeface="Roboto"/>
              </a:defRPr>
            </a:pPr>
            <a:r>
              <a:t>Missão: </a:t>
            </a:r>
            <a:r>
              <a:rPr b="0"/>
              <a:t>Fazer discípulos de todas as nações, proclamando o evangelho eterno no contexto da tríplice mensagem angélica de Apocalipse 14:6-12. </a:t>
            </a:r>
          </a:p>
          <a:p>
            <a:pPr>
              <a:lnSpc>
                <a:spcPct val="120000"/>
              </a:lnSpc>
              <a:defRPr sz="2500" b="1">
                <a:latin typeface="Roboto"/>
                <a:ea typeface="Roboto"/>
                <a:cs typeface="Roboto"/>
                <a:sym typeface="Roboto"/>
              </a:defRPr>
            </a:pPr>
            <a:endParaRPr b="0"/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 b="1">
                <a:latin typeface="Roboto"/>
                <a:ea typeface="Roboto"/>
                <a:cs typeface="Roboto"/>
                <a:sym typeface="Roboto"/>
              </a:defRPr>
            </a:pPr>
            <a:r>
              <a:t>Visão:</a:t>
            </a:r>
            <a:r>
              <a:rPr b="0"/>
              <a:t> Restaurar toda a criação à perfeita harmonia com a vontade e justiça de Deus. </a:t>
            </a:r>
            <a:br>
              <a:rPr b="0"/>
            </a:br>
            <a:endParaRPr b="0"/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 b="1">
                <a:latin typeface="Roboto"/>
                <a:ea typeface="Roboto"/>
                <a:cs typeface="Roboto"/>
                <a:sym typeface="Roboto"/>
              </a:defRPr>
            </a:pPr>
            <a:r>
              <a:t>Método:</a:t>
            </a:r>
            <a:r>
              <a:rPr b="0"/>
              <a:t> Viver como Cristo, envolvendo-se em discipulado, ensino, cura e serviço, seguindo a Bíblia e o Espírito de Profecia. </a:t>
            </a:r>
          </a:p>
        </p:txBody>
      </p:sp>
      <p:sp>
        <p:nvSpPr>
          <p:cNvPr id="114" name="Identidade e Missão"/>
          <p:cNvSpPr txBox="1"/>
          <p:nvPr/>
        </p:nvSpPr>
        <p:spPr>
          <a:xfrm>
            <a:off x="879654" y="323218"/>
            <a:ext cx="6822861" cy="123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70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r>
              <a:t>Identidade e Missão</a:t>
            </a:r>
          </a:p>
        </p:txBody>
      </p:sp>
      <p:sp>
        <p:nvSpPr>
          <p:cNvPr id="115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MEMÓRIAS DO MINISTÉRIO JOVEM ADVENTISTA"/>
          <p:cNvSpPr txBox="1"/>
          <p:nvPr/>
        </p:nvSpPr>
        <p:spPr>
          <a:xfrm>
            <a:off x="423620" y="2369821"/>
            <a:ext cx="5843812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5000" cap="all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MEMÓRIAS DO MINISTÉRIO JOVEM ADVENTISTA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1584</Words>
  <Application>Microsoft Office PowerPoint</Application>
  <PresentationFormat>Widescreen</PresentationFormat>
  <Paragraphs>142</Paragraphs>
  <Slides>44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8" baseType="lpstr">
      <vt:lpstr>Aptos</vt:lpstr>
      <vt:lpstr>Aptos Display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DSA - Kalila Pires Cidreira Silva</dc:creator>
  <cp:lastModifiedBy>DSA - MJ</cp:lastModifiedBy>
  <cp:revision>1</cp:revision>
  <cp:lastPrinted>2026-04-16T17:36:44Z</cp:lastPrinted>
  <dcterms:modified xsi:type="dcterms:W3CDTF">2026-04-16T17:48:38Z</dcterms:modified>
</cp:coreProperties>
</file>