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exto do Título"/>
          <p:cNvSpPr txBox="1"/>
          <p:nvPr>
            <p:ph type="title"/>
          </p:nvPr>
        </p:nvSpPr>
        <p:spPr>
          <a:xfrm>
            <a:off x="1524000" y="1122362"/>
            <a:ext cx="9144000" cy="2387601"/>
          </a:xfrm>
          <a:prstGeom prst="rect">
            <a:avLst/>
          </a:prstGeom>
        </p:spPr>
        <p:txBody>
          <a:bodyPr anchor="b"/>
          <a:lstStyle>
            <a:lvl1pPr algn="ctr">
              <a:defRPr sz="6000"/>
            </a:lvl1pPr>
          </a:lstStyle>
          <a:p>
            <a:pPr/>
            <a:r>
              <a:t>Texto do Título</a:t>
            </a:r>
          </a:p>
        </p:txBody>
      </p:sp>
      <p:sp>
        <p:nvSpPr>
          <p:cNvPr id="12" name="Nível de Corpo Um…"/>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exto do Título"/>
          <p:cNvSpPr txBox="1"/>
          <p:nvPr>
            <p:ph type="title"/>
          </p:nvPr>
        </p:nvSpPr>
        <p:spPr>
          <a:prstGeom prst="rect">
            <a:avLst/>
          </a:prstGeom>
        </p:spPr>
        <p:txBody>
          <a:bodyPr/>
          <a:lstStyle/>
          <a:p>
            <a:pPr/>
            <a:r>
              <a:t>Texto do Título</a:t>
            </a:r>
          </a:p>
        </p:txBody>
      </p:sp>
      <p:sp>
        <p:nvSpPr>
          <p:cNvPr id="21" name="Nível de Corpo Um…"/>
          <p:cNvSpPr txBox="1"/>
          <p:nvPr>
            <p:ph type="body" idx="1"/>
          </p:nvPr>
        </p:nvSpPr>
        <p:spPr>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exto do Título"/>
          <p:cNvSpPr txBox="1"/>
          <p:nvPr>
            <p:ph type="title"/>
          </p:nvPr>
        </p:nvSpPr>
        <p:spPr>
          <a:xfrm>
            <a:off x="831850" y="1709738"/>
            <a:ext cx="10515600" cy="2852737"/>
          </a:xfrm>
          <a:prstGeom prst="rect">
            <a:avLst/>
          </a:prstGeom>
        </p:spPr>
        <p:txBody>
          <a:bodyPr anchor="b"/>
          <a:lstStyle>
            <a:lvl1pPr>
              <a:defRPr sz="6000"/>
            </a:lvl1pPr>
          </a:lstStyle>
          <a:p>
            <a:pPr/>
            <a:r>
              <a:t>Texto do Título</a:t>
            </a:r>
          </a:p>
        </p:txBody>
      </p:sp>
      <p:sp>
        <p:nvSpPr>
          <p:cNvPr id="30" name="Nível de Corpo Um…"/>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exto do Título"/>
          <p:cNvSpPr txBox="1"/>
          <p:nvPr>
            <p:ph type="title"/>
          </p:nvPr>
        </p:nvSpPr>
        <p:spPr>
          <a:prstGeom prst="rect">
            <a:avLst/>
          </a:prstGeom>
        </p:spPr>
        <p:txBody>
          <a:bodyPr/>
          <a:lstStyle/>
          <a:p>
            <a:pPr/>
            <a:r>
              <a:t>Texto do Título</a:t>
            </a:r>
          </a:p>
        </p:txBody>
      </p:sp>
      <p:sp>
        <p:nvSpPr>
          <p:cNvPr id="39" name="Nível de Corpo Um…"/>
          <p:cNvSpPr txBox="1"/>
          <p:nvPr>
            <p:ph type="body" sz="half" idx="1"/>
          </p:nvPr>
        </p:nvSpPr>
        <p:spPr>
          <a:xfrm>
            <a:off x="838200" y="1825625"/>
            <a:ext cx="5181600" cy="4351338"/>
          </a:xfrm>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exto do Título"/>
          <p:cNvSpPr txBox="1"/>
          <p:nvPr>
            <p:ph type="title"/>
          </p:nvPr>
        </p:nvSpPr>
        <p:spPr>
          <a:xfrm>
            <a:off x="839787" y="365125"/>
            <a:ext cx="10515601" cy="1325563"/>
          </a:xfrm>
          <a:prstGeom prst="rect">
            <a:avLst/>
          </a:prstGeom>
        </p:spPr>
        <p:txBody>
          <a:bodyPr/>
          <a:lstStyle/>
          <a:p>
            <a:pPr/>
            <a:r>
              <a:t>Texto do Título</a:t>
            </a:r>
          </a:p>
        </p:txBody>
      </p:sp>
      <p:sp>
        <p:nvSpPr>
          <p:cNvPr id="48" name="Nível de Corpo Um…"/>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exto do Título"/>
          <p:cNvSpPr txBox="1"/>
          <p:nvPr>
            <p:ph type="title"/>
          </p:nvPr>
        </p:nvSpPr>
        <p:spPr>
          <a:prstGeom prst="rect">
            <a:avLst/>
          </a:prstGeom>
        </p:spPr>
        <p:txBody>
          <a:bodyPr/>
          <a:lstStyle/>
          <a:p>
            <a:pPr/>
            <a:r>
              <a:t>Texto do Título</a:t>
            </a:r>
          </a:p>
        </p:txBody>
      </p:sp>
      <p:sp>
        <p:nvSpPr>
          <p:cNvPr id="5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73" name="Nível de Corpo Um…"/>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ível de Corpo Um…"/>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do Título</a:t>
            </a:r>
          </a:p>
        </p:txBody>
      </p:sp>
      <p:sp>
        <p:nvSpPr>
          <p:cNvPr id="3" name="Nível de Corpo Um…"/>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Consejería (Aconsejamiento): una intervención puntual para ayudar a resolver un problema específico, generalmente enfocada en situaciones de crisis o toma de decisiones importantes.…"/>
          <p:cNvSpPr txBox="1"/>
          <p:nvPr/>
        </p:nvSpPr>
        <p:spPr>
          <a:xfrm>
            <a:off x="1507503" y="1065530"/>
            <a:ext cx="9176994" cy="47269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Consejería (Aconsejamiento):</a:t>
            </a:r>
            <a:r>
              <a:t> una intervención puntual para ayudar a resolver un problema específico, generalmente enfocada en situaciones de crisis o toma de decisiones importantes.</a:t>
            </a:r>
          </a:p>
          <a:p>
            <a:pPr>
              <a:lnSpc>
                <a:spcPct val="140000"/>
              </a:lnSpc>
              <a:buClr>
                <a:srgbClr val="000000"/>
              </a:buClr>
              <a:tabLst>
                <a:tab pos="457200" algn="l"/>
              </a:tabLst>
              <a:defRPr sz="2500">
                <a:uFill>
                  <a:solidFill>
                    <a:srgbClr val="000000"/>
                  </a:solidFill>
                </a:uFill>
                <a:latin typeface="Roboto"/>
                <a:ea typeface="Roboto"/>
                <a:cs typeface="Roboto"/>
                <a:sym typeface="Roboto"/>
              </a:defRPr>
            </a:pPr>
          </a:p>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 Coaching:</a:t>
            </a:r>
            <a:r>
              <a:t> un proceso estructurado, con metas claras, utilizado para apoyar al coachee en el desarrollo de habilidades o en la realización de objetivos, ya sea en la vida personal o profesional.</a:t>
            </a:r>
          </a:p>
        </p:txBody>
      </p:sp>
      <p:sp>
        <p:nvSpPr>
          <p:cNvPr id="126"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 Mentoría: más relacional y continuo, implica el intercambio de experiencias entre un mentor experimentado y un mentee, con el objetivo de desarrollar tanto habilidades como carácter."/>
          <p:cNvSpPr txBox="1"/>
          <p:nvPr/>
        </p:nvSpPr>
        <p:spPr>
          <a:xfrm>
            <a:off x="1507503" y="2647949"/>
            <a:ext cx="9176994" cy="1562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 Mentoría: </a:t>
            </a:r>
            <a:r>
              <a:t>más relacional y continuo, implica el intercambio de experiencias entre un mentor experimentado y un mentee, con el objetivo de desarrollar tanto habilidades como carácter.</a:t>
            </a:r>
          </a:p>
        </p:txBody>
      </p:sp>
      <p:sp>
        <p:nvSpPr>
          <p:cNvPr id="129"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El Mentoring es una Herramienta Transformadora"/>
          <p:cNvSpPr txBox="1"/>
          <p:nvPr/>
        </p:nvSpPr>
        <p:spPr>
          <a:xfrm>
            <a:off x="423620" y="4867973"/>
            <a:ext cx="5438748" cy="10083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spcBef>
                <a:spcPts val="1000"/>
              </a:spcBef>
              <a:defRPr sz="3000">
                <a:solidFill>
                  <a:srgbClr val="009FE3"/>
                </a:solidFill>
                <a:latin typeface="Abel Regular"/>
                <a:ea typeface="Abel Regular"/>
                <a:cs typeface="Abel Regular"/>
                <a:sym typeface="Abel Regular"/>
              </a:defRPr>
            </a:lvl1pPr>
          </a:lstStyle>
          <a:p>
            <a:pPr/>
            <a:r>
              <a:t>El Mentoring es una Herramienta Transformadora</a:t>
            </a:r>
          </a:p>
        </p:txBody>
      </p:sp>
      <p:sp>
        <p:nvSpPr>
          <p:cNvPr id="132" name="El Papel del Líder JA como Mentor"/>
          <p:cNvSpPr txBox="1"/>
          <p:nvPr/>
        </p:nvSpPr>
        <p:spPr>
          <a:xfrm>
            <a:off x="423620" y="3302795"/>
            <a:ext cx="6104800" cy="1466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El Papel del Líder JA como Mentor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El líder JA debe ser un mentor, demostrando empatía y ofreciendo desafíos que inspiren crecimiento. Los estudios sobre liderazgo transformacional muestran que este enfoque promueve el crecimiento y crea un ambiente de innovación y compromiso."/>
          <p:cNvSpPr txBox="1"/>
          <p:nvPr/>
        </p:nvSpPr>
        <p:spPr>
          <a:xfrm>
            <a:off x="1507503" y="2167890"/>
            <a:ext cx="9176994" cy="25222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40000"/>
              </a:lnSpc>
              <a:buClr>
                <a:srgbClr val="000000"/>
              </a:buClr>
              <a:tabLst>
                <a:tab pos="457200" algn="l"/>
              </a:tabLst>
              <a:defRPr sz="2500">
                <a:uFill>
                  <a:solidFill>
                    <a:srgbClr val="000000"/>
                  </a:solidFill>
                </a:uFill>
                <a:latin typeface="Roboto"/>
                <a:ea typeface="Roboto"/>
                <a:cs typeface="Roboto"/>
                <a:sym typeface="Roboto"/>
              </a:defRPr>
            </a:lvl1pPr>
          </a:lstStyle>
          <a:p>
            <a:pPr/>
            <a:r>
              <a:t>El líder JA debe ser un mentor, demostrando empatía y ofreciendo desafíos que inspiren crecimiento. Los estudios sobre liderazgo transformacional muestran que este enfoque promueve el crecimiento y crea un ambiente de innovación y compromiso.</a:t>
            </a:r>
          </a:p>
        </p:txBody>
      </p:sp>
      <p:sp>
        <p:nvSpPr>
          <p:cNvPr id="13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El mentoring va más allá de la transmisión de conocimiento; es un proceso transformador, en el cual el mentor invierte intencionalmente en la vida del mentee. Este enfoque crea un ambiente seguro para retroalimentación constante, permitiendo que el mente"/>
          <p:cNvSpPr txBox="1"/>
          <p:nvPr/>
        </p:nvSpPr>
        <p:spPr>
          <a:xfrm>
            <a:off x="1507503" y="1910080"/>
            <a:ext cx="9176994" cy="30378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40000"/>
              </a:lnSpc>
              <a:buClr>
                <a:srgbClr val="000000"/>
              </a:buClr>
              <a:tabLst>
                <a:tab pos="457200" algn="l"/>
              </a:tabLst>
              <a:defRPr sz="2500">
                <a:uFill>
                  <a:solidFill>
                    <a:srgbClr val="000000"/>
                  </a:solidFill>
                </a:uFill>
                <a:latin typeface="Roboto"/>
                <a:ea typeface="Roboto"/>
                <a:cs typeface="Roboto"/>
                <a:sym typeface="Roboto"/>
              </a:defRPr>
            </a:lvl1pPr>
          </a:lstStyle>
          <a:p>
            <a:pPr/>
            <a:r>
              <a:t>El mentoring va más allá de la transmisión de conocimiento; es un proceso transformador, en el cual el mentor invierte intencionalmente en la vida del mentee. Este enfoque crea un ambiente seguro para retroalimentación constante, permitiendo que el mentee aprenda de las experiencias del mentor y crezca con más confianza y madurez.</a:t>
            </a:r>
          </a:p>
        </p:txBody>
      </p:sp>
      <p:sp>
        <p:nvSpPr>
          <p:cNvPr id="13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41"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42" name="La juventud necesita relaciones auténticas y significativas con mentores espirituales."/>
          <p:cNvSpPr txBox="1"/>
          <p:nvPr/>
        </p:nvSpPr>
        <p:spPr>
          <a:xfrm>
            <a:off x="4149616" y="762692"/>
            <a:ext cx="6585742" cy="2722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La juventud necesita relaciones auténticas y significativas con mentores espirituales.</a:t>
            </a:r>
          </a:p>
        </p:txBody>
      </p:sp>
      <p:sp>
        <p:nvSpPr>
          <p:cNvPr id="143" name="DUNN, Richard R.; SENTER III, Mark H. Reaching a Generation for Christ: A Comprehensive Guide to Youth Ministry. Chicago: Moody Publishers, 1997."/>
          <p:cNvSpPr txBox="1"/>
          <p:nvPr/>
        </p:nvSpPr>
        <p:spPr>
          <a:xfrm>
            <a:off x="4149616" y="5786917"/>
            <a:ext cx="658574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DUNN, Richard R.; SENTER III, Mark H. Reaching a Generation for Christ: A Comprehensive Guide to Youth Ministry. Chicago: Moody Publishers, 1997.</a:t>
            </a:r>
          </a:p>
        </p:txBody>
      </p:sp>
      <p:sp>
        <p:nvSpPr>
          <p:cNvPr id="144"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Ejemplo Bíblico:…"/>
          <p:cNvSpPr txBox="1"/>
          <p:nvPr/>
        </p:nvSpPr>
        <p:spPr>
          <a:xfrm>
            <a:off x="423620" y="3302795"/>
            <a:ext cx="5843812" cy="1466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cap="all" sz="5000">
                <a:latin typeface="Gill Sans Light"/>
                <a:ea typeface="Gill Sans Light"/>
                <a:cs typeface="Gill Sans Light"/>
                <a:sym typeface="Gill Sans Light"/>
              </a:defRPr>
            </a:pPr>
            <a:r>
              <a:t>Ejemplo Bíblico:</a:t>
            </a:r>
          </a:p>
          <a:p>
            <a:pPr>
              <a:lnSpc>
                <a:spcPct val="90000"/>
              </a:lnSpc>
              <a:defRPr cap="all" sz="5000">
                <a:latin typeface="Gill Sans Light"/>
                <a:ea typeface="Gill Sans Light"/>
                <a:cs typeface="Gill Sans Light"/>
                <a:sym typeface="Gill Sans Light"/>
              </a:defRPr>
            </a:pPr>
            <a:r>
              <a:t>Elías y Eliseo</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La relación entre Elías y Eliseo ilustra el mentoring bíblico. Elías ofreció un ejemplo práctico a Eliseo, preparándolo para liderar y asumir la misión profética. Este modelo muestra el poder del ejemplo y del entrenamiento práctico."/>
          <p:cNvSpPr txBox="1"/>
          <p:nvPr/>
        </p:nvSpPr>
        <p:spPr>
          <a:xfrm>
            <a:off x="1507503" y="2425700"/>
            <a:ext cx="9176994" cy="20066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40000"/>
              </a:lnSpc>
              <a:buClr>
                <a:srgbClr val="000000"/>
              </a:buClr>
              <a:tabLst>
                <a:tab pos="457200" algn="l"/>
              </a:tabLst>
              <a:defRPr sz="2500">
                <a:uFill>
                  <a:solidFill>
                    <a:srgbClr val="000000"/>
                  </a:solidFill>
                </a:uFill>
                <a:latin typeface="Roboto"/>
                <a:ea typeface="Roboto"/>
                <a:cs typeface="Roboto"/>
                <a:sym typeface="Roboto"/>
              </a:defRPr>
            </a:lvl1pPr>
          </a:lstStyle>
          <a:p>
            <a:pPr/>
            <a:r>
              <a:t>La relación entre Elías y Eliseo ilustra el mentoring bíblico. Elías ofreció un ejemplo práctico a Eliseo, preparándolo para liderar y asumir la misión profética. Este modelo muestra el poder del ejemplo y del entrenamiento práctico.</a:t>
            </a:r>
          </a:p>
        </p:txBody>
      </p:sp>
      <p:sp>
        <p:nvSpPr>
          <p:cNvPr id="149"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Aplicando el Mentoring al Ministerio Joven"/>
          <p:cNvSpPr txBox="1"/>
          <p:nvPr/>
        </p:nvSpPr>
        <p:spPr>
          <a:xfrm>
            <a:off x="423620" y="3302795"/>
            <a:ext cx="5843812" cy="2118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Aplicando el Mentoring al Ministerio Joven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El mentoring eficaz debe incluir acompañamiento en cuatro áreas esenciales:…"/>
          <p:cNvSpPr txBox="1"/>
          <p:nvPr/>
        </p:nvSpPr>
        <p:spPr>
          <a:xfrm>
            <a:off x="1507503" y="736600"/>
            <a:ext cx="9176994" cy="53848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b="1" i="1" sz="2500">
                <a:uFill>
                  <a:solidFill>
                    <a:srgbClr val="000000"/>
                  </a:solidFill>
                </a:uFill>
                <a:latin typeface="Roboto"/>
                <a:ea typeface="Roboto"/>
                <a:cs typeface="Roboto"/>
                <a:sym typeface="Roboto"/>
              </a:defRPr>
            </a:pPr>
            <a:r>
              <a:t>El mentoring eficaz debe incluir acompañamiento en cuatro áreas esenciales:</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444500" indent="-444500">
              <a:lnSpc>
                <a:spcPct val="140000"/>
              </a:lnSpc>
              <a:buClr>
                <a:srgbClr val="000000"/>
              </a:buClr>
              <a:buSzPts val="2500"/>
              <a:buAutoNum type="arabicPeriod" startAt="1"/>
              <a:tabLst>
                <a:tab pos="457200" algn="l"/>
              </a:tabLst>
              <a:defRPr sz="2500">
                <a:uFill>
                  <a:solidFill>
                    <a:srgbClr val="000000"/>
                  </a:solidFill>
                </a:uFill>
                <a:latin typeface="Roboto"/>
                <a:ea typeface="Roboto"/>
                <a:cs typeface="Roboto"/>
                <a:sym typeface="Roboto"/>
              </a:defRPr>
            </a:pPr>
            <a:r>
              <a:rPr b="1" i="1"/>
              <a:t>Espiritual: </a:t>
            </a:r>
            <a:r>
              <a:t>El mentor debe guiar a los mentees hacia una vida de comunión con Dios, orando con ellos y mostrando, en la práctica, cómo lidiar con los desafíos espirituales.</a:t>
            </a:r>
          </a:p>
          <a:p>
            <a:pPr>
              <a:lnSpc>
                <a:spcPct val="140000"/>
              </a:lnSpc>
              <a:buClr>
                <a:srgbClr val="000000"/>
              </a:buClr>
              <a:tabLst>
                <a:tab pos="457200" algn="l"/>
              </a:tabLst>
              <a:defRPr sz="2500">
                <a:uFill>
                  <a:solidFill>
                    <a:srgbClr val="000000"/>
                  </a:solidFill>
                </a:uFill>
                <a:latin typeface="Roboto"/>
                <a:ea typeface="Roboto"/>
                <a:cs typeface="Roboto"/>
                <a:sym typeface="Roboto"/>
              </a:defRPr>
            </a:pPr>
          </a:p>
          <a:p>
            <a:pPr marL="444500" indent="-444500">
              <a:lnSpc>
                <a:spcPct val="140000"/>
              </a:lnSpc>
              <a:buClr>
                <a:srgbClr val="000000"/>
              </a:buClr>
              <a:buSzPts val="2500"/>
              <a:buAutoNum type="arabicPeriod" startAt="2"/>
              <a:tabLst>
                <a:tab pos="457200" algn="l"/>
              </a:tabLst>
              <a:defRPr sz="2500">
                <a:uFill>
                  <a:solidFill>
                    <a:srgbClr val="000000"/>
                  </a:solidFill>
                </a:uFill>
                <a:latin typeface="Roboto"/>
                <a:ea typeface="Roboto"/>
                <a:cs typeface="Roboto"/>
                <a:sym typeface="Roboto"/>
              </a:defRPr>
            </a:pPr>
            <a:r>
              <a:rPr b="1" i="1"/>
              <a:t>Físico: </a:t>
            </a:r>
            <a:r>
              <a:t>Fomentar el desarrollo saludable, participando en actividades físicas junto a los mentees y promoviendo un estilo de vida equilibrado.</a:t>
            </a:r>
          </a:p>
        </p:txBody>
      </p:sp>
      <p:sp>
        <p:nvSpPr>
          <p:cNvPr id="154"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Moral: El mentor es responsable de ayudar al joven a cultivar valores y carácter, sirviendo como un ejemplo de vida íntegra y dependiente de Cristo.…"/>
          <p:cNvSpPr txBox="1"/>
          <p:nvPr/>
        </p:nvSpPr>
        <p:spPr>
          <a:xfrm>
            <a:off x="1507503" y="1581150"/>
            <a:ext cx="9176994" cy="36957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40000"/>
              </a:lnSpc>
              <a:buClr>
                <a:srgbClr val="000000"/>
              </a:buClr>
              <a:buSzPts val="2500"/>
              <a:buAutoNum type="arabicPeriod" startAt="3"/>
              <a:tabLst>
                <a:tab pos="457200" algn="l"/>
              </a:tabLst>
              <a:defRPr sz="2500">
                <a:uFill>
                  <a:solidFill>
                    <a:srgbClr val="000000"/>
                  </a:solidFill>
                </a:uFill>
                <a:latin typeface="Roboto"/>
                <a:ea typeface="Roboto"/>
                <a:cs typeface="Roboto"/>
                <a:sym typeface="Roboto"/>
              </a:defRPr>
            </a:pPr>
            <a:r>
              <a:rPr b="1" i="1"/>
              <a:t>Moral:</a:t>
            </a:r>
            <a:r>
              <a:t> El mentor es responsable de ayudar al joven a cultivar valores y carácter, sirviendo como un ejemplo de vida íntegra y dependiente de Cristo.</a:t>
            </a:r>
          </a:p>
          <a:p>
            <a:pPr>
              <a:lnSpc>
                <a:spcPct val="140000"/>
              </a:lnSpc>
              <a:tabLst>
                <a:tab pos="457200" algn="l"/>
              </a:tabLst>
              <a:defRPr sz="2500">
                <a:uFill>
                  <a:solidFill>
                    <a:srgbClr val="000000"/>
                  </a:solidFill>
                </a:uFill>
                <a:latin typeface="Roboto"/>
                <a:ea typeface="Roboto"/>
                <a:cs typeface="Roboto"/>
                <a:sym typeface="Roboto"/>
              </a:defRPr>
            </a:pPr>
          </a:p>
          <a:p>
            <a:pPr marL="444500" indent="-444500">
              <a:lnSpc>
                <a:spcPct val="140000"/>
              </a:lnSpc>
              <a:buClr>
                <a:srgbClr val="000000"/>
              </a:buClr>
              <a:buSzPts val="2500"/>
              <a:buAutoNum type="arabicPeriod" startAt="4"/>
              <a:tabLst>
                <a:tab pos="457200" algn="l"/>
              </a:tabLst>
              <a:defRPr sz="2500">
                <a:uFill>
                  <a:solidFill>
                    <a:srgbClr val="000000"/>
                  </a:solidFill>
                </a:uFill>
                <a:latin typeface="Roboto"/>
                <a:ea typeface="Roboto"/>
                <a:cs typeface="Roboto"/>
                <a:sym typeface="Roboto"/>
              </a:defRPr>
            </a:pPr>
            <a:r>
              <a:rPr b="1" i="1"/>
              <a:t>Social: </a:t>
            </a:r>
            <a:r>
              <a:t>Enseñar a los jóvenes a construir relaciones saludables y a involucrarse en una comunidad, así como Cristo se relacionaba con diversas personas.</a:t>
            </a:r>
          </a:p>
        </p:txBody>
      </p:sp>
      <p:sp>
        <p:nvSpPr>
          <p:cNvPr id="157"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60"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61" name="El encouragemento y un ambiente de apoyo son fundamentales para nutrir el potencial de liderazgo."/>
          <p:cNvSpPr txBox="1"/>
          <p:nvPr/>
        </p:nvSpPr>
        <p:spPr>
          <a:xfrm>
            <a:off x="4149616" y="762692"/>
            <a:ext cx="6585742" cy="33629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El encouragemento y un ambiente de apoyo son fundamentales para nutrir el potencial de liderazgo.</a:t>
            </a:r>
          </a:p>
        </p:txBody>
      </p:sp>
      <p:sp>
        <p:nvSpPr>
          <p:cNvPr id="162" name="NELSON, Anna Elizabeth. Developing Religious Leadership Among High School Youth. Dissertação (Master of Arts) — University of Southern California, 1950."/>
          <p:cNvSpPr txBox="1"/>
          <p:nvPr/>
        </p:nvSpPr>
        <p:spPr>
          <a:xfrm>
            <a:off x="4149616" y="5786917"/>
            <a:ext cx="6585742"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NELSON, Anna Elizabeth. Developing Religious Leadership Among High School Youth. Dissertação (Master of Arts) — University of Southern California, 1950.</a:t>
            </a:r>
          </a:p>
        </p:txBody>
      </p:sp>
      <p:sp>
        <p:nvSpPr>
          <p:cNvPr id="163"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El desarrollo de líderes capacita a los individuos para ejercer una influencia positiva e impacto duradero en sus comunidades. Según Day et al. (2014), la formación de líderes eficaces requiere una combinación de retroalimentación de múltiples fuentes y "/>
          <p:cNvSpPr txBox="1"/>
          <p:nvPr/>
        </p:nvSpPr>
        <p:spPr>
          <a:xfrm>
            <a:off x="1012696" y="2167609"/>
            <a:ext cx="10166608" cy="22275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20000"/>
              </a:lnSpc>
              <a:defRPr sz="2500">
                <a:latin typeface="Roboto"/>
                <a:ea typeface="Roboto"/>
                <a:cs typeface="Roboto"/>
                <a:sym typeface="Roboto"/>
              </a:defRPr>
            </a:lvl1pPr>
          </a:lstStyle>
          <a:p>
            <a:pPr>
              <a:defRPr b="1"/>
            </a:pPr>
            <a:r>
              <a:rPr b="0"/>
              <a:t>El desarrollo de líderes capacita a los individuos para ejercer una influencia positiva e impacto duradero en sus comunidades. Según Day et al. (2014), la formación de líderes eficaces requiere una combinación de retroalimentación de múltiples fuentes y un análisis longitudinal para entender la evolución de las habilidades de liderazgo.</a:t>
            </a:r>
          </a:p>
        </p:txBody>
      </p:sp>
      <p:sp>
        <p:nvSpPr>
          <p:cNvPr id="166" name="Proceso Estratégico y Continuo"/>
          <p:cNvSpPr txBox="1"/>
          <p:nvPr/>
        </p:nvSpPr>
        <p:spPr>
          <a:xfrm>
            <a:off x="1180226" y="412118"/>
            <a:ext cx="9831548" cy="1132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400">
                <a:solidFill>
                  <a:srgbClr val="009FE3"/>
                </a:solidFill>
                <a:latin typeface="Abel Regular"/>
                <a:ea typeface="Abel Regular"/>
                <a:cs typeface="Abel Regular"/>
                <a:sym typeface="Abel Regular"/>
              </a:defRPr>
            </a:lvl1pPr>
          </a:lstStyle>
          <a:p>
            <a:pPr/>
            <a:r>
              <a:t>Proceso Estratégico y Continuo</a:t>
            </a:r>
          </a:p>
        </p:txBody>
      </p:sp>
      <p:sp>
        <p:nvSpPr>
          <p:cNvPr id="167"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En el Ministerio Joven Adventista, esto se traduce en la creación de un ambiente que fomenta:…"/>
          <p:cNvSpPr txBox="1"/>
          <p:nvPr/>
        </p:nvSpPr>
        <p:spPr>
          <a:xfrm>
            <a:off x="1507503" y="1910080"/>
            <a:ext cx="9176994" cy="303784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t>En el Ministerio Joven Adventista, esto se traduce en la creación de un ambiente que fomenta:</a:t>
            </a:r>
          </a:p>
          <a:p>
            <a:pPr>
              <a:lnSpc>
                <a:spcPct val="140000"/>
              </a:lnSpc>
              <a:buClr>
                <a:srgbClr val="000000"/>
              </a:buClr>
              <a:tabLst>
                <a:tab pos="457200" algn="l"/>
              </a:tabLst>
              <a:defRPr sz="2500">
                <a:uFill>
                  <a:solidFill>
                    <a:srgbClr val="000000"/>
                  </a:solidFill>
                </a:uFill>
                <a:latin typeface="Roboto"/>
                <a:ea typeface="Roboto"/>
                <a:cs typeface="Roboto"/>
                <a:sym typeface="Roboto"/>
              </a:defRPr>
            </a:pPr>
          </a:p>
          <a:p>
            <a:pPr marL="4572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Autorreflexión;</a:t>
            </a:r>
          </a:p>
          <a:p>
            <a:pPr marL="4572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Comunicación abierta;</a:t>
            </a:r>
          </a:p>
          <a:p>
            <a:pPr marL="4572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Compromiso con el crecimiento espiritual y personal.</a:t>
            </a:r>
          </a:p>
        </p:txBody>
      </p:sp>
      <p:sp>
        <p:nvSpPr>
          <p:cNvPr id="170"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Los desafíos que están en manos de la nueva generación de líderes JA."/>
          <p:cNvSpPr txBox="1"/>
          <p:nvPr/>
        </p:nvSpPr>
        <p:spPr>
          <a:xfrm>
            <a:off x="423620" y="2728157"/>
            <a:ext cx="5843812" cy="34213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Los desafíos que están en manos de la nueva generación de líderes JA.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Los líderes JA deben transformar a los jóvenes en discípulos, guiándolos hacia una relación con Jesús que dure toda la vida.…"/>
          <p:cNvSpPr txBox="1"/>
          <p:nvPr/>
        </p:nvSpPr>
        <p:spPr>
          <a:xfrm>
            <a:off x="1507503" y="1394460"/>
            <a:ext cx="9176994" cy="406908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Los líderes JA deben transformar a los jóvenes en discípulos, guiándolos hacia una relación con Jesús que dure toda la vida.</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Enfrentar los desafíos de una sociedad relativista, que huye de las verdades absolutas.</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Planificar enfoques nuevos y creativos. Es tiempo de escuchar a los jóvenes y dejarlos liderar el movimiento misionero.</a:t>
            </a:r>
          </a:p>
        </p:txBody>
      </p:sp>
      <p:sp>
        <p:nvSpPr>
          <p:cNvPr id="175"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Explorar los nuevos medios para alcanzar a los jóvenes. Están creciendo con la tecnología en la palma de sus manos.…"/>
          <p:cNvSpPr txBox="1"/>
          <p:nvPr/>
        </p:nvSpPr>
        <p:spPr>
          <a:xfrm>
            <a:off x="1507503" y="1136650"/>
            <a:ext cx="9176994" cy="45847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Explorar los nuevos medios para alcanzar a los jóvenes. Están creciendo con la tecnología en la palma de sus manos.</a:t>
            </a:r>
          </a:p>
          <a:p>
            <a:pPr>
              <a:lnSpc>
                <a:spcPct val="140000"/>
              </a:lnSpc>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Encontrar caminos para transmitir valores y el estilo de vida de la iglesia a los jóvenes, de manera que les parezca significativo.</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t>Dar al evangelismo, a través de la compasión, el primer lugar en su plan de acción.</a:t>
            </a:r>
          </a:p>
        </p:txBody>
      </p:sp>
      <p:sp>
        <p:nvSpPr>
          <p:cNvPr id="17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El PDL JA es una iniciativa que capacita a líderes jovenes para el discipulado joven. Con un enfoque práctico y teórico, el programa desarrolla competencias como memoria, ética e innovación, promoviendo un liderazgo joven eficaz."/>
          <p:cNvSpPr txBox="1"/>
          <p:nvPr/>
        </p:nvSpPr>
        <p:spPr>
          <a:xfrm>
            <a:off x="1000913" y="3691553"/>
            <a:ext cx="10190174" cy="2669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20000"/>
              </a:lnSpc>
              <a:defRPr sz="3000">
                <a:solidFill>
                  <a:srgbClr val="FFFFFF"/>
                </a:solidFill>
                <a:latin typeface="Roboto"/>
                <a:ea typeface="Roboto"/>
                <a:cs typeface="Roboto"/>
                <a:sym typeface="Roboto"/>
              </a:defRPr>
            </a:lvl1pPr>
          </a:lstStyle>
          <a:p>
            <a:pPr>
              <a:defRPr b="1"/>
            </a:pPr>
            <a:r>
              <a:rPr b="0"/>
              <a:t>El PDL JA es una iniciativa que capacita a líderes jovenes para el discipulado joven. Con un enfoque práctico y teórico, el programa desarrolla competencias como memoria, ética e innovación, promoviendo un liderazgo joven eficaz.</a:t>
            </a:r>
          </a:p>
        </p:txBody>
      </p:sp>
      <p:sp>
        <p:nvSpPr>
          <p:cNvPr id="181" name="PDL JA"/>
          <p:cNvSpPr txBox="1"/>
          <p:nvPr/>
        </p:nvSpPr>
        <p:spPr>
          <a:xfrm>
            <a:off x="4042191" y="1563706"/>
            <a:ext cx="4107618" cy="203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12000">
                <a:solidFill>
                  <a:srgbClr val="FFFFFF"/>
                </a:solidFill>
                <a:latin typeface="Abel Regular"/>
                <a:ea typeface="Abel Regular"/>
                <a:cs typeface="Abel Regular"/>
                <a:sym typeface="Abel Regular"/>
              </a:defRPr>
            </a:lvl1pPr>
          </a:lstStyle>
          <a:p>
            <a:pPr/>
            <a:r>
              <a:t>PDL JA</a:t>
            </a:r>
          </a:p>
        </p:txBody>
      </p:sp>
      <p:sp>
        <p:nvSpPr>
          <p:cNvPr id="182" name="Retângulo"/>
          <p:cNvSpPr/>
          <p:nvPr/>
        </p:nvSpPr>
        <p:spPr>
          <a:xfrm rot="16200000">
            <a:off x="6060049" y="165110"/>
            <a:ext cx="71902" cy="635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Comprensión de los desafíos y posibilidades: Ayudar a los líderes a comprender el escenario contemporáneo y las oportunidades existentes en la misión entre las nuevas generaciones.…"/>
          <p:cNvSpPr txBox="1"/>
          <p:nvPr/>
        </p:nvSpPr>
        <p:spPr>
          <a:xfrm>
            <a:off x="1012696" y="2167609"/>
            <a:ext cx="10166608" cy="32334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nSpc>
                <a:spcPct val="120000"/>
              </a:lnSpc>
              <a:buSzPct val="100000"/>
              <a:buAutoNum type="arabicPeriod" startAt="1"/>
              <a:defRPr sz="2500">
                <a:latin typeface="Roboto"/>
                <a:ea typeface="Roboto"/>
                <a:cs typeface="Roboto"/>
                <a:sym typeface="Roboto"/>
              </a:defRPr>
            </a:pPr>
            <a:r>
              <a:rPr b="1" i="1"/>
              <a:t>Comprensión de los desafíos y posibilidades:</a:t>
            </a:r>
            <a:r>
              <a:t> Ayudar a los líderes a comprender el escenario contemporáneo y las oportunidades existentes en la misión entre las nuevas generaciones.</a:t>
            </a:r>
          </a:p>
          <a:p>
            <a:pPr>
              <a:lnSpc>
                <a:spcPct val="120000"/>
              </a:lnSpc>
              <a:defRPr sz="2500">
                <a:latin typeface="Roboto"/>
                <a:ea typeface="Roboto"/>
                <a:cs typeface="Roboto"/>
                <a:sym typeface="Roboto"/>
              </a:defRPr>
            </a:pPr>
          </a:p>
          <a:p>
            <a:pPr marL="444500" indent="-444500">
              <a:lnSpc>
                <a:spcPct val="120000"/>
              </a:lnSpc>
              <a:buSzPct val="100000"/>
              <a:buAutoNum type="arabicPeriod" startAt="2"/>
              <a:defRPr sz="2500">
                <a:latin typeface="Roboto"/>
                <a:ea typeface="Roboto"/>
                <a:cs typeface="Roboto"/>
                <a:sym typeface="Roboto"/>
              </a:defRPr>
            </a:pPr>
            <a:r>
              <a:rPr b="1" i="1"/>
              <a:t>Reconocimiento de la visión de discipulado:</a:t>
            </a:r>
            <a:r>
              <a:t> Concienciar sobre la importancia de los ideales y la historia del Ministerio Joven para un liderazgo eficaz en el contexto actual.</a:t>
            </a:r>
          </a:p>
        </p:txBody>
      </p:sp>
      <p:sp>
        <p:nvSpPr>
          <p:cNvPr id="185" name="Los 5 Propósitos del PDL JA"/>
          <p:cNvSpPr txBox="1"/>
          <p:nvPr/>
        </p:nvSpPr>
        <p:spPr>
          <a:xfrm>
            <a:off x="869269" y="285118"/>
            <a:ext cx="10225848" cy="1297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7500">
                <a:solidFill>
                  <a:srgbClr val="009FE3"/>
                </a:solidFill>
                <a:latin typeface="Abel Regular"/>
                <a:ea typeface="Abel Regular"/>
                <a:cs typeface="Abel Regular"/>
                <a:sym typeface="Abel Regular"/>
              </a:defRPr>
            </a:lvl1pPr>
          </a:lstStyle>
          <a:p>
            <a:pPr/>
            <a:r>
              <a:t>Los 5 Propósitos del PDL JA</a:t>
            </a:r>
          </a:p>
        </p:txBody>
      </p:sp>
      <p:sp>
        <p:nvSpPr>
          <p:cNvPr id="186"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Desarrollo de habilidades personales: Promover competencias esenciales como espiritualidad, visión, ética y liderazgo servicial para liderar con el ejemplo.…"/>
          <p:cNvSpPr txBox="1"/>
          <p:nvPr/>
        </p:nvSpPr>
        <p:spPr>
          <a:xfrm>
            <a:off x="1507503" y="676909"/>
            <a:ext cx="9176994" cy="550418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444500" indent="-444500">
              <a:lnSpc>
                <a:spcPct val="120000"/>
              </a:lnSpc>
              <a:buSzPct val="100000"/>
              <a:buAutoNum type="arabicPeriod" startAt="3"/>
              <a:defRPr sz="2500">
                <a:latin typeface="Roboto"/>
                <a:ea typeface="Roboto"/>
                <a:cs typeface="Roboto"/>
                <a:sym typeface="Roboto"/>
              </a:defRPr>
            </a:pPr>
            <a:r>
              <a:rPr b="1" i="1"/>
              <a:t>Desarrollo de habilidades personales:</a:t>
            </a:r>
            <a:r>
              <a:t> Promover competencias esenciales como espiritualidad, visión, ética y liderazgo servicial para liderar con el ejemplo.</a:t>
            </a:r>
          </a:p>
          <a:p>
            <a:pPr>
              <a:lnSpc>
                <a:spcPct val="120000"/>
              </a:lnSpc>
              <a:defRPr sz="2500">
                <a:latin typeface="Roboto"/>
                <a:ea typeface="Roboto"/>
                <a:cs typeface="Roboto"/>
                <a:sym typeface="Roboto"/>
              </a:defRPr>
            </a:pPr>
          </a:p>
          <a:p>
            <a:pPr marL="444500" indent="-444500">
              <a:lnSpc>
                <a:spcPct val="120000"/>
              </a:lnSpc>
              <a:buSzPct val="100000"/>
              <a:buAutoNum type="arabicPeriod" startAt="4"/>
              <a:defRPr sz="2500">
                <a:latin typeface="Roboto"/>
                <a:ea typeface="Roboto"/>
                <a:cs typeface="Roboto"/>
                <a:sym typeface="Roboto"/>
              </a:defRPr>
            </a:pPr>
            <a:r>
              <a:rPr b="1" i="1"/>
              <a:t>Entrega de resultados a través de equipos: </a:t>
            </a:r>
            <a:r>
              <a:t>Capacitar a los líderes para formar y gestionar equipos eficaces, y desarrollar un plan de acción creativo y relevante.</a:t>
            </a:r>
          </a:p>
          <a:p>
            <a:pPr>
              <a:lnSpc>
                <a:spcPct val="120000"/>
              </a:lnSpc>
              <a:defRPr sz="2500">
                <a:latin typeface="Roboto"/>
                <a:ea typeface="Roboto"/>
                <a:cs typeface="Roboto"/>
                <a:sym typeface="Roboto"/>
              </a:defRPr>
            </a:pPr>
          </a:p>
          <a:p>
            <a:pPr marL="444500" indent="-444500">
              <a:lnSpc>
                <a:spcPct val="120000"/>
              </a:lnSpc>
              <a:buSzPct val="100000"/>
              <a:buAutoNum type="arabicPeriod" startAt="5"/>
              <a:defRPr sz="2500">
                <a:latin typeface="Roboto"/>
                <a:ea typeface="Roboto"/>
                <a:cs typeface="Roboto"/>
                <a:sym typeface="Roboto"/>
              </a:defRPr>
            </a:pPr>
            <a:r>
              <a:rPr b="1" i="1"/>
              <a:t>Experiencia práctica y transformadora:</a:t>
            </a:r>
            <a:r>
              <a:t> Ofrecer un recorrido interactivo e inspirador, con recursos disponibles en plataformas virtuales, integrando aprendizaje teórico y experiencia práctica.</a:t>
            </a:r>
          </a:p>
        </p:txBody>
      </p:sp>
      <p:sp>
        <p:nvSpPr>
          <p:cNvPr id="189"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TextBox 6"/>
          <p:cNvSpPr txBox="1"/>
          <p:nvPr/>
        </p:nvSpPr>
        <p:spPr>
          <a:xfrm rot="16200000">
            <a:off x="-1893014" y="3290194"/>
            <a:ext cx="5420450"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500">
                <a:solidFill>
                  <a:srgbClr val="009FE3"/>
                </a:solidFill>
                <a:latin typeface="Roboto"/>
                <a:ea typeface="Roboto"/>
                <a:cs typeface="Roboto"/>
                <a:sym typeface="Roboto"/>
              </a:defRPr>
            </a:lvl1pPr>
          </a:lstStyle>
          <a:p>
            <a:pPr/>
            <a:r>
              <a:t>OBJETIVOS</a:t>
            </a:r>
          </a:p>
        </p:txBody>
      </p:sp>
      <p:sp>
        <p:nvSpPr>
          <p:cNvPr id="97" name="Liderar con el ejemplo y desarrollar nuevos líderes: Capacitar a los líderes…"/>
          <p:cNvSpPr txBox="1"/>
          <p:nvPr/>
        </p:nvSpPr>
        <p:spPr>
          <a:xfrm>
            <a:off x="2216696" y="1471554"/>
            <a:ext cx="4070131" cy="42875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Liderar con el ejemplo y desarrollar nuevos líderes: </a:t>
            </a:r>
            <a:r>
              <a:t>Capacitar a los líderes</a:t>
            </a:r>
          </a:p>
          <a:p>
            <a:pPr defTabSz="457200">
              <a:lnSpc>
                <a:spcPct val="120000"/>
              </a:lnSpc>
              <a:defRPr sz="2400">
                <a:latin typeface="Roboto"/>
                <a:ea typeface="Roboto"/>
                <a:cs typeface="Roboto"/>
                <a:sym typeface="Roboto"/>
              </a:defRPr>
            </a:pPr>
            <a:r>
              <a:t>JA para actuar como mentores que influyan y moldeen el carácter y las habilidades de los jóvenes, formando una nueva generación de líderes para la iglesia y la comunidad.</a:t>
            </a:r>
          </a:p>
        </p:txBody>
      </p:sp>
      <p:sp>
        <p:nvSpPr>
          <p:cNvPr id="98" name="Promover un ambiente de desarrollo continuo e intergeneracional: Estable-…"/>
          <p:cNvSpPr txBox="1"/>
          <p:nvPr/>
        </p:nvSpPr>
        <p:spPr>
          <a:xfrm>
            <a:off x="7509529" y="1385194"/>
            <a:ext cx="4064001" cy="4714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Promover un ambiente de desarrollo continuo e intergeneracional: </a:t>
            </a:r>
            <a:r>
              <a:t>Estable-</a:t>
            </a:r>
          </a:p>
          <a:p>
            <a:pPr defTabSz="457200">
              <a:lnSpc>
                <a:spcPct val="120000"/>
              </a:lnSpc>
              <a:defRPr sz="2400">
                <a:latin typeface="Roboto"/>
                <a:ea typeface="Roboto"/>
                <a:cs typeface="Roboto"/>
                <a:sym typeface="Roboto"/>
              </a:defRPr>
            </a:pPr>
            <a:r>
              <a:t>cer una red de mentores y discipuladores que brinde apoyo constante, favoreciendo el intercambio de experiencias entre generaciones para el crecimiento personal y espiritual de los jóvenes.</a:t>
            </a:r>
          </a:p>
        </p:txBody>
      </p:sp>
      <p:sp>
        <p:nvSpPr>
          <p:cNvPr id="99" name="01"/>
          <p:cNvSpPr txBox="1"/>
          <p:nvPr/>
        </p:nvSpPr>
        <p:spPr>
          <a:xfrm>
            <a:off x="1445857" y="405460"/>
            <a:ext cx="876572"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01</a:t>
            </a:r>
          </a:p>
        </p:txBody>
      </p:sp>
      <p:sp>
        <p:nvSpPr>
          <p:cNvPr id="100" name="02"/>
          <p:cNvSpPr txBox="1"/>
          <p:nvPr/>
        </p:nvSpPr>
        <p:spPr>
          <a:xfrm>
            <a:off x="6601532" y="405460"/>
            <a:ext cx="1147147"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02</a:t>
            </a:r>
          </a:p>
        </p:txBody>
      </p:sp>
      <p:sp>
        <p:nvSpPr>
          <p:cNvPr id="101" name="Retângulo"/>
          <p:cNvSpPr/>
          <p:nvPr/>
        </p:nvSpPr>
        <p:spPr>
          <a:xfrm>
            <a:off x="1816441" y="1311578"/>
            <a:ext cx="135403" cy="5140962"/>
          </a:xfrm>
          <a:prstGeom prst="rect">
            <a:avLst/>
          </a:prstGeom>
          <a:solidFill>
            <a:srgbClr val="E62546"/>
          </a:solidFill>
          <a:ln w="12700">
            <a:miter lim="400000"/>
          </a:ln>
        </p:spPr>
        <p:txBody>
          <a:bodyPr lIns="45719" rIns="45719" anchor="ctr"/>
          <a:lstStyle/>
          <a:p>
            <a:pPr/>
          </a:p>
        </p:txBody>
      </p:sp>
      <p:sp>
        <p:nvSpPr>
          <p:cNvPr id="102" name="Retângulo"/>
          <p:cNvSpPr/>
          <p:nvPr/>
        </p:nvSpPr>
        <p:spPr>
          <a:xfrm>
            <a:off x="6979106" y="1311578"/>
            <a:ext cx="135403" cy="5140962"/>
          </a:xfrm>
          <a:prstGeom prst="rect">
            <a:avLst/>
          </a:prstGeom>
          <a:solidFill>
            <a:srgbClr val="E62546"/>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92"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93" name="(...) La función de un liderazgo es producir más líderes y no más seguidores."/>
          <p:cNvSpPr txBox="1"/>
          <p:nvPr/>
        </p:nvSpPr>
        <p:spPr>
          <a:xfrm>
            <a:off x="4149616" y="1397692"/>
            <a:ext cx="6585742" cy="2722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 La función de un liderazgo es producir más líderes y no más seguidores.</a:t>
            </a:r>
          </a:p>
        </p:txBody>
      </p:sp>
      <p:sp>
        <p:nvSpPr>
          <p:cNvPr id="194" name="Ralph Nader"/>
          <p:cNvSpPr txBox="1"/>
          <p:nvPr/>
        </p:nvSpPr>
        <p:spPr>
          <a:xfrm>
            <a:off x="4202508" y="4504217"/>
            <a:ext cx="4110289"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Ralph Nader </a:t>
            </a:r>
          </a:p>
        </p:txBody>
      </p:sp>
      <p:sp>
        <p:nvSpPr>
          <p:cNvPr id="195"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TextBox 4"/>
          <p:cNvSpPr txBox="1"/>
          <p:nvPr/>
        </p:nvSpPr>
        <p:spPr>
          <a:xfrm>
            <a:off x="1328103" y="3015761"/>
            <a:ext cx="9535794" cy="32385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20000"/>
              </a:lnSpc>
              <a:buSzPct val="100000"/>
              <a:buChar char="•"/>
              <a:defRPr>
                <a:latin typeface="Roboto"/>
                <a:ea typeface="Roboto"/>
                <a:cs typeface="Roboto"/>
                <a:sym typeface="Roboto"/>
              </a:defRPr>
            </a:pPr>
            <a:r>
              <a:t>¿Cómo pueden los líderes actuar como mentores eficaces para desarrollar nuevos líderes dentro del Ministerio Joven?</a:t>
            </a:r>
          </a:p>
          <a:p>
            <a:pPr marL="190500" indent="-190500">
              <a:lnSpc>
                <a:spcPct val="120000"/>
              </a:lnSpc>
              <a:buSzPct val="100000"/>
              <a:buChar char="•"/>
              <a:defRPr>
                <a:latin typeface="Roboto"/>
                <a:ea typeface="Roboto"/>
                <a:cs typeface="Roboto"/>
                <a:sym typeface="Roboto"/>
              </a:defRPr>
            </a:pPr>
            <a:r>
              <a:t>¿Qué estrategias se pueden implementar para promover un ambiente intergeneracional que favorezca el desarrollo continuo de los jóvenes?</a:t>
            </a:r>
          </a:p>
          <a:p>
            <a:pPr marL="190500" indent="-190500">
              <a:lnSpc>
                <a:spcPct val="120000"/>
              </a:lnSpc>
              <a:buSzPct val="100000"/>
              <a:buChar char="•"/>
              <a:defRPr>
                <a:latin typeface="Roboto"/>
                <a:ea typeface="Roboto"/>
                <a:cs typeface="Roboto"/>
                <a:sym typeface="Roboto"/>
              </a:defRPr>
            </a:pPr>
            <a:r>
              <a:t>¿De qué manera la empatía y la escucha activa pueden impactar el proceso de mentoría y el crecimiento de los jóvenes?</a:t>
            </a:r>
          </a:p>
          <a:p>
            <a:pPr marL="190500" indent="-190500">
              <a:lnSpc>
                <a:spcPct val="120000"/>
              </a:lnSpc>
              <a:buSzPct val="100000"/>
              <a:buChar char="•"/>
              <a:defRPr>
                <a:latin typeface="Roboto"/>
                <a:ea typeface="Roboto"/>
                <a:cs typeface="Roboto"/>
                <a:sym typeface="Roboto"/>
              </a:defRPr>
            </a:pPr>
            <a:r>
              <a:t>¿Cómo identificar y potenciar los talentos únicos de cada joven para que puedan servir de manera significativa en la comunidad?</a:t>
            </a:r>
          </a:p>
          <a:p>
            <a:pPr marL="190500" indent="-190500">
              <a:lnSpc>
                <a:spcPct val="120000"/>
              </a:lnSpc>
              <a:buSzPct val="100000"/>
              <a:buChar char="•"/>
              <a:defRPr>
                <a:latin typeface="Roboto"/>
                <a:ea typeface="Roboto"/>
                <a:cs typeface="Roboto"/>
                <a:sym typeface="Roboto"/>
              </a:defRPr>
            </a:pPr>
            <a:r>
              <a:t>¿Cuáles son los principales desafíos que enfrentan los líderes al intentar establecer una red de mentores y discipuladores en el ministerio?</a:t>
            </a:r>
          </a:p>
        </p:txBody>
      </p:sp>
      <p:pic>
        <p:nvPicPr>
          <p:cNvPr id="198" name="Talk.psd" descr="Talk.psd"/>
          <p:cNvPicPr>
            <a:picLocks noChangeAspect="1"/>
          </p:cNvPicPr>
          <p:nvPr/>
        </p:nvPicPr>
        <p:blipFill>
          <a:blip r:embed="rId3">
            <a:extLst/>
          </a:blip>
          <a:srcRect l="0" t="4362" r="50949" b="60529"/>
          <a:stretch>
            <a:fillRect/>
          </a:stretch>
        </p:blipFill>
        <p:spPr>
          <a:xfrm>
            <a:off x="3311326" y="-84147"/>
            <a:ext cx="5569519" cy="2950138"/>
          </a:xfrm>
          <a:prstGeom prst="rect">
            <a:avLst/>
          </a:prstGeom>
          <a:ln w="12700">
            <a:miter lim="400000"/>
          </a:ln>
        </p:spPr>
      </p:pic>
      <p:sp>
        <p:nvSpPr>
          <p:cNvPr id="199" name="Desarrollo de Personas y Mentoría"/>
          <p:cNvSpPr txBox="1"/>
          <p:nvPr/>
        </p:nvSpPr>
        <p:spPr>
          <a:xfrm>
            <a:off x="2008705" y="1901192"/>
            <a:ext cx="8174590"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defRPr sz="3900">
                <a:solidFill>
                  <a:srgbClr val="009FE3"/>
                </a:solidFill>
                <a:latin typeface="Abel Regular"/>
                <a:ea typeface="Abel Regular"/>
                <a:cs typeface="Abel Regular"/>
                <a:sym typeface="Abel Regular"/>
              </a:defRPr>
            </a:lvl1pPr>
          </a:lstStyle>
          <a:p>
            <a:pPr/>
            <a:r>
              <a:t>Desarrollo de Personas y Mentoría</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1" name="Cartão.psd" descr="Cartão.psd"/>
          <p:cNvPicPr>
            <a:picLocks noChangeAspect="1"/>
          </p:cNvPicPr>
          <p:nvPr/>
        </p:nvPicPr>
        <p:blipFill>
          <a:blip r:embed="rId3">
            <a:extLst/>
          </a:blip>
          <a:stretch>
            <a:fillRect/>
          </a:stretch>
        </p:blipFill>
        <p:spPr>
          <a:xfrm>
            <a:off x="874508" y="-1"/>
            <a:ext cx="10442984" cy="68580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Para que la investidura del líder JA se realice correctamente, es necesario:…"/>
          <p:cNvSpPr txBox="1"/>
          <p:nvPr/>
        </p:nvSpPr>
        <p:spPr>
          <a:xfrm>
            <a:off x="1012696" y="1913609"/>
            <a:ext cx="10166608" cy="3695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40000"/>
              </a:lnSpc>
              <a:buClr>
                <a:srgbClr val="000000"/>
              </a:buClr>
              <a:defRPr b="1" i="1" sz="2500">
                <a:latin typeface="Roboto"/>
                <a:ea typeface="Roboto"/>
                <a:cs typeface="Roboto"/>
                <a:sym typeface="Roboto"/>
              </a:defRPr>
            </a:pPr>
            <a:r>
              <a:t>Para que la investidura del líder JA se realice correctamente, es necesario: </a:t>
            </a:r>
          </a:p>
          <a:p>
            <a:pPr marL="228600" indent="-228600">
              <a:lnSpc>
                <a:spcPct val="140000"/>
              </a:lnSpc>
              <a:buClr>
                <a:srgbClr val="000000"/>
              </a:buClr>
              <a:buSzPct val="100000"/>
              <a:buChar char="•"/>
              <a:defRPr sz="2500">
                <a:latin typeface="Roboto"/>
                <a:ea typeface="Roboto"/>
                <a:cs typeface="Roboto"/>
                <a:sym typeface="Roboto"/>
              </a:defRPr>
            </a:pPr>
            <a:r>
              <a:t>Que sea breve, simple y significativa.</a:t>
            </a:r>
          </a:p>
          <a:p>
            <a:pPr marL="228600" indent="-228600">
              <a:lnSpc>
                <a:spcPct val="140000"/>
              </a:lnSpc>
              <a:buClr>
                <a:srgbClr val="000000"/>
              </a:buClr>
              <a:buSzPct val="100000"/>
              <a:buChar char="•"/>
              <a:defRPr sz="2500">
                <a:latin typeface="Roboto"/>
                <a:ea typeface="Roboto"/>
                <a:cs typeface="Roboto"/>
                <a:sym typeface="Roboto"/>
              </a:defRPr>
            </a:pPr>
            <a:r>
              <a:t>Que tenga objetivos bien definidos.</a:t>
            </a:r>
          </a:p>
          <a:p>
            <a:pPr marL="228600" indent="-228600">
              <a:lnSpc>
                <a:spcPct val="140000"/>
              </a:lnSpc>
              <a:buClr>
                <a:srgbClr val="000000"/>
              </a:buClr>
              <a:buSzPct val="100000"/>
              <a:buChar char="•"/>
              <a:defRPr sz="2500">
                <a:latin typeface="Roboto"/>
                <a:ea typeface="Roboto"/>
                <a:cs typeface="Roboto"/>
                <a:sym typeface="Roboto"/>
              </a:defRPr>
            </a:pPr>
            <a:r>
              <a:t>Que haya ensayos.</a:t>
            </a:r>
          </a:p>
          <a:p>
            <a:pPr marL="228600" indent="-228600">
              <a:lnSpc>
                <a:spcPct val="140000"/>
              </a:lnSpc>
              <a:buClr>
                <a:srgbClr val="000000"/>
              </a:buClr>
              <a:buSzPct val="100000"/>
              <a:buChar char="•"/>
              <a:defRPr sz="2500">
                <a:latin typeface="Roboto"/>
                <a:ea typeface="Roboto"/>
                <a:cs typeface="Roboto"/>
                <a:sym typeface="Roboto"/>
              </a:defRPr>
            </a:pPr>
            <a:r>
              <a:t>Que se mantengan algunas tradiciones.</a:t>
            </a:r>
          </a:p>
          <a:p>
            <a:pPr marL="228600" indent="-228600">
              <a:lnSpc>
                <a:spcPct val="140000"/>
              </a:lnSpc>
              <a:buClr>
                <a:srgbClr val="000000"/>
              </a:buClr>
              <a:buSzPct val="100000"/>
              <a:buChar char="•"/>
              <a:defRPr sz="2500">
                <a:latin typeface="Roboto"/>
                <a:ea typeface="Roboto"/>
                <a:cs typeface="Roboto"/>
                <a:sym typeface="Roboto"/>
              </a:defRPr>
            </a:pPr>
            <a:r>
              <a:t>Que se respeten los símbolos.</a:t>
            </a:r>
          </a:p>
        </p:txBody>
      </p:sp>
      <p:sp>
        <p:nvSpPr>
          <p:cNvPr id="204" name="LA INVESTIDURA DEL LÍDER JA"/>
          <p:cNvSpPr txBox="1"/>
          <p:nvPr/>
        </p:nvSpPr>
        <p:spPr>
          <a:xfrm>
            <a:off x="934935" y="323218"/>
            <a:ext cx="9534914"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90000"/>
              </a:lnSpc>
              <a:defRPr sz="6500">
                <a:solidFill>
                  <a:srgbClr val="009FE3"/>
                </a:solidFill>
                <a:latin typeface="Abel Regular"/>
                <a:ea typeface="Abel Regular"/>
                <a:cs typeface="Abel Regular"/>
                <a:sym typeface="Abel Regular"/>
              </a:defRPr>
            </a:lvl1pPr>
          </a:lstStyle>
          <a:p>
            <a:pPr/>
            <a:r>
              <a:t>LA INVESTIDURA DEL LÍDER JA</a:t>
            </a:r>
          </a:p>
        </p:txBody>
      </p:sp>
      <p:sp>
        <p:nvSpPr>
          <p:cNvPr id="205"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7" name="Que se realicen cambios cuando sea necesario.…"/>
          <p:cNvSpPr txBox="1"/>
          <p:nvPr/>
        </p:nvSpPr>
        <p:spPr>
          <a:xfrm>
            <a:off x="1507503" y="2425700"/>
            <a:ext cx="9176994" cy="20066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28600" indent="-228600">
              <a:lnSpc>
                <a:spcPct val="140000"/>
              </a:lnSpc>
              <a:buClr>
                <a:srgbClr val="000000"/>
              </a:buClr>
              <a:buSzPct val="100000"/>
              <a:buChar char="•"/>
              <a:defRPr sz="2500">
                <a:latin typeface="Roboto"/>
                <a:ea typeface="Roboto"/>
                <a:cs typeface="Roboto"/>
                <a:sym typeface="Roboto"/>
              </a:defRPr>
            </a:pPr>
            <a:r>
              <a:t>Que se realicen cambios cuando sea necesario. </a:t>
            </a:r>
          </a:p>
          <a:p>
            <a:pPr marL="228600" indent="-228600">
              <a:lnSpc>
                <a:spcPct val="140000"/>
              </a:lnSpc>
              <a:buClr>
                <a:srgbClr val="000000"/>
              </a:buClr>
              <a:buSzPct val="100000"/>
              <a:buChar char="•"/>
              <a:defRPr sz="2500">
                <a:latin typeface="Roboto"/>
                <a:ea typeface="Roboto"/>
                <a:cs typeface="Roboto"/>
                <a:sym typeface="Roboto"/>
              </a:defRPr>
            </a:pPr>
            <a:r>
              <a:t>Que todos participen.</a:t>
            </a:r>
          </a:p>
          <a:p>
            <a:pPr marL="228600" indent="-228600">
              <a:lnSpc>
                <a:spcPct val="140000"/>
              </a:lnSpc>
              <a:buClr>
                <a:srgbClr val="000000"/>
              </a:buClr>
              <a:buSzPct val="100000"/>
              <a:buChar char="•"/>
              <a:defRPr sz="2500">
                <a:latin typeface="Roboto"/>
                <a:ea typeface="Roboto"/>
                <a:cs typeface="Roboto"/>
                <a:sym typeface="Roboto"/>
              </a:defRPr>
            </a:pPr>
            <a:r>
              <a:t>Que todo sea registrado.</a:t>
            </a:r>
          </a:p>
          <a:p>
            <a:pPr marL="228600" indent="-228600">
              <a:lnSpc>
                <a:spcPct val="140000"/>
              </a:lnSpc>
              <a:buClr>
                <a:srgbClr val="000000"/>
              </a:buClr>
              <a:buSzPct val="100000"/>
              <a:buChar char="•"/>
              <a:defRPr sz="2500">
                <a:latin typeface="Roboto"/>
                <a:ea typeface="Roboto"/>
                <a:cs typeface="Roboto"/>
                <a:sym typeface="Roboto"/>
              </a:defRPr>
            </a:pPr>
            <a:r>
              <a:t>Que haya sorpresas y creatividad.</a:t>
            </a:r>
          </a:p>
        </p:txBody>
      </p:sp>
      <p:sp>
        <p:nvSpPr>
          <p:cNvPr id="208"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UNIFORME JA…"/>
          <p:cNvSpPr txBox="1"/>
          <p:nvPr/>
        </p:nvSpPr>
        <p:spPr>
          <a:xfrm>
            <a:off x="2979998" y="368824"/>
            <a:ext cx="3720788" cy="169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80000"/>
              </a:lnSpc>
              <a:defRPr sz="5500">
                <a:latin typeface="Abel Regular"/>
                <a:ea typeface="Abel Regular"/>
                <a:cs typeface="Abel Regular"/>
                <a:sym typeface="Abel Regular"/>
              </a:defRPr>
            </a:pPr>
            <a:r>
              <a:t>UNIFORME JA</a:t>
            </a:r>
          </a:p>
          <a:p>
            <a:pPr>
              <a:lnSpc>
                <a:spcPct val="80000"/>
              </a:lnSpc>
              <a:defRPr sz="5500">
                <a:latin typeface="Abel Regular"/>
                <a:ea typeface="Abel Regular"/>
                <a:cs typeface="Abel Regular"/>
                <a:sym typeface="Abel Regular"/>
              </a:defRPr>
            </a:pPr>
            <a:r>
              <a:t>FEMININO</a:t>
            </a:r>
          </a:p>
        </p:txBody>
      </p:sp>
      <p:sp>
        <p:nvSpPr>
          <p:cNvPr id="211" name="Camisa: blanca, lisa, modelo social entallado.…"/>
          <p:cNvSpPr txBox="1"/>
          <p:nvPr/>
        </p:nvSpPr>
        <p:spPr>
          <a:xfrm>
            <a:off x="2996228" y="2156833"/>
            <a:ext cx="8721145" cy="39090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Camisa:</a:t>
            </a:r>
            <a:r>
              <a:t> blanca, lisa, modelo social entallado.</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Blazer/Chaqueta (modelo Spencer): </a:t>
            </a:r>
            <a:r>
              <a:t>azul marino con bolsillos incrustados y un botón central al frente.</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Pañuelo (pañoleta): </a:t>
            </a:r>
            <a:r>
              <a:t>color vino, de tamaño 85 x 6 cm.</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Falda (pollera): </a:t>
            </a:r>
            <a:r>
              <a:t>gris grafito medio, con tajo trasero,</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Medias y zapatos: </a:t>
            </a:r>
            <a:r>
              <a:t>Pantimedias opcionales de color piel. Zapatos negros.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3" name="UNIFORME JA…"/>
          <p:cNvSpPr txBox="1"/>
          <p:nvPr/>
        </p:nvSpPr>
        <p:spPr>
          <a:xfrm>
            <a:off x="2979998" y="368824"/>
            <a:ext cx="3720788" cy="169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80000"/>
              </a:lnSpc>
              <a:defRPr sz="5500">
                <a:latin typeface="Abel Regular"/>
                <a:ea typeface="Abel Regular"/>
                <a:cs typeface="Abel Regular"/>
                <a:sym typeface="Abel Regular"/>
              </a:defRPr>
            </a:pPr>
            <a:r>
              <a:t>UNIFORME JA</a:t>
            </a:r>
          </a:p>
          <a:p>
            <a:pPr>
              <a:lnSpc>
                <a:spcPct val="80000"/>
              </a:lnSpc>
              <a:defRPr sz="5500">
                <a:latin typeface="Abel Regular"/>
                <a:ea typeface="Abel Regular"/>
                <a:cs typeface="Abel Regular"/>
                <a:sym typeface="Abel Regular"/>
              </a:defRPr>
            </a:pPr>
            <a:r>
              <a:t>MASCULINO</a:t>
            </a:r>
          </a:p>
        </p:txBody>
      </p:sp>
      <p:sp>
        <p:nvSpPr>
          <p:cNvPr id="214" name="Camisa: blanca, lisa, modelo social.…"/>
          <p:cNvSpPr txBox="1"/>
          <p:nvPr/>
        </p:nvSpPr>
        <p:spPr>
          <a:xfrm>
            <a:off x="2996228" y="2156833"/>
            <a:ext cx="8721145" cy="3373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Camisa: </a:t>
            </a:r>
            <a:r>
              <a:t>blanca, lisa, modelo social.</a:t>
            </a:r>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Corbata: </a:t>
            </a:r>
            <a:r>
              <a:t>color vino, lisa (uso obligatorio).</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Blazer/Chaqueta (modelo saco común): </a:t>
            </a:r>
            <a:r>
              <a:t>azul marino, con dos botones frontales y bolsillos incrustados.</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Pantalón: </a:t>
            </a:r>
            <a:r>
              <a:t>gris grafito medio, de vestir.</a:t>
            </a:r>
            <a:endParaRPr b="1" i="1"/>
          </a:p>
          <a:p>
            <a:pPr marL="228600" indent="-228600">
              <a:lnSpc>
                <a:spcPct val="140000"/>
              </a:lnSpc>
              <a:buClr>
                <a:srgbClr val="000000"/>
              </a:buClr>
              <a:buSzPts val="2500"/>
              <a:buChar char="•"/>
              <a:tabLst>
                <a:tab pos="457200" algn="l"/>
              </a:tabLst>
              <a:defRPr sz="2500">
                <a:uFill>
                  <a:solidFill>
                    <a:srgbClr val="000000"/>
                  </a:solidFill>
                </a:uFill>
                <a:latin typeface="Roboto"/>
                <a:ea typeface="Roboto"/>
                <a:cs typeface="Roboto"/>
                <a:sym typeface="Roboto"/>
              </a:defRPr>
            </a:pPr>
            <a:r>
              <a:rPr b="1" i="1"/>
              <a:t>Medias, zapatos y cinturón:</a:t>
            </a:r>
            <a:r>
              <a:t> negros.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05"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06" name="El papel del líder es servir, identificar y satisfacer necesidades legítimas, frecuentemente haciendo sacrificios por aquellos a quienes servimos."/>
          <p:cNvSpPr txBox="1"/>
          <p:nvPr/>
        </p:nvSpPr>
        <p:spPr>
          <a:xfrm>
            <a:off x="4149616" y="762692"/>
            <a:ext cx="6585742" cy="44805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4" sz="4700">
                <a:solidFill>
                  <a:srgbClr val="050000"/>
                </a:solidFill>
                <a:latin typeface="Gill Sans"/>
                <a:ea typeface="Gill Sans"/>
                <a:cs typeface="Gill Sans"/>
                <a:sym typeface="Gill Sans"/>
              </a:defRPr>
            </a:lvl1pPr>
          </a:lstStyle>
          <a:p>
            <a:pPr/>
            <a:r>
              <a:t>El papel del líder es servir, identificar y satisfacer necesidades legítimas, frecuentemente haciendo sacrificios por aquellos a quienes servimos.</a:t>
            </a:r>
          </a:p>
        </p:txBody>
      </p:sp>
      <p:sp>
        <p:nvSpPr>
          <p:cNvPr id="107" name="James Hunter, em O Monge e o Executivo"/>
          <p:cNvSpPr txBox="1"/>
          <p:nvPr/>
        </p:nvSpPr>
        <p:spPr>
          <a:xfrm>
            <a:off x="4149616" y="5786917"/>
            <a:ext cx="6585742"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James Hunter, em O Monge e o Executivo </a:t>
            </a:r>
          </a:p>
        </p:txBody>
      </p:sp>
      <p:sp>
        <p:nvSpPr>
          <p:cNvPr id="108"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0"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11"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12" name="Un líder tiene como principal objetivo generar otro líder. Atrévete a ver a todos tus liderados como futuros líderes y comienza a actuar en base a ello."/>
          <p:cNvSpPr txBox="1"/>
          <p:nvPr/>
        </p:nvSpPr>
        <p:spPr>
          <a:xfrm>
            <a:off x="4149616" y="762692"/>
            <a:ext cx="6585742" cy="44805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4" sz="4700">
                <a:solidFill>
                  <a:srgbClr val="050000"/>
                </a:solidFill>
                <a:latin typeface="Gill Sans"/>
                <a:ea typeface="Gill Sans"/>
                <a:cs typeface="Gill Sans"/>
                <a:sym typeface="Gill Sans"/>
              </a:defRPr>
            </a:lvl1pPr>
          </a:lstStyle>
          <a:p>
            <a:pPr/>
            <a:r>
              <a:t>Un líder tiene como principal objetivo generar otro líder. Atrévete a ver a todos tus liderados como futuros líderes y comienza a actuar en base a ello.</a:t>
            </a:r>
          </a:p>
        </p:txBody>
      </p:sp>
      <p:sp>
        <p:nvSpPr>
          <p:cNvPr id="113" name="Joel Comiskey"/>
          <p:cNvSpPr txBox="1"/>
          <p:nvPr/>
        </p:nvSpPr>
        <p:spPr>
          <a:xfrm>
            <a:off x="4149616" y="5786917"/>
            <a:ext cx="6585742"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Joel Comiskey</a:t>
            </a:r>
          </a:p>
        </p:txBody>
      </p:sp>
      <p:sp>
        <p:nvSpPr>
          <p:cNvPr id="114"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Desenvolvimento de Pessoas para Servir"/>
          <p:cNvSpPr txBox="1"/>
          <p:nvPr/>
        </p:nvSpPr>
        <p:spPr>
          <a:xfrm>
            <a:off x="423620" y="2919703"/>
            <a:ext cx="5843812" cy="2118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Desenvolvimento de Pessoas para Servir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El desarrollo de personas es uno de los pilares del liderazgo en el Ministerio Joven adventista. El líder JA debe identificar talentos e inspirar a los jóvenes a convertirse en futuros líderes en la iglesia y en la comunidad. El desarrollo no es solo ins"/>
          <p:cNvSpPr txBox="1"/>
          <p:nvPr/>
        </p:nvSpPr>
        <p:spPr>
          <a:xfrm>
            <a:off x="1507503" y="878840"/>
            <a:ext cx="9207501" cy="51003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t>El desarrollo de personas es uno de los pilares del liderazgo en el Ministerio Joven adventista. El líder JA debe identificar talentos e inspirar a los jóvenes a convertirse en futuros líderes en la iglesia y en la comunidad. El desarrollo no es solo instrucción; es guiar a los jóvenes para que sean discípulos de Cristo.</a:t>
            </a:r>
          </a:p>
          <a:p>
            <a:pPr>
              <a:lnSpc>
                <a:spcPct val="140000"/>
              </a:lnSpc>
              <a:buClr>
                <a:srgbClr val="000000"/>
              </a:buClr>
              <a:tabLst>
                <a:tab pos="457200" algn="l"/>
              </a:tabLst>
              <a:defRPr sz="2500">
                <a:uFill>
                  <a:solidFill>
                    <a:srgbClr val="000000"/>
                  </a:solidFill>
                </a:uFill>
                <a:latin typeface="Roboto"/>
                <a:ea typeface="Roboto"/>
                <a:cs typeface="Roboto"/>
                <a:sym typeface="Roboto"/>
              </a:defRPr>
            </a:pPr>
          </a:p>
          <a:p>
            <a:pPr>
              <a:lnSpc>
                <a:spcPct val="140000"/>
              </a:lnSpc>
              <a:buClr>
                <a:srgbClr val="000000"/>
              </a:buClr>
              <a:tabLst>
                <a:tab pos="457200" algn="l"/>
              </a:tabLst>
              <a:defRPr sz="2500">
                <a:uFill>
                  <a:solidFill>
                    <a:srgbClr val="000000"/>
                  </a:solidFill>
                </a:uFill>
                <a:latin typeface="Roboto"/>
                <a:ea typeface="Roboto"/>
                <a:cs typeface="Roboto"/>
                <a:sym typeface="Roboto"/>
              </a:defRPr>
            </a:pPr>
            <a:r>
              <a:t>El desarrollo de líderes es un proceso estratégico y continuo que capacita a los individuos para ejercer una influencia positiva y un impacto duradero en sus comunidades.</a:t>
            </a:r>
          </a:p>
        </p:txBody>
      </p:sp>
      <p:sp>
        <p:nvSpPr>
          <p:cNvPr id="119"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 name="Lo que esta nueva generación busca es un mentor que se preocupe por su desarrollo y que presente desafíos estimulantes, que los lleven a vivir nuevas experiencias como protagonistas en la obra de Cristo."/>
          <p:cNvSpPr txBox="1"/>
          <p:nvPr/>
        </p:nvSpPr>
        <p:spPr>
          <a:xfrm>
            <a:off x="2334882" y="1440180"/>
            <a:ext cx="7336668" cy="3977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000">
                <a:solidFill>
                  <a:srgbClr val="FFFFFF"/>
                </a:solidFill>
                <a:latin typeface="Abel Regular"/>
                <a:ea typeface="Abel Regular"/>
                <a:cs typeface="Abel Regular"/>
                <a:sym typeface="Abel Regular"/>
              </a:defRPr>
            </a:lvl1pPr>
          </a:lstStyle>
          <a:p>
            <a:pPr/>
            <a:r>
              <a:t>Lo que esta nueva generación busca es un mentor que se preocupe por su desarrollo y que presente desafíos estimulantes, que los lleven a vivir nuevas experiencias como protagonistas en la obra de Cristo.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res enfoques comunes para el desarrollo de líderes:"/>
          <p:cNvSpPr txBox="1"/>
          <p:nvPr/>
        </p:nvSpPr>
        <p:spPr>
          <a:xfrm>
            <a:off x="423620" y="2792703"/>
            <a:ext cx="5843812" cy="27698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Tres enfoques comunes para el desarrollo de líderes: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