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exto do Título"/>
          <p:cNvSpPr txBox="1"/>
          <p:nvPr>
            <p:ph type="title"/>
          </p:nvPr>
        </p:nvSpPr>
        <p:spPr>
          <a:xfrm>
            <a:off x="1524000" y="1122362"/>
            <a:ext cx="9144000" cy="2387601"/>
          </a:xfrm>
          <a:prstGeom prst="rect">
            <a:avLst/>
          </a:prstGeom>
        </p:spPr>
        <p:txBody>
          <a:bodyPr anchor="b"/>
          <a:lstStyle>
            <a:lvl1pPr algn="ctr">
              <a:defRPr sz="6000"/>
            </a:lvl1pPr>
          </a:lstStyle>
          <a:p>
            <a:pPr/>
            <a:r>
              <a:t>Texto do Título</a:t>
            </a:r>
          </a:p>
        </p:txBody>
      </p:sp>
      <p:sp>
        <p:nvSpPr>
          <p:cNvPr id="12" name="Nível de Corpo Um…"/>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exto do Título"/>
          <p:cNvSpPr txBox="1"/>
          <p:nvPr>
            <p:ph type="title"/>
          </p:nvPr>
        </p:nvSpPr>
        <p:spPr>
          <a:prstGeom prst="rect">
            <a:avLst/>
          </a:prstGeom>
        </p:spPr>
        <p:txBody>
          <a:bodyPr/>
          <a:lstStyle/>
          <a:p>
            <a:pPr/>
            <a:r>
              <a:t>Texto do Título</a:t>
            </a:r>
          </a:p>
        </p:txBody>
      </p:sp>
      <p:sp>
        <p:nvSpPr>
          <p:cNvPr id="21" name="Nível de Corpo Um…"/>
          <p:cNvSpPr txBox="1"/>
          <p:nvPr>
            <p:ph type="body" idx="1"/>
          </p:nvPr>
        </p:nvSpPr>
        <p:spPr>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22"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exto do Título"/>
          <p:cNvSpPr txBox="1"/>
          <p:nvPr>
            <p:ph type="title"/>
          </p:nvPr>
        </p:nvSpPr>
        <p:spPr>
          <a:xfrm>
            <a:off x="831850" y="1709738"/>
            <a:ext cx="10515600" cy="2852737"/>
          </a:xfrm>
          <a:prstGeom prst="rect">
            <a:avLst/>
          </a:prstGeom>
        </p:spPr>
        <p:txBody>
          <a:bodyPr anchor="b"/>
          <a:lstStyle>
            <a:lvl1pPr>
              <a:defRPr sz="6000"/>
            </a:lvl1pPr>
          </a:lstStyle>
          <a:p>
            <a:pPr/>
            <a:r>
              <a:t>Texto do Título</a:t>
            </a:r>
          </a:p>
        </p:txBody>
      </p:sp>
      <p:sp>
        <p:nvSpPr>
          <p:cNvPr id="30" name="Nível de Corpo Um…"/>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3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exto do Título"/>
          <p:cNvSpPr txBox="1"/>
          <p:nvPr>
            <p:ph type="title"/>
          </p:nvPr>
        </p:nvSpPr>
        <p:spPr>
          <a:prstGeom prst="rect">
            <a:avLst/>
          </a:prstGeom>
        </p:spPr>
        <p:txBody>
          <a:bodyPr/>
          <a:lstStyle/>
          <a:p>
            <a:pPr/>
            <a:r>
              <a:t>Texto do Título</a:t>
            </a:r>
          </a:p>
        </p:txBody>
      </p:sp>
      <p:sp>
        <p:nvSpPr>
          <p:cNvPr id="39" name="Nível de Corpo Um…"/>
          <p:cNvSpPr txBox="1"/>
          <p:nvPr>
            <p:ph type="body" sz="half" idx="1"/>
          </p:nvPr>
        </p:nvSpPr>
        <p:spPr>
          <a:xfrm>
            <a:off x="838200" y="1825625"/>
            <a:ext cx="5181600" cy="4351338"/>
          </a:xfrm>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exto do Título"/>
          <p:cNvSpPr txBox="1"/>
          <p:nvPr>
            <p:ph type="title"/>
          </p:nvPr>
        </p:nvSpPr>
        <p:spPr>
          <a:xfrm>
            <a:off x="839787" y="365125"/>
            <a:ext cx="10515601" cy="1325563"/>
          </a:xfrm>
          <a:prstGeom prst="rect">
            <a:avLst/>
          </a:prstGeom>
        </p:spPr>
        <p:txBody>
          <a:bodyPr/>
          <a:lstStyle/>
          <a:p>
            <a:pPr/>
            <a:r>
              <a:t>Texto do Título</a:t>
            </a:r>
          </a:p>
        </p:txBody>
      </p:sp>
      <p:sp>
        <p:nvSpPr>
          <p:cNvPr id="48" name="Nível de Corpo Um…"/>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exto do Título"/>
          <p:cNvSpPr txBox="1"/>
          <p:nvPr>
            <p:ph type="title"/>
          </p:nvPr>
        </p:nvSpPr>
        <p:spPr>
          <a:prstGeom prst="rect">
            <a:avLst/>
          </a:prstGeom>
        </p:spPr>
        <p:txBody>
          <a:bodyPr/>
          <a:lstStyle/>
          <a:p>
            <a:pPr/>
            <a:r>
              <a:t>Texto do Título</a:t>
            </a:r>
          </a:p>
        </p:txBody>
      </p:sp>
      <p:sp>
        <p:nvSpPr>
          <p:cNvPr id="58"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exto do Título"/>
          <p:cNvSpPr txBox="1"/>
          <p:nvPr>
            <p:ph type="title"/>
          </p:nvPr>
        </p:nvSpPr>
        <p:spPr>
          <a:xfrm>
            <a:off x="839787" y="457200"/>
            <a:ext cx="3932239" cy="1600200"/>
          </a:xfrm>
          <a:prstGeom prst="rect">
            <a:avLst/>
          </a:prstGeom>
        </p:spPr>
        <p:txBody>
          <a:bodyPr anchor="b"/>
          <a:lstStyle>
            <a:lvl1pPr>
              <a:defRPr sz="3200"/>
            </a:lvl1pPr>
          </a:lstStyle>
          <a:p>
            <a:pPr/>
            <a:r>
              <a:t>Texto do Título</a:t>
            </a:r>
          </a:p>
        </p:txBody>
      </p:sp>
      <p:sp>
        <p:nvSpPr>
          <p:cNvPr id="73" name="Nível de Corpo Um…"/>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exto do Título"/>
          <p:cNvSpPr txBox="1"/>
          <p:nvPr>
            <p:ph type="title"/>
          </p:nvPr>
        </p:nvSpPr>
        <p:spPr>
          <a:xfrm>
            <a:off x="839787" y="457200"/>
            <a:ext cx="3932239" cy="1600200"/>
          </a:xfrm>
          <a:prstGeom prst="rect">
            <a:avLst/>
          </a:prstGeom>
        </p:spPr>
        <p:txBody>
          <a:bodyPr anchor="b"/>
          <a:lstStyle>
            <a:lvl1pPr>
              <a:defRPr sz="3200"/>
            </a:lvl1pPr>
          </a:lstStyle>
          <a:p>
            <a:pPr/>
            <a:r>
              <a:t>Texto do Título</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Nível de Corpo Um…"/>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Texto do Título</a:t>
            </a:r>
          </a:p>
        </p:txBody>
      </p:sp>
      <p:sp>
        <p:nvSpPr>
          <p:cNvPr id="3" name="Nível de Corpo Um…"/>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Principios de Liderazgo Creativo para el Ministerio Joven:"/>
          <p:cNvSpPr txBox="1"/>
          <p:nvPr/>
        </p:nvSpPr>
        <p:spPr>
          <a:xfrm>
            <a:off x="441862" y="2695575"/>
            <a:ext cx="5843812" cy="27698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Principios de Liderazgo Creativo para el Ministerio Joven: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Pensamiento Innovador: El líder JA debe evitar el pensamiento limitante y buscar constantemente nuevas formas de enfrentar los desafíos misioneros, inspirando a los jóvenes a involucrarse en proyectos relevantes como la Misión Caleb.…"/>
          <p:cNvSpPr txBox="1"/>
          <p:nvPr/>
        </p:nvSpPr>
        <p:spPr>
          <a:xfrm>
            <a:off x="1507503" y="1029970"/>
            <a:ext cx="9207501" cy="47980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Pensamiento Innovador: </a:t>
            </a:r>
            <a:r>
              <a:t>El líder JA debe evitar el pensamiento limitante y buscar constantemente nuevas formas de enfrentar los desafíos misioneros, inspirando a los jóvenes a involucrarse en proyectos relevantes como la Misión Caleb.</a:t>
            </a:r>
            <a:endParaRPr b="1" i="1"/>
          </a:p>
          <a:p>
            <a:pPr>
              <a:lnSpc>
                <a:spcPct val="140000"/>
              </a:lnSpc>
              <a:tabLst>
                <a:tab pos="457200" algn="l"/>
              </a:tabLst>
              <a:defRPr sz="2500">
                <a:uFill>
                  <a:solidFill>
                    <a:srgbClr val="000000"/>
                  </a:solidFill>
                </a:uFill>
                <a:latin typeface="Roboto"/>
                <a:ea typeface="Roboto"/>
                <a:cs typeface="Roboto"/>
                <a:sym typeface="Roboto"/>
              </a:defRPr>
            </a:pPr>
            <a:endParaRPr b="1" i="1"/>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Visión Clara y Objetiva: </a:t>
            </a:r>
            <a:r>
              <a:t>Un líder eficaz ofrece una visión de innovación para guiar al equipo y a los jóvenes en proyectos significativos, estableciendo objetivos claros y estrategias de acción.</a:t>
            </a:r>
          </a:p>
        </p:txBody>
      </p:sp>
      <p:sp>
        <p:nvSpPr>
          <p:cNvPr id="130"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Simplicidad en la Creatividad: La creatividad eficaz es simple y práctica. Las ideas complejas a menudo quedan estancadas; el secreto está en planificar y transformar las ideas en acciones viables y bien ejecutadas.…"/>
          <p:cNvSpPr txBox="1"/>
          <p:nvPr/>
        </p:nvSpPr>
        <p:spPr>
          <a:xfrm>
            <a:off x="1507503" y="1029970"/>
            <a:ext cx="9207501" cy="47980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Simplicidad en la Creatividad: </a:t>
            </a:r>
            <a:r>
              <a:t>La creatividad eficaz es simple y práctica. Las ideas complejas a menudo quedan estancadas; el secreto está en planificar y transformar las ideas en acciones viables y bien ejecutadas.</a:t>
            </a:r>
          </a:p>
          <a:p>
            <a:pPr>
              <a:lnSpc>
                <a:spcPct val="140000"/>
              </a:lnSpc>
              <a:tabLst>
                <a:tab pos="457200" algn="l"/>
              </a:tabLst>
              <a:defRPr sz="2500">
                <a:uFill>
                  <a:solidFill>
                    <a:srgbClr val="000000"/>
                  </a:solidFill>
                </a:uFill>
                <a:latin typeface="Roboto"/>
                <a:ea typeface="Roboto"/>
                <a:cs typeface="Roboto"/>
                <a:sym typeface="Roboto"/>
              </a:defRPr>
            </a:pPr>
            <a:endParaRPr b="1" i="1"/>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Impacto en la Comunidad: </a:t>
            </a:r>
            <a:r>
              <a:t>Los proyectos de compasión y servicio práctico son esenciales para conectar la iglesia con la comunidad, haciendo que la iglesia sea relevante en el día a día de las personas y atendiendo sus necesidades.</a:t>
            </a:r>
          </a:p>
        </p:txBody>
      </p:sp>
      <p:sp>
        <p:nvSpPr>
          <p:cNvPr id="133"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Evangelismo a través de la Acción Social: Las actividades comunitarias fortalecen la espiritualidad de los jóvenes y abren puertas para el evangelismo, ganando la confianza de la comunidad y compartiendo el mensaje de Cristo."/>
          <p:cNvSpPr txBox="1"/>
          <p:nvPr/>
        </p:nvSpPr>
        <p:spPr>
          <a:xfrm>
            <a:off x="1507503" y="2390140"/>
            <a:ext cx="9207501" cy="20777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Evangelismo a través de la Acción Social: </a:t>
            </a:r>
            <a:r>
              <a:t>Las actividades comunitarias fortalecen la espiritualidad de los jóvenes y abren puertas para el evangelismo, ganando la confianza de la comunidad y compartiendo el mensaje de Cristo.</a:t>
            </a:r>
          </a:p>
        </p:txBody>
      </p:sp>
      <p:sp>
        <p:nvSpPr>
          <p:cNvPr id="136"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Creatividad al servicio de la misión"/>
          <p:cNvSpPr txBox="1"/>
          <p:nvPr/>
        </p:nvSpPr>
        <p:spPr>
          <a:xfrm>
            <a:off x="441862" y="2695575"/>
            <a:ext cx="5843812" cy="21183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Creatividad al servicio de la misión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Hay diferentes tipos de ministerios, pero el Señor es el mismo.…"/>
          <p:cNvSpPr txBox="1"/>
          <p:nvPr/>
        </p:nvSpPr>
        <p:spPr>
          <a:xfrm>
            <a:off x="1930272" y="2306319"/>
            <a:ext cx="8331456" cy="22453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lnSpc>
                <a:spcPct val="90000"/>
              </a:lnSpc>
              <a:spcBef>
                <a:spcPts val="1000"/>
              </a:spcBef>
              <a:buFont typeface="Arial"/>
              <a:defRPr sz="4500">
                <a:solidFill>
                  <a:srgbClr val="FFFFFF"/>
                </a:solidFill>
                <a:latin typeface="Abel Regular"/>
                <a:ea typeface="Abel Regular"/>
                <a:cs typeface="Abel Regular"/>
                <a:sym typeface="Abel Regular"/>
              </a:defRPr>
            </a:pPr>
            <a:r>
              <a:t>Hay diferentes tipos de ministerios, pero el Señor es el mismo.</a:t>
            </a:r>
          </a:p>
          <a:p>
            <a:pPr algn="ctr">
              <a:lnSpc>
                <a:spcPct val="90000"/>
              </a:lnSpc>
              <a:spcBef>
                <a:spcPts val="1000"/>
              </a:spcBef>
              <a:buFont typeface="Arial"/>
              <a:defRPr sz="4500">
                <a:solidFill>
                  <a:srgbClr val="FFFFFF"/>
                </a:solidFill>
                <a:latin typeface="Abel Regular"/>
                <a:ea typeface="Abel Regular"/>
                <a:cs typeface="Abel Regular"/>
                <a:sym typeface="Abel Regular"/>
              </a:defRPr>
            </a:pPr>
            <a:r>
              <a:t>1 Corintios 12:5</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quot;Es una locura querer resultados nuevos haciendo siempre lo mismo.”…"/>
          <p:cNvSpPr txBox="1"/>
          <p:nvPr/>
        </p:nvSpPr>
        <p:spPr>
          <a:xfrm>
            <a:off x="1012696" y="2167609"/>
            <a:ext cx="10166608" cy="4107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120000"/>
              </a:lnSpc>
              <a:buSzPct val="100000"/>
              <a:buChar char="•"/>
              <a:defRPr sz="2500">
                <a:latin typeface="Roboto"/>
                <a:ea typeface="Roboto"/>
                <a:cs typeface="Roboto"/>
                <a:sym typeface="Roboto"/>
              </a:defRPr>
            </a:pPr>
            <a:r>
              <a:t>"Es una locura querer resultados nuevos haciendo siempre lo mismo.”</a:t>
            </a:r>
          </a:p>
          <a:p>
            <a:pPr>
              <a:lnSpc>
                <a:spcPct val="120000"/>
              </a:lnSpc>
              <a:defRPr sz="2500">
                <a:latin typeface="Roboto"/>
                <a:ea typeface="Roboto"/>
                <a:cs typeface="Roboto"/>
                <a:sym typeface="Roboto"/>
              </a:defRPr>
            </a:pPr>
          </a:p>
          <a:p>
            <a:pPr marL="228600" indent="-228600">
              <a:lnSpc>
                <a:spcPct val="120000"/>
              </a:lnSpc>
              <a:buSzPct val="100000"/>
              <a:buChar char="•"/>
              <a:defRPr sz="2500">
                <a:latin typeface="Roboto"/>
                <a:ea typeface="Roboto"/>
                <a:cs typeface="Roboto"/>
                <a:sym typeface="Roboto"/>
              </a:defRPr>
            </a:pPr>
            <a:r>
              <a:t>Para alcanzar a los jóvenes de manera impactante, necesitamos pensar fuera de la caja y crear nuevas formas de llevar a cabo la misión.</a:t>
            </a:r>
          </a:p>
          <a:p>
            <a:pPr marL="228600" indent="-228600">
              <a:lnSpc>
                <a:spcPct val="120000"/>
              </a:lnSpc>
              <a:buSzPct val="100000"/>
              <a:buChar char="•"/>
              <a:defRPr sz="2500">
                <a:latin typeface="Roboto"/>
                <a:ea typeface="Roboto"/>
                <a:cs typeface="Roboto"/>
                <a:sym typeface="Roboto"/>
              </a:defRPr>
            </a:pPr>
          </a:p>
          <a:p>
            <a:pPr marL="228600" indent="-228600">
              <a:lnSpc>
                <a:spcPct val="120000"/>
              </a:lnSpc>
              <a:buSzPct val="100000"/>
              <a:buChar char="•"/>
              <a:defRPr sz="2500">
                <a:latin typeface="Roboto"/>
                <a:ea typeface="Roboto"/>
                <a:cs typeface="Roboto"/>
                <a:sym typeface="Roboto"/>
              </a:defRPr>
            </a:pPr>
            <a:r>
              <a:t>La iglesia enfrenta el desafío de lidiar con generaciones diferentes:</a:t>
            </a:r>
          </a:p>
          <a:p>
            <a:pPr>
              <a:lnSpc>
                <a:spcPct val="120000"/>
              </a:lnSpc>
              <a:defRPr sz="2500">
                <a:latin typeface="Roboto"/>
                <a:ea typeface="Roboto"/>
                <a:cs typeface="Roboto"/>
                <a:sym typeface="Roboto"/>
              </a:defRPr>
            </a:pPr>
            <a:r>
              <a:rPr b="1" i="1"/>
              <a:t>Mayores:</a:t>
            </a:r>
            <a:r>
              <a:t> Valoran los métodos tradicionales.</a:t>
            </a:r>
            <a:br/>
            <a:r>
              <a:rPr b="1" i="1"/>
              <a:t>Jóvenes: </a:t>
            </a:r>
            <a:r>
              <a:t>Prefieren enfoques creativos y dinámicos.</a:t>
            </a:r>
          </a:p>
        </p:txBody>
      </p:sp>
      <p:sp>
        <p:nvSpPr>
          <p:cNvPr id="143" name="Innovar en el Ministerio Joven"/>
          <p:cNvSpPr txBox="1"/>
          <p:nvPr/>
        </p:nvSpPr>
        <p:spPr>
          <a:xfrm>
            <a:off x="942502" y="323218"/>
            <a:ext cx="10058510" cy="1234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7000">
                <a:solidFill>
                  <a:srgbClr val="009FE3"/>
                </a:solidFill>
                <a:latin typeface="Abel Regular"/>
                <a:ea typeface="Abel Regular"/>
                <a:cs typeface="Abel Regular"/>
                <a:sym typeface="Abel Regular"/>
              </a:defRPr>
            </a:lvl1pPr>
          </a:lstStyle>
          <a:p>
            <a:pPr/>
            <a:r>
              <a:t>Innovar en el Ministerio Joven</a:t>
            </a:r>
          </a:p>
        </p:txBody>
      </p:sp>
      <p:sp>
        <p:nvSpPr>
          <p:cNvPr id="144"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6" name="Innovación para la misión"/>
          <p:cNvSpPr txBox="1"/>
          <p:nvPr/>
        </p:nvSpPr>
        <p:spPr>
          <a:xfrm>
            <a:off x="4988879" y="2454275"/>
            <a:ext cx="4501209" cy="194945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90000"/>
              </a:lnSpc>
              <a:spcBef>
                <a:spcPts val="1000"/>
              </a:spcBef>
              <a:buFont typeface="Arial"/>
              <a:defRPr sz="6000">
                <a:solidFill>
                  <a:srgbClr val="FFFFFF"/>
                </a:solidFill>
                <a:latin typeface="Abel Regular"/>
                <a:ea typeface="Abel Regular"/>
                <a:cs typeface="Abel Regular"/>
                <a:sym typeface="Abel Regular"/>
              </a:defRPr>
            </a:lvl1pPr>
          </a:lstStyle>
          <a:p>
            <a:pPr/>
            <a:r>
              <a:t>Innovación para la misión</a:t>
            </a:r>
          </a:p>
        </p:txBody>
      </p:sp>
      <p:sp>
        <p:nvSpPr>
          <p:cNvPr id="147" name="Linha"/>
          <p:cNvSpPr/>
          <p:nvPr/>
        </p:nvSpPr>
        <p:spPr>
          <a:xfrm flipH="1">
            <a:off x="4450758" y="326718"/>
            <a:ext cx="1" cy="6204564"/>
          </a:xfrm>
          <a:prstGeom prst="line">
            <a:avLst/>
          </a:prstGeom>
          <a:ln w="19050">
            <a:solidFill>
              <a:srgbClr val="FFFFFF"/>
            </a:solidFill>
            <a:miter/>
          </a:ln>
        </p:spPr>
        <p:txBody>
          <a:bodyPr lIns="45719" rIns="45719"/>
          <a:lstStyle/>
          <a:p>
            <a:pPr/>
          </a:p>
        </p:txBody>
      </p:sp>
      <p:sp>
        <p:nvSpPr>
          <p:cNvPr id="148" name="Fuerza, energía y creatividad de los jóvenes"/>
          <p:cNvSpPr txBox="1"/>
          <p:nvPr/>
        </p:nvSpPr>
        <p:spPr>
          <a:xfrm>
            <a:off x="345998" y="825787"/>
            <a:ext cx="3797946" cy="19735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80000"/>
              </a:lnSpc>
              <a:defRPr sz="5000">
                <a:solidFill>
                  <a:srgbClr val="EEB254"/>
                </a:solidFill>
                <a:latin typeface="Gill Sans Light"/>
                <a:ea typeface="Gill Sans Light"/>
                <a:cs typeface="Gill Sans Light"/>
                <a:sym typeface="Gill Sans Light"/>
              </a:defRPr>
            </a:lvl1pPr>
          </a:lstStyle>
          <a:p>
            <a:pPr/>
            <a:r>
              <a:t>Fuerza, energía y creatividad de los jóvenes</a:t>
            </a:r>
          </a:p>
        </p:txBody>
      </p:sp>
      <p:sp>
        <p:nvSpPr>
          <p:cNvPr id="149" name="Experiencia y sabiduría de los líderes maduros"/>
          <p:cNvSpPr txBox="1"/>
          <p:nvPr/>
        </p:nvSpPr>
        <p:spPr>
          <a:xfrm>
            <a:off x="345998" y="3795738"/>
            <a:ext cx="3797946" cy="2552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80000"/>
              </a:lnSpc>
              <a:defRPr sz="5000">
                <a:solidFill>
                  <a:srgbClr val="EEB254"/>
                </a:solidFill>
                <a:latin typeface="Gill Sans Light"/>
                <a:ea typeface="Gill Sans Light"/>
                <a:cs typeface="Gill Sans Light"/>
                <a:sym typeface="Gill Sans Light"/>
              </a:defRPr>
            </a:lvl1pPr>
          </a:lstStyle>
          <a:p>
            <a:pPr/>
            <a:r>
              <a:t>Experiencia y sabiduría de los líderes maduros</a:t>
            </a:r>
          </a:p>
        </p:txBody>
      </p:sp>
      <p:sp>
        <p:nvSpPr>
          <p:cNvPr id="150" name="+"/>
          <p:cNvSpPr txBox="1"/>
          <p:nvPr/>
        </p:nvSpPr>
        <p:spPr>
          <a:xfrm>
            <a:off x="345998" y="2737483"/>
            <a:ext cx="3797946"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80000"/>
              </a:lnSpc>
              <a:defRPr b="1" sz="7000">
                <a:solidFill>
                  <a:srgbClr val="EEB254"/>
                </a:solidFill>
                <a:latin typeface="Gill Sans"/>
                <a:ea typeface="Gill Sans"/>
                <a:cs typeface="Gill Sans"/>
                <a:sym typeface="Gill Sans"/>
              </a:defRPr>
            </a:lvl1pPr>
          </a:lstStyle>
          <a:p>
            <a:pPr/>
            <a:r>
              <a: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Estrategias para Involucrar a la Juventud"/>
          <p:cNvSpPr txBox="1"/>
          <p:nvPr/>
        </p:nvSpPr>
        <p:spPr>
          <a:xfrm>
            <a:off x="441862" y="2695575"/>
            <a:ext cx="5843812" cy="21183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Estrategias para Involucrar a la Juventud</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4" name="Desafíos del Escenario Actual…"/>
          <p:cNvSpPr txBox="1"/>
          <p:nvPr/>
        </p:nvSpPr>
        <p:spPr>
          <a:xfrm>
            <a:off x="1012696" y="2040609"/>
            <a:ext cx="10166608" cy="46202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b="1" i="1" sz="2500">
                <a:latin typeface="Roboto"/>
                <a:ea typeface="Roboto"/>
                <a:cs typeface="Roboto"/>
                <a:sym typeface="Roboto"/>
              </a:defRPr>
            </a:pPr>
            <a:r>
              <a:t>Desafíos del Escenario Actual</a:t>
            </a:r>
          </a:p>
          <a:p>
            <a:pPr marL="228600" indent="-228600">
              <a:lnSpc>
                <a:spcPct val="120000"/>
              </a:lnSpc>
              <a:buClr>
                <a:srgbClr val="000000"/>
              </a:buClr>
              <a:buSzPct val="100000"/>
              <a:buChar char="•"/>
              <a:defRPr sz="2500">
                <a:latin typeface="Roboto"/>
                <a:ea typeface="Roboto"/>
                <a:cs typeface="Roboto"/>
                <a:sym typeface="Roboto"/>
              </a:defRPr>
            </a:pPr>
            <a:r>
              <a:t>Los jóvenes enfrentan un flujo constante de información y estímulos.</a:t>
            </a:r>
          </a:p>
          <a:p>
            <a:pPr marL="228600" indent="-228600">
              <a:lnSpc>
                <a:spcPct val="120000"/>
              </a:lnSpc>
              <a:buClr>
                <a:srgbClr val="000000"/>
              </a:buClr>
              <a:buSzPct val="100000"/>
              <a:buChar char="•"/>
              <a:defRPr sz="2500">
                <a:latin typeface="Roboto"/>
                <a:ea typeface="Roboto"/>
                <a:cs typeface="Roboto"/>
                <a:sym typeface="Roboto"/>
              </a:defRPr>
            </a:pPr>
            <a:r>
              <a:t>La atención es disputada minuto a minuto.</a:t>
            </a:r>
          </a:p>
          <a:p>
            <a:pPr>
              <a:lnSpc>
                <a:spcPct val="120000"/>
              </a:lnSpc>
              <a:defRPr sz="2500">
                <a:latin typeface="Roboto"/>
                <a:ea typeface="Roboto"/>
                <a:cs typeface="Roboto"/>
                <a:sym typeface="Roboto"/>
              </a:defRPr>
            </a:pPr>
          </a:p>
          <a:p>
            <a:pPr>
              <a:lnSpc>
                <a:spcPct val="120000"/>
              </a:lnSpc>
              <a:defRPr b="1" i="1" sz="2500">
                <a:latin typeface="Roboto"/>
                <a:ea typeface="Roboto"/>
                <a:cs typeface="Roboto"/>
                <a:sym typeface="Roboto"/>
              </a:defRPr>
            </a:pPr>
            <a:r>
              <a:t>Preguntas Estratégicas</a:t>
            </a:r>
          </a:p>
          <a:p>
            <a:pPr marL="228600" indent="-228600">
              <a:lnSpc>
                <a:spcPct val="120000"/>
              </a:lnSpc>
              <a:buClr>
                <a:srgbClr val="000000"/>
              </a:buClr>
              <a:buSzPct val="100000"/>
              <a:buChar char="•"/>
              <a:defRPr sz="2500">
                <a:latin typeface="Roboto"/>
                <a:ea typeface="Roboto"/>
                <a:cs typeface="Roboto"/>
                <a:sym typeface="Roboto"/>
              </a:defRPr>
            </a:pPr>
            <a:r>
              <a:t>¿Qué actividades involucran más a los jóvenes?</a:t>
            </a:r>
            <a:br/>
            <a:r>
              <a:t>¿Cómo usar los dones y talentos para alcanzar a la comunidad?</a:t>
            </a:r>
          </a:p>
          <a:p>
            <a:pPr>
              <a:lnSpc>
                <a:spcPct val="120000"/>
              </a:lnSpc>
              <a:defRPr sz="2500">
                <a:latin typeface="Roboto"/>
                <a:ea typeface="Roboto"/>
                <a:cs typeface="Roboto"/>
                <a:sym typeface="Roboto"/>
              </a:defRPr>
            </a:pPr>
          </a:p>
          <a:p>
            <a:pPr>
              <a:lnSpc>
                <a:spcPct val="120000"/>
              </a:lnSpc>
              <a:defRPr sz="2500">
                <a:latin typeface="Roboto"/>
                <a:ea typeface="Roboto"/>
                <a:cs typeface="Roboto"/>
                <a:sym typeface="Roboto"/>
              </a:defRPr>
            </a:pPr>
            <a:r>
              <a:t>Crear </a:t>
            </a:r>
            <a:r>
              <a:rPr b="1" i="1"/>
              <a:t>espacios y oportunidades atractivas </a:t>
            </a:r>
            <a:r>
              <a:t>es clave para un ministerio relevante.</a:t>
            </a:r>
          </a:p>
        </p:txBody>
      </p:sp>
      <p:sp>
        <p:nvSpPr>
          <p:cNvPr id="155" name="Estrategias para Involucrar a la Juventud"/>
          <p:cNvSpPr txBox="1"/>
          <p:nvPr/>
        </p:nvSpPr>
        <p:spPr>
          <a:xfrm>
            <a:off x="942502" y="577218"/>
            <a:ext cx="10370330" cy="9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5200">
                <a:solidFill>
                  <a:srgbClr val="009FE3"/>
                </a:solidFill>
                <a:latin typeface="Abel Regular"/>
                <a:ea typeface="Abel Regular"/>
                <a:cs typeface="Abel Regular"/>
                <a:sym typeface="Abel Regular"/>
              </a:defRPr>
            </a:lvl1pPr>
          </a:lstStyle>
          <a:p>
            <a:pPr/>
            <a:r>
              <a:t>Estrategias para Involucrar a la Juventud</a:t>
            </a:r>
          </a:p>
        </p:txBody>
      </p:sp>
      <p:sp>
        <p:nvSpPr>
          <p:cNvPr id="156"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Creatividad en la Práctica…"/>
          <p:cNvSpPr txBox="1"/>
          <p:nvPr/>
        </p:nvSpPr>
        <p:spPr>
          <a:xfrm>
            <a:off x="1012696" y="2167609"/>
            <a:ext cx="10166608" cy="36753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b="1" i="1" sz="2500">
                <a:latin typeface="Roboto"/>
                <a:ea typeface="Roboto"/>
                <a:cs typeface="Roboto"/>
                <a:sym typeface="Roboto"/>
              </a:defRPr>
            </a:pPr>
            <a:r>
              <a:t>Creatividad en la Práctica</a:t>
            </a:r>
          </a:p>
          <a:p>
            <a:pPr marL="228600" indent="-228600">
              <a:lnSpc>
                <a:spcPct val="120000"/>
              </a:lnSpc>
              <a:buSzPct val="100000"/>
              <a:buChar char="•"/>
              <a:defRPr sz="2500">
                <a:latin typeface="Roboto"/>
                <a:ea typeface="Roboto"/>
                <a:cs typeface="Roboto"/>
                <a:sym typeface="Roboto"/>
              </a:defRPr>
            </a:pPr>
            <a:r>
              <a:t>La creatividad no es solo tener ideas, sino ponerlas en práctica.</a:t>
            </a:r>
          </a:p>
          <a:p>
            <a:pPr marL="228600" indent="-228600">
              <a:lnSpc>
                <a:spcPct val="120000"/>
              </a:lnSpc>
              <a:buSzPct val="100000"/>
              <a:buChar char="•"/>
              <a:defRPr sz="2500">
                <a:latin typeface="Roboto"/>
                <a:ea typeface="Roboto"/>
                <a:cs typeface="Roboto"/>
                <a:sym typeface="Roboto"/>
              </a:defRPr>
            </a:pPr>
            <a:r>
              <a:t>Innovar con simplicidad y adaptarse a las necesidades locales.</a:t>
            </a:r>
          </a:p>
          <a:p>
            <a:pPr>
              <a:lnSpc>
                <a:spcPct val="120000"/>
              </a:lnSpc>
              <a:defRPr sz="2500">
                <a:latin typeface="Roboto"/>
                <a:ea typeface="Roboto"/>
                <a:cs typeface="Roboto"/>
                <a:sym typeface="Roboto"/>
              </a:defRPr>
            </a:pPr>
          </a:p>
          <a:p>
            <a:pPr>
              <a:lnSpc>
                <a:spcPct val="120000"/>
              </a:lnSpc>
              <a:defRPr b="1" i="1" sz="2500">
                <a:latin typeface="Roboto"/>
                <a:ea typeface="Roboto"/>
                <a:cs typeface="Roboto"/>
                <a:sym typeface="Roboto"/>
              </a:defRPr>
            </a:pPr>
            <a:r>
              <a:t>Proceso Creativo</a:t>
            </a:r>
          </a:p>
          <a:p>
            <a:pPr marL="228600" indent="-228600">
              <a:lnSpc>
                <a:spcPct val="120000"/>
              </a:lnSpc>
              <a:buSzPct val="100000"/>
              <a:buChar char="•"/>
              <a:defRPr sz="2500">
                <a:latin typeface="Roboto"/>
                <a:ea typeface="Roboto"/>
                <a:cs typeface="Roboto"/>
                <a:sym typeface="Roboto"/>
              </a:defRPr>
            </a:pPr>
            <a:r>
              <a:t>Involucra colaboración, curiosidad y valentía para equivocarse.</a:t>
            </a:r>
          </a:p>
          <a:p>
            <a:pPr marL="228600" indent="-228600">
              <a:lnSpc>
                <a:spcPct val="120000"/>
              </a:lnSpc>
              <a:buSzPct val="100000"/>
              <a:buChar char="•"/>
              <a:defRPr sz="2500">
                <a:latin typeface="Roboto"/>
                <a:ea typeface="Roboto"/>
                <a:cs typeface="Roboto"/>
                <a:sym typeface="Roboto"/>
              </a:defRPr>
            </a:pPr>
            <a:r>
              <a:t>El líder JA debe estimular el potencial creativo de los jóvenes, permitiéndoles experimentar y proponer ideas.</a:t>
            </a:r>
          </a:p>
        </p:txBody>
      </p:sp>
      <p:sp>
        <p:nvSpPr>
          <p:cNvPr id="159" name="Es necesario transformar ideas en acción."/>
          <p:cNvSpPr txBox="1"/>
          <p:nvPr/>
        </p:nvSpPr>
        <p:spPr>
          <a:xfrm>
            <a:off x="942502" y="450218"/>
            <a:ext cx="10838903" cy="955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5300">
                <a:solidFill>
                  <a:srgbClr val="009FE3"/>
                </a:solidFill>
                <a:latin typeface="Abel Regular"/>
                <a:ea typeface="Abel Regular"/>
                <a:cs typeface="Abel Regular"/>
                <a:sym typeface="Abel Regular"/>
              </a:defRPr>
            </a:lvl1pPr>
          </a:lstStyle>
          <a:p>
            <a:pPr/>
            <a:r>
              <a:t>Es necesario transformar ideas en acción.</a:t>
            </a:r>
          </a:p>
        </p:txBody>
      </p:sp>
      <p:sp>
        <p:nvSpPr>
          <p:cNvPr id="160"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Las redes sociales y los enfoques modernos son oportunidades para el ministerio, permitiendo que la iglesia hable el lenguaje del presente.…"/>
          <p:cNvSpPr txBox="1"/>
          <p:nvPr/>
        </p:nvSpPr>
        <p:spPr>
          <a:xfrm>
            <a:off x="1012696" y="2040609"/>
            <a:ext cx="10389361" cy="47320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120000"/>
              </a:lnSpc>
              <a:buSzPct val="100000"/>
              <a:buChar char="•"/>
              <a:defRPr sz="2500">
                <a:latin typeface="Roboto"/>
                <a:ea typeface="Roboto"/>
                <a:cs typeface="Roboto"/>
                <a:sym typeface="Roboto"/>
              </a:defRPr>
            </a:pPr>
            <a:r>
              <a:rPr b="1" i="1"/>
              <a:t>Las redes sociales y los enfoques modernos </a:t>
            </a:r>
            <a:r>
              <a:t>son oportunidades para el ministerio, permitiendo que la iglesia hable el lenguaje del presente.</a:t>
            </a:r>
          </a:p>
          <a:p>
            <a:pPr marL="228600" indent="-228600">
              <a:lnSpc>
                <a:spcPct val="120000"/>
              </a:lnSpc>
              <a:buSzPct val="100000"/>
              <a:buChar char="•"/>
              <a:defRPr sz="2500">
                <a:latin typeface="Roboto"/>
                <a:ea typeface="Roboto"/>
                <a:cs typeface="Roboto"/>
                <a:sym typeface="Roboto"/>
              </a:defRPr>
            </a:pPr>
          </a:p>
          <a:p>
            <a:pPr marL="228600" indent="-228600">
              <a:lnSpc>
                <a:spcPct val="120000"/>
              </a:lnSpc>
              <a:buSzPct val="100000"/>
              <a:buChar char="•"/>
              <a:defRPr sz="2500">
                <a:latin typeface="Roboto"/>
                <a:ea typeface="Roboto"/>
                <a:cs typeface="Roboto"/>
                <a:sym typeface="Roboto"/>
              </a:defRPr>
            </a:pPr>
            <a:r>
              <a:t> La IA ofrece </a:t>
            </a:r>
            <a:r>
              <a:rPr b="1" i="1"/>
              <a:t>insights estratégicos</a:t>
            </a:r>
            <a:r>
              <a:t> y facilita la personalización en la comunicación, lo que ayuda a identificar necesidades específicas de la comunidad.</a:t>
            </a:r>
          </a:p>
          <a:p>
            <a:pPr marL="228600" indent="-228600">
              <a:lnSpc>
                <a:spcPct val="120000"/>
              </a:lnSpc>
              <a:buSzPct val="100000"/>
              <a:buChar char="•"/>
              <a:defRPr sz="2500">
                <a:latin typeface="Roboto"/>
                <a:ea typeface="Roboto"/>
                <a:cs typeface="Roboto"/>
                <a:sym typeface="Roboto"/>
              </a:defRPr>
            </a:pPr>
          </a:p>
          <a:p>
            <a:pPr marL="228600" indent="-228600">
              <a:lnSpc>
                <a:spcPct val="120000"/>
              </a:lnSpc>
              <a:buSzPct val="100000"/>
              <a:buChar char="•"/>
              <a:defRPr sz="2500">
                <a:latin typeface="Roboto"/>
                <a:ea typeface="Roboto"/>
                <a:cs typeface="Roboto"/>
                <a:sym typeface="Roboto"/>
              </a:defRPr>
            </a:pPr>
            <a:r>
              <a:t>Herramientas de IA, como asistentes virtuales y </a:t>
            </a:r>
            <a:r>
              <a:rPr b="1" i="1"/>
              <a:t>algoritmos de recomendación,</a:t>
            </a:r>
            <a:r>
              <a:t> pueden ayudar en la creación de viajes de discipulado personalizados, </a:t>
            </a:r>
            <a:r>
              <a:rPr b="1" i="1"/>
              <a:t>dirigiendo apoyo espiritual donde sea necesario.</a:t>
            </a:r>
          </a:p>
        </p:txBody>
      </p:sp>
      <p:sp>
        <p:nvSpPr>
          <p:cNvPr id="163" name="Uso de Nuevas Herramientas"/>
          <p:cNvSpPr txBox="1"/>
          <p:nvPr/>
        </p:nvSpPr>
        <p:spPr>
          <a:xfrm>
            <a:off x="942502" y="450218"/>
            <a:ext cx="7883586" cy="1005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5600">
                <a:solidFill>
                  <a:srgbClr val="009FE3"/>
                </a:solidFill>
                <a:latin typeface="Abel Regular"/>
                <a:ea typeface="Abel Regular"/>
                <a:cs typeface="Abel Regular"/>
                <a:sym typeface="Abel Regular"/>
              </a:defRPr>
            </a:lvl1pPr>
          </a:lstStyle>
          <a:p>
            <a:pPr/>
            <a:r>
              <a:t>Uso de Nuevas Herramientas</a:t>
            </a:r>
          </a:p>
        </p:txBody>
      </p:sp>
      <p:sp>
        <p:nvSpPr>
          <p:cNvPr id="164"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La innovación no significa romper con los valores fundamentales, sino presentarlos de manera atractiva y significativa, que inspire y conecte a las personas con la misión.…"/>
          <p:cNvSpPr txBox="1"/>
          <p:nvPr/>
        </p:nvSpPr>
        <p:spPr>
          <a:xfrm>
            <a:off x="1012696" y="1799309"/>
            <a:ext cx="10650105" cy="47345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110000"/>
              </a:lnSpc>
              <a:buSzPct val="100000"/>
              <a:buChar char="•"/>
              <a:defRPr sz="2500">
                <a:latin typeface="Roboto"/>
                <a:ea typeface="Roboto"/>
                <a:cs typeface="Roboto"/>
                <a:sym typeface="Roboto"/>
              </a:defRPr>
            </a:pPr>
            <a:r>
              <a:t>La innovación no significa romper con los valores fundamentales, sino </a:t>
            </a:r>
            <a:r>
              <a:rPr b="1" i="1"/>
              <a:t>presentarlos de manera atractiva y significativa,</a:t>
            </a:r>
            <a:r>
              <a:t> que inspire y conecte a las personas con la misión.</a:t>
            </a:r>
          </a:p>
          <a:p>
            <a:pPr marL="228600" indent="-228600">
              <a:lnSpc>
                <a:spcPct val="110000"/>
              </a:lnSpc>
              <a:buSzPct val="100000"/>
              <a:buChar char="•"/>
              <a:defRPr sz="2500">
                <a:latin typeface="Roboto"/>
                <a:ea typeface="Roboto"/>
                <a:cs typeface="Roboto"/>
                <a:sym typeface="Roboto"/>
              </a:defRPr>
            </a:pPr>
          </a:p>
          <a:p>
            <a:pPr marL="228600" indent="-228600">
              <a:lnSpc>
                <a:spcPct val="110000"/>
              </a:lnSpc>
              <a:buSzPct val="100000"/>
              <a:buChar char="•"/>
              <a:defRPr sz="2500">
                <a:latin typeface="Roboto"/>
                <a:ea typeface="Roboto"/>
                <a:cs typeface="Roboto"/>
                <a:sym typeface="Roboto"/>
              </a:defRPr>
            </a:pPr>
            <a:r>
              <a:t>Un líder JA creativo e innovador sabe equilibrar </a:t>
            </a:r>
            <a:r>
              <a:rPr b="1" i="1"/>
              <a:t>la preservación de los valores esenciales con enfoques contemporáneos,</a:t>
            </a:r>
            <a:r>
              <a:t> manteniendo la esencia del mensaje mientras adapta el formato.</a:t>
            </a:r>
          </a:p>
          <a:p>
            <a:pPr marL="228600" indent="-228600">
              <a:lnSpc>
                <a:spcPct val="110000"/>
              </a:lnSpc>
              <a:buSzPct val="100000"/>
              <a:buChar char="•"/>
              <a:defRPr sz="2500">
                <a:latin typeface="Roboto"/>
                <a:ea typeface="Roboto"/>
                <a:cs typeface="Roboto"/>
                <a:sym typeface="Roboto"/>
              </a:defRPr>
            </a:pPr>
          </a:p>
          <a:p>
            <a:pPr marL="228600" indent="-228600">
              <a:lnSpc>
                <a:spcPct val="110000"/>
              </a:lnSpc>
              <a:buSzPct val="100000"/>
              <a:buChar char="•"/>
              <a:defRPr sz="2500">
                <a:latin typeface="Roboto"/>
                <a:ea typeface="Roboto"/>
                <a:cs typeface="Roboto"/>
                <a:sym typeface="Roboto"/>
              </a:defRPr>
            </a:pPr>
            <a:r>
              <a:t>Comunicarse en </a:t>
            </a:r>
            <a:r>
              <a:rPr b="1" i="1"/>
              <a:t>el lenguaje del presente</a:t>
            </a:r>
            <a:r>
              <a:t> es fundamental para alcanzar y tocar corazones, haciendo que el mensaje sea relevante para las nuevas generaciones.</a:t>
            </a:r>
          </a:p>
        </p:txBody>
      </p:sp>
      <p:sp>
        <p:nvSpPr>
          <p:cNvPr id="167" name="Equilibrio entre Tradición e Innovación"/>
          <p:cNvSpPr txBox="1"/>
          <p:nvPr/>
        </p:nvSpPr>
        <p:spPr>
          <a:xfrm>
            <a:off x="942502" y="450218"/>
            <a:ext cx="10274510" cy="1005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5600">
                <a:solidFill>
                  <a:srgbClr val="009FE3"/>
                </a:solidFill>
                <a:latin typeface="Abel Regular"/>
                <a:ea typeface="Abel Regular"/>
                <a:cs typeface="Abel Regular"/>
                <a:sym typeface="Abel Regular"/>
              </a:defRPr>
            </a:lvl1pPr>
          </a:lstStyle>
          <a:p>
            <a:pPr/>
            <a:r>
              <a:t>Equilibrio entre Tradición e Innovación</a:t>
            </a:r>
          </a:p>
        </p:txBody>
      </p:sp>
      <p:sp>
        <p:nvSpPr>
          <p:cNvPr id="168"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0" name="La colaboración entre generaciones es esencial para encontrar soluciones creativas."/>
          <p:cNvSpPr txBox="1"/>
          <p:nvPr/>
        </p:nvSpPr>
        <p:spPr>
          <a:xfrm>
            <a:off x="2414807" y="2297430"/>
            <a:ext cx="7362386" cy="2263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000"/>
              </a:spcBef>
              <a:buFont typeface="Arial"/>
              <a:defRPr sz="4500">
                <a:solidFill>
                  <a:srgbClr val="FFFFFF"/>
                </a:solidFill>
                <a:latin typeface="Abel Regular"/>
                <a:ea typeface="Abel Regular"/>
                <a:cs typeface="Abel Regular"/>
                <a:sym typeface="Abel Regular"/>
              </a:defRPr>
            </a:lvl1pPr>
          </a:lstStyle>
          <a:p>
            <a:pPr/>
            <a:r>
              <a:t>La colaboración entre generaciones es esencial para encontrar soluciones creativas.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quot;Hay más de mil maneras de predicar el evangelio. ¡Inventa una!&quot;"/>
          <p:cNvSpPr txBox="1"/>
          <p:nvPr/>
        </p:nvSpPr>
        <p:spPr>
          <a:xfrm>
            <a:off x="3102580" y="2297430"/>
            <a:ext cx="5986840" cy="2263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000"/>
              </a:spcBef>
              <a:buFont typeface="Arial"/>
              <a:defRPr sz="4500">
                <a:solidFill>
                  <a:srgbClr val="FFFFFF"/>
                </a:solidFill>
                <a:latin typeface="Abel Regular"/>
                <a:ea typeface="Abel Regular"/>
                <a:cs typeface="Abel Regular"/>
                <a:sym typeface="Abel Regular"/>
              </a:defRPr>
            </a:lvl1pPr>
          </a:lstStyle>
          <a:p>
            <a:pPr/>
            <a:r>
              <a:t>"Hay más de mil maneras de predicar el evangelio. ¡Inventa una!"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aphicFrame>
        <p:nvGraphicFramePr>
          <p:cNvPr id="174" name="Tabela 1"/>
          <p:cNvGraphicFramePr/>
          <p:nvPr/>
        </p:nvGraphicFramePr>
        <p:xfrm>
          <a:off x="601223" y="329364"/>
          <a:ext cx="10989554" cy="638103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592582"/>
                <a:gridCol w="8396971"/>
              </a:tblGrid>
              <a:tr h="281785">
                <a:tc>
                  <a:txBody>
                    <a:bodyPr/>
                    <a:lstStyle/>
                    <a:p>
                      <a:pPr algn="ctr">
                        <a:defRPr sz="1800"/>
                      </a:pPr>
                      <a:r>
                        <a:rPr b="1" sz="1500"/>
                        <a:t>MINISTERIOS</a:t>
                      </a:r>
                    </a:p>
                  </a:txBody>
                  <a:tcPr marL="0" marR="0" marT="0" marB="0" anchor="ctr" anchorCtr="0" horzOverflow="overflow">
                    <a:lnL w="0">
                      <a:miter lim="400000"/>
                    </a:lnL>
                    <a:lnR w="12700">
                      <a:solidFill>
                        <a:srgbClr val="000000"/>
                      </a:solidFill>
                      <a:miter lim="400000"/>
                    </a:lnR>
                    <a:lnT w="0">
                      <a:miter lim="400000"/>
                    </a:lnT>
                    <a:lnB w="12700">
                      <a:solidFill>
                        <a:srgbClr val="000000"/>
                      </a:solidFill>
                      <a:miter lim="400000"/>
                    </a:lnB>
                    <a:noFill/>
                  </a:tcPr>
                </a:tc>
                <a:tc>
                  <a:txBody>
                    <a:bodyPr/>
                    <a:lstStyle/>
                    <a:p>
                      <a:pPr algn="ctr">
                        <a:defRPr sz="1800"/>
                      </a:pPr>
                      <a:r>
                        <a:rPr b="1" sz="1500"/>
                        <a:t>MISIÓN</a:t>
                      </a:r>
                    </a:p>
                  </a:txBody>
                  <a:tcPr marL="0" marR="0" marT="0" marB="0" anchor="ctr" anchorCtr="0" horzOverflow="overflow">
                    <a:lnL w="12700">
                      <a:solidFill>
                        <a:srgbClr val="000000"/>
                      </a:solidFill>
                      <a:miter lim="400000"/>
                    </a:lnL>
                    <a:lnR w="0">
                      <a:miter lim="400000"/>
                    </a:lnR>
                    <a:lnT w="0">
                      <a:miter lim="400000"/>
                    </a:lnT>
                    <a:lnB w="12700">
                      <a:solidFill>
                        <a:srgbClr val="000000"/>
                      </a:solidFill>
                      <a:miter lim="400000"/>
                    </a:lnB>
                    <a:noFill/>
                  </a:tcPr>
                </a:tc>
              </a:tr>
              <a:tr h="281785">
                <a:tc>
                  <a:txBody>
                    <a:bodyPr/>
                    <a:lstStyle/>
                    <a:p>
                      <a:pPr algn="l">
                        <a:defRPr sz="1800"/>
                      </a:pPr>
                      <a:r>
                        <a:rPr sz="1500"/>
                        <a:t>+ Amigos para Jesús</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Llevar a los amigos a los programas especiales de la iglesia.</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Alabanza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Presentar conciertos musicales en lugares públicos.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marL="150394" indent="-150394" algn="l">
                        <a:buSzPct val="100000"/>
                        <a:buChar char="+"/>
                        <a:defRPr sz="1500"/>
                      </a:pPr>
                      <a:r>
                        <a:t>Alegría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Visitar asilos.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marL="150394" indent="-150394" algn="l">
                        <a:buSzPct val="100000"/>
                        <a:buChar char="+"/>
                        <a:defRPr sz="1500"/>
                      </a:pPr>
                      <a:r>
                        <a:t>Amor</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Visitar hospitales.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Cariño</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Visitar orfanatos.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Rescate</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Visitar a jóvenes alejados de la iglesia.</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Vida y Salud</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Enseñar los ocho remedios naturales en Ferias de Salud.</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Luz</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Alcanzar a jóvenes que desean cambiar su estilo de vida.</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Acción</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Invitar a amigos para paseos en bicicleta los fines de semana y compartir el evangelio.</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Radical</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Usar deportes extremos para atraer jóvenes a Jesús.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Más Allá</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Buscar nuevos lugares para predicar y siempre de formas innovadoras.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Verde</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Enseñar a preparar alimentos saludables.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¿Puedo Orar por Ti?</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Interceder por jóvenes en dificultades.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Escenografía y Arte</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Predicar a través de dramatizaciones.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Comunícate +</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Capacitar intérpretes de LIBRAS y alcanzar a personas sordas.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Restauración</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Evangelizar internos de clínicas de rehabilitación para usuarios de drogas.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Conexión</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Compartir contenido evangelístico a través de redes sociales. (Feliz7 play)</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Creación</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Crear videos evangelísticos para publicar en Youtube y otras redes sociales.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 Influencia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Enviar libros con dedicatorias especiales para autoridades.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Capellanía Penitenciaria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1500"/>
                        <a:t>Realizar estudios bíblicos en cárceles y penitenciarías.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281785">
                <a:tc>
                  <a:txBody>
                    <a:bodyPr/>
                    <a:lstStyle/>
                    <a:p>
                      <a:pPr algn="l">
                        <a:defRPr sz="1800"/>
                      </a:pPr>
                      <a:r>
                        <a:rPr sz="1500"/>
                        <a:t>Capellanía Escolar</a:t>
                      </a:r>
                    </a:p>
                  </a:txBody>
                  <a:tcPr marL="0" marR="0" marT="0" marB="0" anchor="ctr" anchorCtr="0" horzOverflow="overflow">
                    <a:lnL w="0">
                      <a:miter lim="400000"/>
                    </a:lnL>
                    <a:lnR w="12700">
                      <a:solidFill>
                        <a:srgbClr val="000000"/>
                      </a:solidFill>
                      <a:miter lim="400000"/>
                    </a:lnR>
                    <a:lnT w="12700">
                      <a:solidFill>
                        <a:srgbClr val="000000"/>
                      </a:solidFill>
                      <a:miter lim="400000"/>
                    </a:lnT>
                    <a:lnB w="0">
                      <a:miter lim="400000"/>
                    </a:lnB>
                    <a:noFill/>
                  </a:tcPr>
                </a:tc>
                <a:tc>
                  <a:txBody>
                    <a:bodyPr/>
                    <a:lstStyle/>
                    <a:p>
                      <a:pPr algn="l">
                        <a:defRPr sz="1800"/>
                      </a:pPr>
                      <a:r>
                        <a:rPr sz="1500"/>
                        <a:t>Realizar programas musicales, recreativos y evangelísticos en escuelas de la red pública.</a:t>
                      </a:r>
                    </a:p>
                  </a:txBody>
                  <a:tcPr marL="0" marR="0" marT="0" marB="0" anchor="ctr" anchorCtr="0" horzOverflow="overflow">
                    <a:lnL w="12700">
                      <a:solidFill>
                        <a:srgbClr val="000000"/>
                      </a:solidFill>
                      <a:miter lim="400000"/>
                    </a:lnL>
                    <a:lnR w="0">
                      <a:miter lim="400000"/>
                    </a:lnR>
                    <a:lnT w="12700">
                      <a:solidFill>
                        <a:srgbClr val="000000"/>
                      </a:solidFill>
                      <a:miter lim="400000"/>
                    </a:lnT>
                    <a:lnB w="0">
                      <a:miter lim="400000"/>
                    </a:lnB>
                    <a:noFill/>
                  </a:tcPr>
                </a:tc>
              </a:tr>
            </a:tbl>
          </a:graphicData>
        </a:graphic>
      </p:graphicFrame>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77"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78" name="La mente de muchos jóvenes está llena de talentos que no se ponen en uso porque les ha faltado la oportunidad de desarrollarlos. [...] A los jóvenes se les deben dar recursos para su desarrollo personal. Deben ser atraídos, estimulados, alentados e impul"/>
          <p:cNvSpPr txBox="1"/>
          <p:nvPr/>
        </p:nvSpPr>
        <p:spPr>
          <a:xfrm>
            <a:off x="4149616" y="425942"/>
            <a:ext cx="6585742" cy="50609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74" sz="3700">
                <a:solidFill>
                  <a:srgbClr val="050000"/>
                </a:solidFill>
                <a:latin typeface="Gill Sans"/>
                <a:ea typeface="Gill Sans"/>
                <a:cs typeface="Gill Sans"/>
                <a:sym typeface="Gill Sans"/>
              </a:defRPr>
            </a:lvl1pPr>
          </a:lstStyle>
          <a:p>
            <a:pPr/>
            <a:r>
              <a:t>La mente de muchos jóvenes está llena de talentos que no se ponen en uso porque les ha faltado la oportunidad de desarrollarlos. [...] A los jóvenes se les deben dar recursos para su desarrollo personal. Deben ser atraídos, estimulados, alentados e impulsados a la acción.</a:t>
            </a:r>
          </a:p>
        </p:txBody>
      </p:sp>
      <p:sp>
        <p:nvSpPr>
          <p:cNvPr id="179" name="(Ellen G White, Conselho sobre Educação, p. 39.2)"/>
          <p:cNvSpPr txBox="1"/>
          <p:nvPr/>
        </p:nvSpPr>
        <p:spPr>
          <a:xfrm>
            <a:off x="4149616" y="5786917"/>
            <a:ext cx="4110288"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(Ellen G White, Conselho sobre Educação, p. 39.2)</a:t>
            </a:r>
          </a:p>
        </p:txBody>
      </p:sp>
      <p:sp>
        <p:nvSpPr>
          <p:cNvPr id="180"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Para no…"/>
          <p:cNvSpPr txBox="1"/>
          <p:nvPr/>
        </p:nvSpPr>
        <p:spPr>
          <a:xfrm>
            <a:off x="441862" y="2695575"/>
            <a:ext cx="5843812" cy="14668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cap="all" sz="5000">
                <a:latin typeface="Gill Sans Light"/>
                <a:ea typeface="Gill Sans Light"/>
                <a:cs typeface="Gill Sans Light"/>
                <a:sym typeface="Gill Sans Light"/>
              </a:defRPr>
            </a:pPr>
            <a:r>
              <a:t>Para no</a:t>
            </a:r>
          </a:p>
          <a:p>
            <a:pPr>
              <a:lnSpc>
                <a:spcPct val="90000"/>
              </a:lnSpc>
              <a:defRPr cap="all" sz="5000">
                <a:latin typeface="Gill Sans Light"/>
                <a:ea typeface="Gill Sans Light"/>
                <a:cs typeface="Gill Sans Light"/>
                <a:sym typeface="Gill Sans Light"/>
              </a:defRPr>
            </a:pPr>
            <a:r>
              <a:t>olvidar: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4" name="La iglesia local es un espacio para probar nuevos ministerios y proyectos con un impacto real.…"/>
          <p:cNvSpPr txBox="1"/>
          <p:nvPr/>
        </p:nvSpPr>
        <p:spPr>
          <a:xfrm>
            <a:off x="1507503" y="1297940"/>
            <a:ext cx="9207501" cy="426212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La iglesia local es un espacio para</a:t>
            </a:r>
            <a:r>
              <a:rPr b="1" i="1"/>
              <a:t> probar nuevos ministerios y proyectos</a:t>
            </a:r>
            <a:r>
              <a:t> con un impacto real.</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Cada programa exitoso es una semilla que puede reproducirse e inspirar a otras iglesias.</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Usar la creatividad para conectar a los jóvenes con la misión es </a:t>
            </a:r>
            <a:r>
              <a:rPr b="1" i="1"/>
              <a:t>reflejar la imagen de Dios</a:t>
            </a:r>
            <a:r>
              <a:t> y hacer la diferencia en el mundo.</a:t>
            </a:r>
          </a:p>
        </p:txBody>
      </p:sp>
      <p:sp>
        <p:nvSpPr>
          <p:cNvPr id="185"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6" name="TextBox 6"/>
          <p:cNvSpPr txBox="1"/>
          <p:nvPr/>
        </p:nvSpPr>
        <p:spPr>
          <a:xfrm rot="16200000">
            <a:off x="-1893014" y="3290194"/>
            <a:ext cx="5420450"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500">
                <a:solidFill>
                  <a:srgbClr val="009FE3"/>
                </a:solidFill>
                <a:latin typeface="Roboto"/>
                <a:ea typeface="Roboto"/>
                <a:cs typeface="Roboto"/>
                <a:sym typeface="Roboto"/>
              </a:defRPr>
            </a:lvl1pPr>
          </a:lstStyle>
          <a:p>
            <a:pPr/>
            <a:r>
              <a:t>OBJETIVOS</a:t>
            </a:r>
          </a:p>
        </p:txBody>
      </p:sp>
      <p:sp>
        <p:nvSpPr>
          <p:cNvPr id="97" name="Estimular a los líderes JA a desarrollar un liderazgo creativo e innovador, que…"/>
          <p:cNvSpPr txBox="1"/>
          <p:nvPr/>
        </p:nvSpPr>
        <p:spPr>
          <a:xfrm>
            <a:off x="2216696" y="1171834"/>
            <a:ext cx="4070131" cy="51409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defTabSz="457200">
              <a:lnSpc>
                <a:spcPct val="120000"/>
              </a:lnSpc>
              <a:defRPr sz="2400">
                <a:latin typeface="Roboto"/>
                <a:ea typeface="Roboto"/>
                <a:cs typeface="Roboto"/>
                <a:sym typeface="Roboto"/>
              </a:defRPr>
            </a:pPr>
            <a:r>
              <a:rPr b="1"/>
              <a:t>Estimular a los líderes JA a desarrollar un liderazgo creativo e innovador, </a:t>
            </a:r>
            <a:r>
              <a:t>que</a:t>
            </a:r>
          </a:p>
          <a:p>
            <a:pPr defTabSz="457200">
              <a:lnSpc>
                <a:spcPct val="120000"/>
              </a:lnSpc>
              <a:defRPr sz="2400">
                <a:latin typeface="Roboto"/>
                <a:ea typeface="Roboto"/>
                <a:cs typeface="Roboto"/>
                <a:sym typeface="Roboto"/>
              </a:defRPr>
            </a:pPr>
            <a:r>
              <a:t>vaya más allá de los métodos tradicionales, creando estrategias y proyectos que se adapten a las necesidades de los jóvenes y la comunidad, fortaleciendo la misión adventista con acciones</a:t>
            </a:r>
          </a:p>
          <a:p>
            <a:pPr defTabSz="457200">
              <a:lnSpc>
                <a:spcPct val="120000"/>
              </a:lnSpc>
              <a:defRPr sz="2400">
                <a:latin typeface="Roboto"/>
                <a:ea typeface="Roboto"/>
                <a:cs typeface="Roboto"/>
                <a:sym typeface="Roboto"/>
              </a:defRPr>
            </a:pPr>
            <a:r>
              <a:t>relevantes y efectivas.</a:t>
            </a:r>
          </a:p>
        </p:txBody>
      </p:sp>
      <p:sp>
        <p:nvSpPr>
          <p:cNvPr id="98" name="Promover un ambiente que valore la creatividad y el desarrollo de ideas en el Ministerio Joven, alentando a los líderes a apoyar y capacitar a los jóvenes…"/>
          <p:cNvSpPr txBox="1"/>
          <p:nvPr/>
        </p:nvSpPr>
        <p:spPr>
          <a:xfrm>
            <a:off x="7509529" y="1171834"/>
            <a:ext cx="4064001" cy="51409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defTabSz="457200">
              <a:lnSpc>
                <a:spcPct val="120000"/>
              </a:lnSpc>
              <a:defRPr sz="2400">
                <a:latin typeface="Roboto"/>
                <a:ea typeface="Roboto"/>
                <a:cs typeface="Roboto"/>
                <a:sym typeface="Roboto"/>
              </a:defRPr>
            </a:pPr>
            <a:r>
              <a:rPr b="1"/>
              <a:t>Promover un ambiente que valore la creatividad y el desarrollo de ideas en el Ministerio Joven, </a:t>
            </a:r>
            <a:r>
              <a:t>alentando a los líderes a apoyar y capacitar a los jóvenes</a:t>
            </a:r>
          </a:p>
          <a:p>
            <a:pPr defTabSz="457200">
              <a:lnSpc>
                <a:spcPct val="120000"/>
              </a:lnSpc>
              <a:defRPr sz="2400">
                <a:latin typeface="Roboto"/>
                <a:ea typeface="Roboto"/>
                <a:cs typeface="Roboto"/>
                <a:sym typeface="Roboto"/>
              </a:defRPr>
            </a:pPr>
            <a:r>
              <a:t>para encontrar formas nuevas y significativas de servir, permitiendo que los</a:t>
            </a:r>
          </a:p>
          <a:p>
            <a:pPr defTabSz="457200">
              <a:lnSpc>
                <a:spcPct val="120000"/>
              </a:lnSpc>
              <a:defRPr sz="2400">
                <a:latin typeface="Roboto"/>
                <a:ea typeface="Roboto"/>
                <a:cs typeface="Roboto"/>
                <a:sym typeface="Roboto"/>
              </a:defRPr>
            </a:pPr>
            <a:r>
              <a:t>talentos individuales se desarrollen en un contexto de discipulado y misión.</a:t>
            </a:r>
          </a:p>
        </p:txBody>
      </p:sp>
      <p:sp>
        <p:nvSpPr>
          <p:cNvPr id="99" name="01"/>
          <p:cNvSpPr txBox="1"/>
          <p:nvPr/>
        </p:nvSpPr>
        <p:spPr>
          <a:xfrm>
            <a:off x="1445857" y="405460"/>
            <a:ext cx="876572" cy="86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5200">
                <a:solidFill>
                  <a:srgbClr val="D33B4B"/>
                </a:solidFill>
                <a:latin typeface="Roboto"/>
                <a:ea typeface="Roboto"/>
                <a:cs typeface="Roboto"/>
                <a:sym typeface="Roboto"/>
              </a:defRPr>
            </a:lvl1pPr>
          </a:lstStyle>
          <a:p>
            <a:pPr/>
            <a:r>
              <a:t>01</a:t>
            </a:r>
          </a:p>
        </p:txBody>
      </p:sp>
      <p:sp>
        <p:nvSpPr>
          <p:cNvPr id="100" name="02"/>
          <p:cNvSpPr txBox="1"/>
          <p:nvPr/>
        </p:nvSpPr>
        <p:spPr>
          <a:xfrm>
            <a:off x="6601532" y="405460"/>
            <a:ext cx="1147147" cy="86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5200">
                <a:solidFill>
                  <a:srgbClr val="D33B4B"/>
                </a:solidFill>
                <a:latin typeface="Roboto"/>
                <a:ea typeface="Roboto"/>
                <a:cs typeface="Roboto"/>
                <a:sym typeface="Roboto"/>
              </a:defRPr>
            </a:lvl1pPr>
          </a:lstStyle>
          <a:p>
            <a:pPr/>
            <a:r>
              <a:t>02</a:t>
            </a:r>
          </a:p>
        </p:txBody>
      </p:sp>
      <p:sp>
        <p:nvSpPr>
          <p:cNvPr id="101" name="Retângulo"/>
          <p:cNvSpPr/>
          <p:nvPr/>
        </p:nvSpPr>
        <p:spPr>
          <a:xfrm>
            <a:off x="1816441" y="1311578"/>
            <a:ext cx="135403" cy="5140962"/>
          </a:xfrm>
          <a:prstGeom prst="rect">
            <a:avLst/>
          </a:prstGeom>
          <a:solidFill>
            <a:srgbClr val="E62546"/>
          </a:solidFill>
          <a:ln w="12700">
            <a:miter lim="400000"/>
          </a:ln>
        </p:spPr>
        <p:txBody>
          <a:bodyPr lIns="45719" rIns="45719" anchor="ctr"/>
          <a:lstStyle/>
          <a:p>
            <a:pPr/>
          </a:p>
        </p:txBody>
      </p:sp>
      <p:sp>
        <p:nvSpPr>
          <p:cNvPr id="102" name="Retângulo"/>
          <p:cNvSpPr/>
          <p:nvPr/>
        </p:nvSpPr>
        <p:spPr>
          <a:xfrm>
            <a:off x="6979106" y="1311578"/>
            <a:ext cx="135403" cy="5140962"/>
          </a:xfrm>
          <a:prstGeom prst="rect">
            <a:avLst/>
          </a:prstGeom>
          <a:solidFill>
            <a:srgbClr val="E62546"/>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TextBox 4"/>
          <p:cNvSpPr txBox="1"/>
          <p:nvPr/>
        </p:nvSpPr>
        <p:spPr>
          <a:xfrm>
            <a:off x="1328103" y="2609361"/>
            <a:ext cx="9535794" cy="38785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20000"/>
              </a:lnSpc>
              <a:buSzPct val="100000"/>
              <a:buChar char="•"/>
              <a:defRPr>
                <a:latin typeface="Roboto"/>
                <a:ea typeface="Roboto"/>
                <a:cs typeface="Roboto"/>
                <a:sym typeface="Roboto"/>
              </a:defRPr>
            </a:pPr>
            <a:r>
              <a:t>¿Cómo se puede utilizar la innovación para adaptar la misión de la iglesia a las necesidades actuales de los jóvenes y la comunidad?</a:t>
            </a:r>
          </a:p>
          <a:p>
            <a:pPr marL="190500" indent="-190500">
              <a:lnSpc>
                <a:spcPct val="120000"/>
              </a:lnSpc>
              <a:buSzPct val="100000"/>
              <a:buChar char="•"/>
              <a:defRPr>
                <a:latin typeface="Roboto"/>
                <a:ea typeface="Roboto"/>
                <a:cs typeface="Roboto"/>
                <a:sym typeface="Roboto"/>
              </a:defRPr>
            </a:pPr>
            <a:r>
              <a:t>¿Qué estrategias se pueden implementar para estimular la creatividad de los jóvenes dentro del Ministerio Joven?</a:t>
            </a:r>
          </a:p>
          <a:p>
            <a:pPr marL="190500" indent="-190500">
              <a:lnSpc>
                <a:spcPct val="120000"/>
              </a:lnSpc>
              <a:buSzPct val="100000"/>
              <a:buChar char="•"/>
              <a:defRPr>
                <a:latin typeface="Roboto"/>
                <a:ea typeface="Roboto"/>
                <a:cs typeface="Roboto"/>
                <a:sym typeface="Roboto"/>
              </a:defRPr>
            </a:pPr>
            <a:r>
              <a:t>¿Cómo pueden los líderes equilibrar la tradición de la iglesia con la necesidad de innovación para mantener el ministerio relevante?</a:t>
            </a:r>
          </a:p>
          <a:p>
            <a:pPr marL="190500" indent="-190500">
              <a:lnSpc>
                <a:spcPct val="120000"/>
              </a:lnSpc>
              <a:buSzPct val="100000"/>
              <a:buChar char="•"/>
              <a:defRPr>
                <a:latin typeface="Roboto"/>
                <a:ea typeface="Roboto"/>
                <a:cs typeface="Roboto"/>
                <a:sym typeface="Roboto"/>
              </a:defRPr>
            </a:pPr>
            <a:r>
              <a:t>¿Cuáles son los principales desafíos que enfrentan los líderes al intentar implementar proyectos innovadores?</a:t>
            </a:r>
          </a:p>
          <a:p>
            <a:pPr marL="190500" indent="-190500">
              <a:lnSpc>
                <a:spcPct val="120000"/>
              </a:lnSpc>
              <a:buSzPct val="100000"/>
              <a:buChar char="•"/>
              <a:defRPr>
                <a:latin typeface="Roboto"/>
                <a:ea typeface="Roboto"/>
                <a:cs typeface="Roboto"/>
                <a:sym typeface="Roboto"/>
              </a:defRPr>
            </a:pPr>
            <a:r>
              <a:t>¿De qué manera la colaboración entre líderes y jóvenes puede impulsar la creatividad y la innovación en el ministerio?</a:t>
            </a:r>
          </a:p>
          <a:p>
            <a:pPr marL="190500" indent="-190500">
              <a:lnSpc>
                <a:spcPct val="120000"/>
              </a:lnSpc>
              <a:buSzPct val="100000"/>
              <a:buChar char="•"/>
              <a:defRPr>
                <a:latin typeface="Roboto"/>
                <a:ea typeface="Roboto"/>
                <a:cs typeface="Roboto"/>
                <a:sym typeface="Roboto"/>
              </a:defRPr>
            </a:pPr>
            <a:r>
              <a:t>¿Cómo se puede utilizar la tecnología, especialmente la inteligencia artificial, para apoyar la innovación en el Ministerio Joven?</a:t>
            </a:r>
          </a:p>
        </p:txBody>
      </p:sp>
      <p:pic>
        <p:nvPicPr>
          <p:cNvPr id="189" name="Talk.psd" descr="Talk.psd"/>
          <p:cNvPicPr>
            <a:picLocks noChangeAspect="1"/>
          </p:cNvPicPr>
          <p:nvPr/>
        </p:nvPicPr>
        <p:blipFill>
          <a:blip r:embed="rId3">
            <a:extLst/>
          </a:blip>
          <a:srcRect l="0" t="4362" r="50949" b="60529"/>
          <a:stretch>
            <a:fillRect/>
          </a:stretch>
        </p:blipFill>
        <p:spPr>
          <a:xfrm>
            <a:off x="3311326" y="-84147"/>
            <a:ext cx="5569519" cy="2950138"/>
          </a:xfrm>
          <a:prstGeom prst="rect">
            <a:avLst/>
          </a:prstGeom>
          <a:ln w="12700">
            <a:miter lim="400000"/>
          </a:ln>
        </p:spPr>
      </p:pic>
      <p:sp>
        <p:nvSpPr>
          <p:cNvPr id="190" name="Innovación y Creatividad en el Ministerio Joven"/>
          <p:cNvSpPr txBox="1"/>
          <p:nvPr/>
        </p:nvSpPr>
        <p:spPr>
          <a:xfrm>
            <a:off x="1328103" y="1774192"/>
            <a:ext cx="9535794"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0000"/>
              </a:lnSpc>
              <a:defRPr sz="3900">
                <a:solidFill>
                  <a:srgbClr val="009FE3"/>
                </a:solidFill>
                <a:latin typeface="Abel Regular"/>
                <a:ea typeface="Abel Regular"/>
                <a:cs typeface="Abel Regular"/>
                <a:sym typeface="Abel Regular"/>
              </a:defRPr>
            </a:lvl1pPr>
          </a:lstStyle>
          <a:p>
            <a:pPr/>
            <a:r>
              <a:t>Innovación y Creatividad en el Ministerio Joven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Dios es el creador y Él creó todas las cosas, al fin y al cabo, como diría el sabio Salomón, “no hay nada nuevo bajo el sol”.…"/>
          <p:cNvSpPr txBox="1"/>
          <p:nvPr/>
        </p:nvSpPr>
        <p:spPr>
          <a:xfrm>
            <a:off x="4988879" y="1329055"/>
            <a:ext cx="6328480" cy="419989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90000"/>
              </a:lnSpc>
              <a:spcBef>
                <a:spcPts val="1000"/>
              </a:spcBef>
              <a:buFont typeface="Arial"/>
              <a:defRPr sz="4500">
                <a:solidFill>
                  <a:srgbClr val="FFFFFF"/>
                </a:solidFill>
                <a:latin typeface="Abel Regular"/>
                <a:ea typeface="Abel Regular"/>
                <a:cs typeface="Abel Regular"/>
                <a:sym typeface="Abel Regular"/>
              </a:defRPr>
            </a:pPr>
            <a:r>
              <a:t>Dios es el creador y Él creó todas las cosas, al fin y al cabo, como diría el sabio Salomón, “no hay nada nuevo bajo el sol”.</a:t>
            </a:r>
          </a:p>
          <a:p>
            <a:pPr>
              <a:lnSpc>
                <a:spcPct val="90000"/>
              </a:lnSpc>
              <a:spcBef>
                <a:spcPts val="1000"/>
              </a:spcBef>
              <a:buFont typeface="Arial"/>
              <a:defRPr sz="4500">
                <a:solidFill>
                  <a:srgbClr val="FFFFFF"/>
                </a:solidFill>
                <a:latin typeface="Abel Regular"/>
                <a:ea typeface="Abel Regular"/>
                <a:cs typeface="Abel Regular"/>
                <a:sym typeface="Abel Regular"/>
              </a:defRPr>
            </a:pPr>
            <a:r>
              <a:t>Eclesiastés 1:9</a:t>
            </a:r>
          </a:p>
        </p:txBody>
      </p:sp>
      <p:sp>
        <p:nvSpPr>
          <p:cNvPr id="105" name="Linha"/>
          <p:cNvSpPr/>
          <p:nvPr/>
        </p:nvSpPr>
        <p:spPr>
          <a:xfrm flipH="1">
            <a:off x="4450758" y="326718"/>
            <a:ext cx="1" cy="6204564"/>
          </a:xfrm>
          <a:prstGeom prst="line">
            <a:avLst/>
          </a:prstGeom>
          <a:ln w="19050">
            <a:solidFill>
              <a:srgbClr val="FFFFFF"/>
            </a:solidFill>
            <a:miter/>
          </a:ln>
        </p:spPr>
        <p:txBody>
          <a:bodyPr lIns="45719" rIns="45719"/>
          <a:lstStyle/>
          <a:p>
            <a:pPr/>
          </a:p>
        </p:txBody>
      </p:sp>
      <p:sp>
        <p:nvSpPr>
          <p:cNvPr id="106" name="Ministerios creativos, proyectos innovadores"/>
          <p:cNvSpPr txBox="1"/>
          <p:nvPr/>
        </p:nvSpPr>
        <p:spPr>
          <a:xfrm>
            <a:off x="345998" y="1915159"/>
            <a:ext cx="3797946" cy="30276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80000"/>
              </a:lnSpc>
              <a:defRPr sz="6000">
                <a:solidFill>
                  <a:srgbClr val="EEB254"/>
                </a:solidFill>
                <a:latin typeface="Gill Sans Light"/>
                <a:ea typeface="Gill Sans Light"/>
                <a:cs typeface="Gill Sans Light"/>
                <a:sym typeface="Gill Sans Light"/>
              </a:defRPr>
            </a:lvl1pPr>
          </a:lstStyle>
          <a:p>
            <a:pPr/>
            <a:r>
              <a:t>Ministerios creativos, proyectos innovadores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8"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09"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10" name="Los líderes de la Causa de Dios, como generales sabios, deben establecer planes para el avance en todas las áreas. En su planificación, deben dedicar un estudio especial al trabajo que pueden realizar los laicos en favor de sus amigos y vecinos."/>
          <p:cNvSpPr txBox="1"/>
          <p:nvPr/>
        </p:nvSpPr>
        <p:spPr>
          <a:xfrm>
            <a:off x="4149616" y="595023"/>
            <a:ext cx="6585742" cy="48818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79" sz="4000">
                <a:solidFill>
                  <a:srgbClr val="050000"/>
                </a:solidFill>
                <a:latin typeface="Gill Sans"/>
                <a:ea typeface="Gill Sans"/>
                <a:cs typeface="Gill Sans"/>
                <a:sym typeface="Gill Sans"/>
              </a:defRPr>
            </a:lvl1pPr>
          </a:lstStyle>
          <a:p>
            <a:pPr/>
            <a:r>
              <a:t>Los líderes de la Causa de Dios, como generales sabios, deben establecer planes para el avance en todas las áreas. En su planificación, deben dedicar un estudio especial al trabajo que pueden realizar los laicos en favor de sus amigos y vecinos.</a:t>
            </a:r>
          </a:p>
        </p:txBody>
      </p:sp>
      <p:sp>
        <p:nvSpPr>
          <p:cNvPr id="111" name="Ellen G. White, Testemunhos, vol. 9, p. 116-117 (traduzido do português)"/>
          <p:cNvSpPr txBox="1"/>
          <p:nvPr/>
        </p:nvSpPr>
        <p:spPr>
          <a:xfrm>
            <a:off x="4149616" y="5786917"/>
            <a:ext cx="6585742"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Ellen G. White, Testemunhos, vol. 9, p. 116-117 (traduzido do português)</a:t>
            </a:r>
          </a:p>
        </p:txBody>
      </p:sp>
      <p:sp>
        <p:nvSpPr>
          <p:cNvPr id="112"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La creatividad y la innovación son indispensables para cumplir la misión de la iglesia en un mundo en constante cambio. Un líder creativo va más allá de los métodos tradicionales, aportando soluciones prácticas y eficientes para el crecimiento espiritual"/>
          <p:cNvSpPr txBox="1"/>
          <p:nvPr/>
        </p:nvSpPr>
        <p:spPr>
          <a:xfrm>
            <a:off x="1382861" y="1310640"/>
            <a:ext cx="9426278" cy="423672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spcBef>
                <a:spcPts val="1000"/>
              </a:spcBef>
              <a:buFont typeface="Arial"/>
              <a:defRPr sz="4000">
                <a:solidFill>
                  <a:srgbClr val="FFFFFF"/>
                </a:solidFill>
                <a:latin typeface="Abel Regular"/>
                <a:ea typeface="Abel Regular"/>
                <a:cs typeface="Abel Regular"/>
                <a:sym typeface="Abel Regular"/>
              </a:defRPr>
            </a:lvl1pPr>
          </a:lstStyle>
          <a:p>
            <a:pPr/>
            <a:r>
              <a:t>La creatividad y la innovación son indispensables para cumplir la misión de la iglesia en un mundo en constante cambio. Un líder creativo va más allá de los métodos tradicionales, aportando soluciones prácticas y eficientes para el crecimiento espiritual y el compromiso misionero.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Proceso Creativo"/>
          <p:cNvSpPr txBox="1"/>
          <p:nvPr/>
        </p:nvSpPr>
        <p:spPr>
          <a:xfrm>
            <a:off x="441862" y="2695575"/>
            <a:ext cx="5843812" cy="14668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Proceso Creativo</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La creatividad implica identificar desafíos, formular hipótesis y probar soluciones, comunicando los resultados claramente. (Torrance, 1965).…"/>
          <p:cNvSpPr txBox="1"/>
          <p:nvPr/>
        </p:nvSpPr>
        <p:spPr>
          <a:xfrm>
            <a:off x="1507503" y="878840"/>
            <a:ext cx="9207501" cy="51003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La creatividad implica identificar desafíos, formular hipótesis y probar soluciones, comunicando los resultados claramente. (Torrance, 1965).</a:t>
            </a:r>
          </a:p>
          <a:p>
            <a:pPr>
              <a:lnSpc>
                <a:spcPct val="140000"/>
              </a:lnSpc>
              <a:tabLst>
                <a:tab pos="457200" algn="l"/>
              </a:tabLst>
              <a:defRPr sz="2500">
                <a:uFill>
                  <a:solidFill>
                    <a:srgbClr val="000000"/>
                  </a:solidFill>
                </a:uFill>
                <a:latin typeface="Roboto"/>
                <a:ea typeface="Roboto"/>
                <a:cs typeface="Roboto"/>
                <a:sym typeface="Roboto"/>
              </a:defRPr>
            </a:pP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La creatividad se sostiene en tres pilares: conocimiento, habilidades creativas y motivación intrínseca.</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El líder necesita crear un ambiente que fomente la curiosidad y el aprendizaje, permitiendo el desarrollo de ideas con confianza. (Amabile, 1996).</a:t>
            </a:r>
          </a:p>
        </p:txBody>
      </p:sp>
      <p:sp>
        <p:nvSpPr>
          <p:cNvPr id="119"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1"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22"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23" name="La iglesia necesita repensar su papel y sus prácticas para mantenerse relevante en un mundo post-cristiano."/>
          <p:cNvSpPr txBox="1"/>
          <p:nvPr/>
        </p:nvSpPr>
        <p:spPr>
          <a:xfrm>
            <a:off x="4149616" y="595023"/>
            <a:ext cx="6585742" cy="414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100" sz="5000">
                <a:solidFill>
                  <a:srgbClr val="050000"/>
                </a:solidFill>
                <a:latin typeface="Gill Sans"/>
                <a:ea typeface="Gill Sans"/>
                <a:cs typeface="Gill Sans"/>
                <a:sym typeface="Gill Sans"/>
              </a:defRPr>
            </a:lvl1pPr>
          </a:lstStyle>
          <a:p>
            <a:pPr/>
            <a:r>
              <a:t>La iglesia necesita repensar su papel y sus prácticas para mantenerse relevante en un mundo post-cristiano.</a:t>
            </a:r>
          </a:p>
        </p:txBody>
      </p:sp>
      <p:sp>
        <p:nvSpPr>
          <p:cNvPr id="124" name="BARNA, George; KINNAMAN, David (Eds.). Churchless: Understanding Today’s Unchurched and How to Connect with Them. Tyndale House Publishers, 2014."/>
          <p:cNvSpPr txBox="1"/>
          <p:nvPr/>
        </p:nvSpPr>
        <p:spPr>
          <a:xfrm>
            <a:off x="4149616" y="5786917"/>
            <a:ext cx="6585742"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BARNA, George; KINNAMAN, David (Eds.). Churchless: Understanding Today’s Unchurched and How to Connect with Them. Tyndale House Publishers, 2014.</a:t>
            </a:r>
          </a:p>
        </p:txBody>
      </p:sp>
      <p:sp>
        <p:nvSpPr>
          <p:cNvPr id="125"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