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 b="def" i="def"/>
      <a:tcStyle>
        <a:tcBdr/>
        <a:fill>
          <a:solidFill>
            <a:srgbClr val="E7EA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 b="def" i="def"/>
      <a:tcStyle>
        <a:tcBdr/>
        <a:fill>
          <a:solidFill>
            <a:srgbClr val="E8F0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ptos"/>
      </a:defRPr>
    </a:lvl1pPr>
    <a:lvl2pPr indent="228600" latinLnBrk="0">
      <a:defRPr sz="1200">
        <a:latin typeface="+mj-lt"/>
        <a:ea typeface="+mj-ea"/>
        <a:cs typeface="+mj-cs"/>
        <a:sym typeface="Aptos"/>
      </a:defRPr>
    </a:lvl2pPr>
    <a:lvl3pPr indent="457200" latinLnBrk="0">
      <a:defRPr sz="1200">
        <a:latin typeface="+mj-lt"/>
        <a:ea typeface="+mj-ea"/>
        <a:cs typeface="+mj-cs"/>
        <a:sym typeface="Aptos"/>
      </a:defRPr>
    </a:lvl3pPr>
    <a:lvl4pPr indent="685800" latinLnBrk="0">
      <a:defRPr sz="1200">
        <a:latin typeface="+mj-lt"/>
        <a:ea typeface="+mj-ea"/>
        <a:cs typeface="+mj-cs"/>
        <a:sym typeface="Aptos"/>
      </a:defRPr>
    </a:lvl4pPr>
    <a:lvl5pPr indent="914400" latinLnBrk="0">
      <a:defRPr sz="1200">
        <a:latin typeface="+mj-lt"/>
        <a:ea typeface="+mj-ea"/>
        <a:cs typeface="+mj-cs"/>
        <a:sym typeface="Aptos"/>
      </a:defRPr>
    </a:lvl5pPr>
    <a:lvl6pPr indent="1143000" latinLnBrk="0">
      <a:defRPr sz="1200">
        <a:latin typeface="+mj-lt"/>
        <a:ea typeface="+mj-ea"/>
        <a:cs typeface="+mj-cs"/>
        <a:sym typeface="Aptos"/>
      </a:defRPr>
    </a:lvl6pPr>
    <a:lvl7pPr indent="1371600" latinLnBrk="0">
      <a:defRPr sz="1200">
        <a:latin typeface="+mj-lt"/>
        <a:ea typeface="+mj-ea"/>
        <a:cs typeface="+mj-cs"/>
        <a:sym typeface="Aptos"/>
      </a:defRPr>
    </a:lvl7pPr>
    <a:lvl8pPr indent="1600200" latinLnBrk="0">
      <a:defRPr sz="1200">
        <a:latin typeface="+mj-lt"/>
        <a:ea typeface="+mj-ea"/>
        <a:cs typeface="+mj-cs"/>
        <a:sym typeface="Aptos"/>
      </a:defRPr>
    </a:lvl8pPr>
    <a:lvl9pPr indent="1828800" latinLnBrk="0">
      <a:defRPr sz="1200">
        <a:latin typeface="+mj-lt"/>
        <a:ea typeface="+mj-ea"/>
        <a:cs typeface="+mj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Texto do Título</a:t>
            </a:r>
          </a:p>
        </p:txBody>
      </p:sp>
      <p:sp>
        <p:nvSpPr>
          <p:cNvPr id="12" name="Nível de Corpo Um…"/>
          <p:cNvSpPr txBox="1"/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21" name="Nível de Corpo U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o Título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Texto do Título</a:t>
            </a:r>
          </a:p>
        </p:txBody>
      </p:sp>
      <p:sp>
        <p:nvSpPr>
          <p:cNvPr id="30" name="Nível de Corpo Um…"/>
          <p:cNvSpPr txBox="1"/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39" name="Nível de Corpo Um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48" name="Nível de Corpo Um…"/>
          <p:cNvSpPr txBox="1"/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0">
              <a:buSzTx/>
              <a:buFontTx/>
              <a:buNone/>
              <a:defRPr b="1" sz="2400"/>
            </a:lvl2pPr>
            <a:lvl3pPr marL="0" indent="0">
              <a:buSzTx/>
              <a:buFontTx/>
              <a:buNone/>
              <a:defRPr b="1" sz="2400"/>
            </a:lvl3pPr>
            <a:lvl4pPr marL="0" indent="0">
              <a:buSzTx/>
              <a:buFontTx/>
              <a:buNone/>
              <a:defRPr b="1" sz="2400"/>
            </a:lvl4pPr>
            <a:lvl5pPr marL="0" indent="0">
              <a:buSzTx/>
              <a:buFontTx/>
              <a:buNone/>
              <a:defRPr b="1" sz="2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5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Texto do Título</a:t>
            </a:r>
          </a:p>
        </p:txBody>
      </p:sp>
      <p:sp>
        <p:nvSpPr>
          <p:cNvPr id="73" name="Nível de Corpo Um…"/>
          <p:cNvSpPr txBox="1"/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o Título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Texto do Título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Nível de Corpo Um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Texto do Título</a:t>
            </a:r>
          </a:p>
        </p:txBody>
      </p:sp>
      <p:sp>
        <p:nvSpPr>
          <p:cNvPr id="3" name="Nível de Corpo Um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11080147" y="6404293"/>
            <a:ext cx="273654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757575"/>
                </a:solidFill>
                <a:latin typeface="+mj-lt"/>
                <a:ea typeface="+mj-ea"/>
                <a:cs typeface="+mj-cs"/>
                <a:sym typeface="Apto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9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26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6"/>
            <a:ext cx="2736942" cy="2124432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El trabajo en equipo es la clave para un ministerio exitoso."/>
          <p:cNvSpPr txBox="1"/>
          <p:nvPr/>
        </p:nvSpPr>
        <p:spPr>
          <a:xfrm>
            <a:off x="4149615" y="1397693"/>
            <a:ext cx="6585744" cy="2082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12750">
              <a:lnSpc>
                <a:spcPct val="90000"/>
              </a:lnSpc>
              <a:defRPr spc="97" sz="49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El trabajo en equipo es la clave para un ministerio exitoso.</a:t>
            </a:r>
          </a:p>
        </p:txBody>
      </p:sp>
      <p:sp>
        <p:nvSpPr>
          <p:cNvPr id="128" name="ROBBINS, Duffy. Youth Ministry Nuts and Bolts: Organizing, Leading, and Managing Your Youth Ministry. Grand Rapids: Zondervan, 2010."/>
          <p:cNvSpPr txBox="1"/>
          <p:nvPr/>
        </p:nvSpPr>
        <p:spPr>
          <a:xfrm>
            <a:off x="4149615" y="5786917"/>
            <a:ext cx="6585744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ROBBINS, Duffy. Youth Ministry Nuts and Bolts: Organizing, Leading, and Managing Your Youth Ministry. Grand Rapids: Zondervan, 2010.</a:t>
            </a:r>
          </a:p>
        </p:txBody>
      </p:sp>
      <p:sp>
        <p:nvSpPr>
          <p:cNvPr id="129" name="Linha"/>
          <p:cNvSpPr/>
          <p:nvPr/>
        </p:nvSpPr>
        <p:spPr>
          <a:xfrm flipH="1">
            <a:off x="3815758" y="326718"/>
            <a:ext cx="2" cy="6204565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inco pasos para implementar equipos JA de alto rendimiento:"/>
          <p:cNvSpPr txBox="1"/>
          <p:nvPr/>
        </p:nvSpPr>
        <p:spPr>
          <a:xfrm>
            <a:off x="432741" y="2543124"/>
            <a:ext cx="5776294" cy="34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Cinco pasos para implementar equipos JA de alto rendimiento: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Alinee la Visión y los Objetivos: Defina una visión compartida y asegúrese de que todos los miembros comprendan y se comprometan con los objetivos colectivos del equipo, poniendo el bien del grupo por encima de los intereses individuales.…"/>
          <p:cNvSpPr txBox="1"/>
          <p:nvPr/>
        </p:nvSpPr>
        <p:spPr>
          <a:xfrm>
            <a:off x="1507503" y="878840"/>
            <a:ext cx="9207501" cy="5100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444500" indent="-444500">
              <a:lnSpc>
                <a:spcPct val="140000"/>
              </a:lnSpc>
              <a:buClr>
                <a:srgbClr val="000000"/>
              </a:buClr>
              <a:buSzPts val="2500"/>
              <a:buAutoNum type="arabicPeriod" startAt="1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Alinee la Visión y los Objetivos:</a:t>
            </a:r>
            <a:r>
              <a:rPr b="0"/>
              <a:t> Defina una visión compartida y asegúrese de que todos los miembros comprendan y se comprometan con los objetivos colectivos del equipo, poniendo el bien del grupo por encima de los intereses individuales.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444500" indent="-444500">
              <a:lnSpc>
                <a:spcPct val="140000"/>
              </a:lnSpc>
              <a:buClr>
                <a:srgbClr val="000000"/>
              </a:buClr>
              <a:buSzPts val="2500"/>
              <a:buAutoNum type="arabicPeriod" startAt="2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Promueva la Colaboración y la Sinergia: </a:t>
            </a:r>
            <a:r>
              <a:rPr b="0"/>
              <a:t>Fomente el aprendizaje colectivo y el intercambio de ideas, creando un ambiente donde los talentos individuales se complementen y resulten en soluciones creativas e impactantes.</a:t>
            </a:r>
          </a:p>
        </p:txBody>
      </p:sp>
      <p:sp>
        <p:nvSpPr>
          <p:cNvPr id="134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Enfoque en la Relación Interpersonal: Desarrolle confianza y compromiso al valorar las relaciones entre los miembros, recordando que los equipos efectivos dependen de conexiones fuertes y apoyo mutuo.…"/>
          <p:cNvSpPr txBox="1"/>
          <p:nvPr/>
        </p:nvSpPr>
        <p:spPr>
          <a:xfrm>
            <a:off x="1507503" y="1136650"/>
            <a:ext cx="9207501" cy="458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444500" indent="-444500">
              <a:lnSpc>
                <a:spcPct val="140000"/>
              </a:lnSpc>
              <a:buClr>
                <a:srgbClr val="000000"/>
              </a:buClr>
              <a:buSzPts val="2500"/>
              <a:buAutoNum type="arabicPeriod" startAt="3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Enfoque en la Relación Interpersonal:</a:t>
            </a:r>
            <a:r>
              <a:rPr b="0"/>
              <a:t> Desarrolle confianza y compromiso al valorar las relaciones entre los miembros, recordando que los equipos efectivos dependen de conexiones fuertes y apoyo mutuo.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444500" indent="-444500">
              <a:lnSpc>
                <a:spcPct val="140000"/>
              </a:lnSpc>
              <a:buClr>
                <a:srgbClr val="000000"/>
              </a:buClr>
              <a:buSzPts val="2500"/>
              <a:buAutoNum type="arabicPeriod" startAt="4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Practique el Liderazgo Compartido: </a:t>
            </a:r>
            <a:r>
              <a:rPr b="0"/>
              <a:t>Establezca un liderazgo que incluya a todos los miembros, fomentando la responsabilidad y la participación activa en las decisiones, para fortalecer la cohesión y el compromiso.</a:t>
            </a:r>
          </a:p>
        </p:txBody>
      </p:sp>
      <p:sp>
        <p:nvSpPr>
          <p:cNvPr id="137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estione los Conflictos con Transparencia y Diálogo: Aborde los conflictos de manera abierta y resolutiva, manejando cuestiones de ego y alineando comportamientos para mantener la armonía y el enfoque en el propósito común."/>
          <p:cNvSpPr txBox="1"/>
          <p:nvPr/>
        </p:nvSpPr>
        <p:spPr>
          <a:xfrm>
            <a:off x="1507503" y="2425701"/>
            <a:ext cx="9207501" cy="2006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444500" indent="-444500">
              <a:lnSpc>
                <a:spcPct val="140000"/>
              </a:lnSpc>
              <a:buClr>
                <a:srgbClr val="000000"/>
              </a:buClr>
              <a:buSzPts val="2500"/>
              <a:buAutoNum type="arabicPeriod" startAt="5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Gestione los Conflictos con Transparencia y Diálogo: </a:t>
            </a:r>
            <a:r>
              <a:rPr b="0"/>
              <a:t>Aborde los conflictos de manera abierta y resolutiva, manejando cuestiones de ego y alineando comportamientos para mantener la armonía y el enfoque en el propósito común.</a:t>
            </a:r>
          </a:p>
        </p:txBody>
      </p:sp>
      <p:sp>
        <p:nvSpPr>
          <p:cNvPr id="140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Mejor son dos que uno, porque tienen mejor recompensa por su trabajo.…"/>
          <p:cNvSpPr txBox="1"/>
          <p:nvPr/>
        </p:nvSpPr>
        <p:spPr>
          <a:xfrm>
            <a:off x="2030859" y="2695575"/>
            <a:ext cx="8130280" cy="14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La formación de un equipo no termina con su creación.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45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6"/>
            <a:ext cx="2736942" cy="2124432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Los modelos de liderazgo compartido ofrecen oportunidades para crear ambientes de trabajo más colaborativos y efectivos."/>
          <p:cNvSpPr txBox="1"/>
          <p:nvPr/>
        </p:nvSpPr>
        <p:spPr>
          <a:xfrm>
            <a:off x="4149615" y="508693"/>
            <a:ext cx="6585744" cy="4643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12750">
              <a:lnSpc>
                <a:spcPct val="90000"/>
              </a:lnSpc>
              <a:defRPr spc="97" sz="49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Los modelos de liderazgo compartido ofrecen oportunidades para crear ambientes de trabajo más colaborativos y efectivos.</a:t>
            </a:r>
          </a:p>
        </p:txBody>
      </p:sp>
      <p:sp>
        <p:nvSpPr>
          <p:cNvPr id="147" name="DUGAN, John P. Leadership Theory: Cultivating Critical Perspectives. San Francisco: Jossey-Bass; Hoboken, New Jersey: John Wiley &amp; Sons, 2017."/>
          <p:cNvSpPr txBox="1"/>
          <p:nvPr/>
        </p:nvSpPr>
        <p:spPr>
          <a:xfrm>
            <a:off x="4149615" y="5786917"/>
            <a:ext cx="6585744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DUGAN, John P. Leadership Theory: Cultivating Critical Perspectives. San Francisco: Jossey-Bass; Hoboken, New Jersey: John Wiley &amp; Sons, 2017.</a:t>
            </a:r>
          </a:p>
        </p:txBody>
      </p:sp>
      <p:sp>
        <p:nvSpPr>
          <p:cNvPr id="148" name="Linha"/>
          <p:cNvSpPr/>
          <p:nvPr/>
        </p:nvSpPr>
        <p:spPr>
          <a:xfrm flipH="1">
            <a:off x="3815758" y="326718"/>
            <a:ext cx="2" cy="6204565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51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6"/>
            <a:ext cx="2736942" cy="2124432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El líder debe demostrar aprecio por aquellos con los que trabaja y crear, entre los miembros del equipo, un ambiente familiar, en el que compartan preocupaciones y alegrías, alternando las demandas del trabajo con momentos de celebraciones y esparcimient"/>
          <p:cNvSpPr txBox="1"/>
          <p:nvPr/>
        </p:nvSpPr>
        <p:spPr>
          <a:xfrm>
            <a:off x="4149616" y="508692"/>
            <a:ext cx="6926007" cy="4777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12750">
              <a:lnSpc>
                <a:spcPct val="90000"/>
              </a:lnSpc>
              <a:defRPr spc="78" sz="39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El líder debe demostrar aprecio por aquellos con los que trabaja y crear, entre los miembros del equipo, un ambiente familiar, en el que compartan preocupaciones y alegrías, alternando las demandas del trabajo con momentos de celebraciones y esparcimiento.</a:t>
            </a:r>
          </a:p>
        </p:txBody>
      </p:sp>
      <p:sp>
        <p:nvSpPr>
          <p:cNvPr id="153" name="McGee-Cooper and Trammell (2002)"/>
          <p:cNvSpPr txBox="1"/>
          <p:nvPr/>
        </p:nvSpPr>
        <p:spPr>
          <a:xfrm>
            <a:off x="4149615" y="5786917"/>
            <a:ext cx="6585744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McGee-Cooper and Trammell (2002)</a:t>
            </a:r>
          </a:p>
        </p:txBody>
      </p:sp>
      <p:sp>
        <p:nvSpPr>
          <p:cNvPr id="154" name="Linha"/>
          <p:cNvSpPr/>
          <p:nvPr/>
        </p:nvSpPr>
        <p:spPr>
          <a:xfrm flipH="1">
            <a:off x="3815758" y="326718"/>
            <a:ext cx="2" cy="6204565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La formación de un equipo de alto rendimiento requiere capacitación continua y acciones estratégicas por parte del líder JA:"/>
          <p:cNvSpPr txBox="1"/>
          <p:nvPr/>
        </p:nvSpPr>
        <p:spPr>
          <a:xfrm>
            <a:off x="1000912" y="3691553"/>
            <a:ext cx="10190176" cy="160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120000"/>
              </a:lnSpc>
              <a:defRPr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La formación de un equipo de alto rendimiento requiere capacitación continua y acciones estratégicas por parte del líder JA:</a:t>
            </a:r>
          </a:p>
        </p:txBody>
      </p:sp>
      <p:sp>
        <p:nvSpPr>
          <p:cNvPr id="157" name="ENTRENAMIENTO…"/>
          <p:cNvSpPr txBox="1"/>
          <p:nvPr/>
        </p:nvSpPr>
        <p:spPr>
          <a:xfrm>
            <a:off x="1931622" y="674706"/>
            <a:ext cx="8328754" cy="2833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lnSpc>
                <a:spcPct val="70000"/>
              </a:lnSpc>
              <a:defRPr sz="100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pPr>
            <a:r>
              <a:t>ENTRENAMIENTO</a:t>
            </a:r>
          </a:p>
          <a:p>
            <a:pPr algn="ctr">
              <a:lnSpc>
                <a:spcPct val="70000"/>
              </a:lnSpc>
              <a:defRPr sz="100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pPr>
            <a:r>
              <a:t>DE EQUIPOS</a:t>
            </a:r>
          </a:p>
        </p:txBody>
      </p:sp>
      <p:sp>
        <p:nvSpPr>
          <p:cNvPr id="158" name="Retângulo"/>
          <p:cNvSpPr/>
          <p:nvPr/>
        </p:nvSpPr>
        <p:spPr>
          <a:xfrm rot="16200000">
            <a:off x="6060049" y="-469891"/>
            <a:ext cx="71903" cy="762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Defina Objetivos Claros: Establezca metas específicas para el equipo.…"/>
          <p:cNvSpPr txBox="1"/>
          <p:nvPr/>
        </p:nvSpPr>
        <p:spPr>
          <a:xfrm>
            <a:off x="1507503" y="1394461"/>
            <a:ext cx="9207501" cy="4069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444500" indent="-444500">
              <a:lnSpc>
                <a:spcPct val="140000"/>
              </a:lnSpc>
              <a:buClr>
                <a:srgbClr val="000000"/>
              </a:buClr>
              <a:buSzPts val="2500"/>
              <a:buAutoNum type="arabicPeriod" startAt="1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Defina Objetivos Claros: </a:t>
            </a:r>
            <a:r>
              <a:rPr b="0"/>
              <a:t>Establezca metas específicas para el equipo.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444500" indent="-444500">
              <a:lnSpc>
                <a:spcPct val="140000"/>
              </a:lnSpc>
              <a:buClr>
                <a:srgbClr val="000000"/>
              </a:buClr>
              <a:buSzPts val="2500"/>
              <a:buAutoNum type="arabicPeriod" startAt="2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Valorice el Trabajo Colaborativo: </a:t>
            </a:r>
            <a:r>
              <a:rPr b="0"/>
              <a:t>Fomente la cooperación y el apoyo mutuo.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444500" indent="-444500">
              <a:lnSpc>
                <a:spcPct val="140000"/>
              </a:lnSpc>
              <a:buClr>
                <a:srgbClr val="000000"/>
              </a:buClr>
              <a:buSzPts val="2500"/>
              <a:buAutoNum type="arabicPeriod" startAt="3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Establezca Confianza y Metas Realizables: </a:t>
            </a:r>
            <a:r>
              <a:rPr b="0"/>
              <a:t>Promueva un ambiente de confianza y objetivos alcanzables.</a:t>
            </a:r>
          </a:p>
        </p:txBody>
      </p:sp>
      <p:sp>
        <p:nvSpPr>
          <p:cNvPr id="161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Ofrezca Retroalimentación Frecuente y Constructiva: Brinde comentarios continuos para el crecimiento.…"/>
          <p:cNvSpPr txBox="1"/>
          <p:nvPr/>
        </p:nvSpPr>
        <p:spPr>
          <a:xfrm>
            <a:off x="1507503" y="2167890"/>
            <a:ext cx="9207501" cy="2522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444500" indent="-444500">
              <a:lnSpc>
                <a:spcPct val="140000"/>
              </a:lnSpc>
              <a:buClr>
                <a:srgbClr val="000000"/>
              </a:buClr>
              <a:buSzPts val="2500"/>
              <a:buAutoNum type="arabicPeriod" startAt="4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Ofrezca Retroalimentación Frecuente y Constructiva: </a:t>
            </a:r>
            <a:r>
              <a:rPr b="0"/>
              <a:t>Brinde comentarios continuos para el crecimiento.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444500" indent="-444500">
              <a:lnSpc>
                <a:spcPct val="140000"/>
              </a:lnSpc>
              <a:buClr>
                <a:srgbClr val="000000"/>
              </a:buClr>
              <a:buSzPts val="2500"/>
              <a:buAutoNum type="arabicPeriod" startAt="5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Reconozca y Celebre Resultados: </a:t>
            </a:r>
            <a:r>
              <a:rPr b="0"/>
              <a:t>Celebre los logros para fortalecer el espíritu de equipo.</a:t>
            </a:r>
          </a:p>
        </p:txBody>
      </p:sp>
      <p:sp>
        <p:nvSpPr>
          <p:cNvPr id="164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ÓMO ORGANIZAR REUNIONES PRODUCTIVAS"/>
          <p:cNvSpPr txBox="1"/>
          <p:nvPr/>
        </p:nvSpPr>
        <p:spPr>
          <a:xfrm>
            <a:off x="432741" y="2543124"/>
            <a:ext cx="5776294" cy="2769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CÓMO ORGANIZAR REUNIONES PRODUCTIVAS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Defina Objetivos Claros: Especifique el propósito del encuentro, como alineación de tareas o fortalecimiento de relaciones.…"/>
          <p:cNvSpPr txBox="1"/>
          <p:nvPr/>
        </p:nvSpPr>
        <p:spPr>
          <a:xfrm>
            <a:off x="1507503" y="1136650"/>
            <a:ext cx="9207501" cy="458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Defina Objetivos Claros:</a:t>
            </a:r>
            <a:r>
              <a:rPr b="0"/>
              <a:t> Especifique el propósito del encuentro, como alineación de tareas o fortalecimiento de relaciones.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Elija el Ambiente Adecuado:</a:t>
            </a:r>
            <a:r>
              <a:rPr b="0"/>
              <a:t> Un espacio cómodo favorece el diálogo y la colaboración.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Establezca Reglas Básicas:</a:t>
            </a:r>
            <a:r>
              <a:rPr b="0"/>
              <a:t> Limite el uso de teléfonos inteligentes e incentive la escucha activa.</a:t>
            </a:r>
          </a:p>
        </p:txBody>
      </p:sp>
      <p:sp>
        <p:nvSpPr>
          <p:cNvPr id="169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omience con Preguntas Personales: Cree conexiones más profundas entre los miembros.…"/>
          <p:cNvSpPr txBox="1"/>
          <p:nvPr/>
        </p:nvSpPr>
        <p:spPr>
          <a:xfrm>
            <a:off x="1507503" y="1136650"/>
            <a:ext cx="9207501" cy="458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Comience con Preguntas Personales: </a:t>
            </a:r>
            <a:r>
              <a:rPr b="0"/>
              <a:t>Cree conexiones más profundas entre los miembros.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Fomente la Interactividad: </a:t>
            </a:r>
            <a:r>
              <a:rPr b="0"/>
              <a:t>Actúe como facilitador, promoviendo una cultura de intercambio de ideas.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Use Grupos Más Pequeños para Discusiones: </a:t>
            </a:r>
            <a:r>
              <a:rPr b="0"/>
              <a:t>Dividir al equipo en parejas o tríos hace que las conversaciones sean más cómodas y productivas.</a:t>
            </a:r>
          </a:p>
        </p:txBody>
      </p:sp>
      <p:sp>
        <p:nvSpPr>
          <p:cNvPr id="172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Las reuniones de equipo deben ir más allá de una simple agenda y servir para construir confianza y compromiso."/>
          <p:cNvSpPr txBox="1"/>
          <p:nvPr/>
        </p:nvSpPr>
        <p:spPr>
          <a:xfrm>
            <a:off x="1481946" y="2297430"/>
            <a:ext cx="9228108" cy="2263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spcBef>
                <a:spcPts val="1000"/>
              </a:spcBef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Las reuniones de equipo deben ir más allá de una simple agenda y servir para construir confianza y compromiso.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77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6"/>
            <a:ext cx="2736942" cy="2124432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Es fundamental recordar que el ministerio juvenil no se trata de nosotros; se trata de Jesús y el trabajo que Él hace a través de nosotros."/>
          <p:cNvSpPr txBox="1"/>
          <p:nvPr/>
        </p:nvSpPr>
        <p:spPr>
          <a:xfrm>
            <a:off x="4149615" y="1397693"/>
            <a:ext cx="6585744" cy="4003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12750">
              <a:lnSpc>
                <a:spcPct val="90000"/>
              </a:lnSpc>
              <a:defRPr spc="97" sz="49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Es fundamental recordar que el Ministerio Joven no se trata de nosotros; se trata de Jesús y el trabajo que Él hace a través de nosotros.</a:t>
            </a:r>
          </a:p>
        </p:txBody>
      </p:sp>
      <p:sp>
        <p:nvSpPr>
          <p:cNvPr id="179" name="KERNS, Benjamin. Average Youth Ministry, 2013."/>
          <p:cNvSpPr txBox="1"/>
          <p:nvPr/>
        </p:nvSpPr>
        <p:spPr>
          <a:xfrm>
            <a:off x="4149615" y="5786917"/>
            <a:ext cx="6585744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KERNS, Benjamin. Average Youth Ministry, 2013.</a:t>
            </a:r>
          </a:p>
        </p:txBody>
      </p:sp>
      <p:sp>
        <p:nvSpPr>
          <p:cNvPr id="180" name="Linha"/>
          <p:cNvSpPr/>
          <p:nvPr/>
        </p:nvSpPr>
        <p:spPr>
          <a:xfrm flipH="1">
            <a:off x="3815758" y="326718"/>
            <a:ext cx="2" cy="6204565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Los equipos JA de alto rendimiento, con un propósito claro y una integración con los líderes, superan desafíos y cumplen la misión con excelencia."/>
          <p:cNvSpPr txBox="1"/>
          <p:nvPr/>
        </p:nvSpPr>
        <p:spPr>
          <a:xfrm>
            <a:off x="2265957" y="1718310"/>
            <a:ext cx="7660086" cy="34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Los equipos JA de alto rendimiento, con un propósito claro y una integración con los líderes, superan desafíos y cumplen la misión con excelencia.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85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6"/>
            <a:ext cx="2736942" cy="2124432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Los líderes juveniles están llamados a amar y servir, incluso sin reconocimiento, sabiendo que Dios ve y recompensa la fidelidad."/>
          <p:cNvSpPr txBox="1"/>
          <p:nvPr/>
        </p:nvSpPr>
        <p:spPr>
          <a:xfrm>
            <a:off x="4149615" y="1397693"/>
            <a:ext cx="6585744" cy="4003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12750">
              <a:lnSpc>
                <a:spcPct val="90000"/>
              </a:lnSpc>
              <a:defRPr spc="97" sz="49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Los líderes jovenes están llamados a amar y servir, incluso sin reconocimiento, sabiendo que Dios ve y recompensa la fidelidad.</a:t>
            </a:r>
          </a:p>
        </p:txBody>
      </p:sp>
      <p:sp>
        <p:nvSpPr>
          <p:cNvPr id="187" name="KERNS, Benjamin. Average Youth Ministry, 2013."/>
          <p:cNvSpPr txBox="1"/>
          <p:nvPr/>
        </p:nvSpPr>
        <p:spPr>
          <a:xfrm>
            <a:off x="4149615" y="5786917"/>
            <a:ext cx="6585744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KERNS, Benjamin. Average Youth Ministry, 2013.</a:t>
            </a:r>
          </a:p>
        </p:txBody>
      </p:sp>
      <p:sp>
        <p:nvSpPr>
          <p:cNvPr id="188" name="Linha"/>
          <p:cNvSpPr/>
          <p:nvPr/>
        </p:nvSpPr>
        <p:spPr>
          <a:xfrm flipH="1">
            <a:off x="3815758" y="326718"/>
            <a:ext cx="2" cy="6204565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El Líder JA y el Pastor Distrital"/>
          <p:cNvSpPr txBox="1"/>
          <p:nvPr/>
        </p:nvSpPr>
        <p:spPr>
          <a:xfrm>
            <a:off x="432741" y="2695575"/>
            <a:ext cx="5776294" cy="14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El Líder JA y el Pastor Distrital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El pastor distrital es un socio esencial para el equipo JA, ofreciendo orientación espiritual y estratégica. Trabajar de manera integrada con él fortalece la misión y la cohesión en el ministerio.…"/>
          <p:cNvSpPr txBox="1"/>
          <p:nvPr/>
        </p:nvSpPr>
        <p:spPr>
          <a:xfrm>
            <a:off x="1507503" y="1136650"/>
            <a:ext cx="9207501" cy="458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El pastor distrital es un socio esencial para el equipo JA, ofreciendo orientación espiritual y estratégica. Trabajar de manera integrada con él fortalece la misión y la cohesión en el ministerio.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Presenta el plan de acción JA </a:t>
            </a:r>
            <a:r>
              <a:rPr b="0"/>
              <a:t>al pastor distrital.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Evita tomar decisiones importantes</a:t>
            </a:r>
            <a:r>
              <a:rPr b="0"/>
              <a:t> sin consultar al pastor.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Participa en las acciones </a:t>
            </a:r>
            <a:r>
              <a:rPr b="0"/>
              <a:t>promovidas por el pastor y ofrece apoyo en sus actividades pastorales.</a:t>
            </a:r>
          </a:p>
        </p:txBody>
      </p:sp>
      <p:sp>
        <p:nvSpPr>
          <p:cNvPr id="193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6"/>
          <p:cNvSpPr txBox="1"/>
          <p:nvPr/>
        </p:nvSpPr>
        <p:spPr>
          <a:xfrm rot="16200000">
            <a:off x="-1893015" y="3290195"/>
            <a:ext cx="5420451" cy="904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5500">
                <a:solidFill>
                  <a:srgbClr val="009FE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OBJETIVOS</a:t>
            </a:r>
          </a:p>
        </p:txBody>
      </p:sp>
      <p:sp>
        <p:nvSpPr>
          <p:cNvPr id="97" name="Organizar el ministerio joven en equipos sólidos y humanizados, fortaleciendo acciones, programas y proyectos con énfasis en el discipulado, valorando las relaciones y las necesidades individuales de cada miembro."/>
          <p:cNvSpPr txBox="1"/>
          <p:nvPr/>
        </p:nvSpPr>
        <p:spPr>
          <a:xfrm>
            <a:off x="2216696" y="1598554"/>
            <a:ext cx="4070132" cy="386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defTabSz="457200">
              <a:lnSpc>
                <a:spcPct val="120000"/>
              </a:lnSpc>
              <a:defRPr b="1" sz="2400">
                <a:latin typeface="Roboto"/>
                <a:ea typeface="Roboto"/>
                <a:cs typeface="Roboto"/>
                <a:sym typeface="Roboto"/>
              </a:defRPr>
            </a:pPr>
            <a:r>
              <a:t>Organizar el Ministerio Joven en equipos sólidos y humanizados,</a:t>
            </a:r>
            <a:r>
              <a:rPr b="0"/>
              <a:t> fortaleciendo acciones, programas y proyectos con énfasis en el discipulado, valorando las relaciones y las necesidades individuales de cada miembro.</a:t>
            </a:r>
          </a:p>
        </p:txBody>
      </p:sp>
      <p:sp>
        <p:nvSpPr>
          <p:cNvPr id="98" name="Desarrollar habilidades de escucha e interacción para tratar con diferentes perfiles y objetivos, creando grupos…"/>
          <p:cNvSpPr txBox="1"/>
          <p:nvPr/>
        </p:nvSpPr>
        <p:spPr>
          <a:xfrm>
            <a:off x="7509529" y="1598555"/>
            <a:ext cx="4064002" cy="4287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defTabSz="457200">
              <a:lnSpc>
                <a:spcPct val="120000"/>
              </a:lnSpc>
              <a:defRPr b="1" sz="2400">
                <a:latin typeface="Roboto"/>
                <a:ea typeface="Roboto"/>
                <a:cs typeface="Roboto"/>
                <a:sym typeface="Roboto"/>
              </a:defRPr>
            </a:pPr>
            <a:r>
              <a:t>Desarrollar habilidades de escucha e interacción para tratar con diferentes perfiles y objetivos, </a:t>
            </a:r>
            <a:r>
              <a:rPr b="0"/>
              <a:t>creando grupos</a:t>
            </a:r>
          </a:p>
          <a:p>
            <a:pPr defTabSz="457200">
              <a:lnSpc>
                <a:spcPct val="120000"/>
              </a:lnSpc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t>cohesionados, comprometidos con la misión y dedicados a la formación de una comunidad unida y acogedora</a:t>
            </a:r>
          </a:p>
        </p:txBody>
      </p:sp>
      <p:sp>
        <p:nvSpPr>
          <p:cNvPr id="99" name="01"/>
          <p:cNvSpPr txBox="1"/>
          <p:nvPr/>
        </p:nvSpPr>
        <p:spPr>
          <a:xfrm>
            <a:off x="1445857" y="405460"/>
            <a:ext cx="876572" cy="866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5200">
                <a:solidFill>
                  <a:srgbClr val="D33B4B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01</a:t>
            </a:r>
          </a:p>
        </p:txBody>
      </p:sp>
      <p:sp>
        <p:nvSpPr>
          <p:cNvPr id="100" name="02"/>
          <p:cNvSpPr txBox="1"/>
          <p:nvPr/>
        </p:nvSpPr>
        <p:spPr>
          <a:xfrm>
            <a:off x="6601531" y="405460"/>
            <a:ext cx="1147148" cy="866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5200">
                <a:solidFill>
                  <a:srgbClr val="D33B4B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02</a:t>
            </a:r>
          </a:p>
        </p:txBody>
      </p:sp>
      <p:sp>
        <p:nvSpPr>
          <p:cNvPr id="101" name="Retângulo"/>
          <p:cNvSpPr/>
          <p:nvPr/>
        </p:nvSpPr>
        <p:spPr>
          <a:xfrm>
            <a:off x="1816441" y="1311577"/>
            <a:ext cx="135404" cy="5140964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ptos"/>
              </a:defRPr>
            </a:pPr>
          </a:p>
        </p:txBody>
      </p:sp>
      <p:sp>
        <p:nvSpPr>
          <p:cNvPr id="102" name="Retângulo"/>
          <p:cNvSpPr/>
          <p:nvPr/>
        </p:nvSpPr>
        <p:spPr>
          <a:xfrm>
            <a:off x="6979105" y="1311577"/>
            <a:ext cx="135404" cy="5140964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El Equipo JA y la Asociación/Misión"/>
          <p:cNvSpPr txBox="1"/>
          <p:nvPr/>
        </p:nvSpPr>
        <p:spPr>
          <a:xfrm>
            <a:off x="432741" y="2695575"/>
            <a:ext cx="5776294" cy="21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El Equipo JA y la Asociación/Misión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ara un liderazgo eficaz, es esencial colaborar con el departamento JA de la Asociación/Misión, reconociendo su autoridad y alineándose al plan de acción anual.…"/>
          <p:cNvSpPr txBox="1"/>
          <p:nvPr/>
        </p:nvSpPr>
        <p:spPr>
          <a:xfrm>
            <a:off x="1507503" y="878840"/>
            <a:ext cx="9207501" cy="5100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Para un liderazgo eficaz, es esencial colaborar con el departamento JA de la Asociación/Misión, reconociendo su autoridad y alineándose al plan de acción anual.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Colabore en la construcción del plan de acción anual con el coordinador JA.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Participe en las convenciones y entrenamientos para alinear las iniciativas locales con las directrices del campo.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Un liderazgo eficaz sabe ser dirigido y respetar las autoridades denominacionales.</a:t>
            </a:r>
          </a:p>
        </p:txBody>
      </p:sp>
      <p:sp>
        <p:nvSpPr>
          <p:cNvPr id="198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Los equipos JA eficaces y humanizados transforman el discipulado en una misión impactante, uniendo talentos y fortaleciendo la juventud para cumplir la visión de la iglesia con propósito y sinergia."/>
          <p:cNvSpPr txBox="1"/>
          <p:nvPr/>
        </p:nvSpPr>
        <p:spPr>
          <a:xfrm>
            <a:off x="1123950" y="1573531"/>
            <a:ext cx="9944101" cy="3710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spcBef>
                <a:spcPts val="1000"/>
              </a:spcBef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Los equipos JA eficaces y humanizados transforman el discipulado en una misión impactante, uniendo talentos y fortaleciendo la juventud para cumplir la visión de la iglesia con propósito y sinergia.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Box 4"/>
          <p:cNvSpPr txBox="1"/>
          <p:nvPr/>
        </p:nvSpPr>
        <p:spPr>
          <a:xfrm>
            <a:off x="1164259" y="2654270"/>
            <a:ext cx="9863482" cy="387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¿Cómo pueden organizarse los equipos en el Ministerio Joven para fortalecer el discipulado y valorar las relaciones entre los miembros?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¿Qué habilidades de escucha e interacción son esenciales para tratar con diferentes perfiles de jóvenes y crear grupos cohesionados y comprometidos?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¿De qué manera la colaboración entre los miembros del equipo puede maximizar los esfuerzos y cumplir la misión de la iglesia?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¿Cómo pueden los líderes superar el ego individual y garantizar que los objetivos colectivos sean priorizados en el equipo?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¿Qué prácticas deben implementarse en las reuniones de equipo para garantizar un ambiente productivo y de confianza?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¿De qué manera la integración con otros líderes, como el pastor distrital y el coordinador JA, puede potenciar el trabajo en equipo en el Ministerio Joven?</a:t>
            </a:r>
          </a:p>
        </p:txBody>
      </p:sp>
      <p:pic>
        <p:nvPicPr>
          <p:cNvPr id="203" name="Talk.psd" descr="Talk.psd"/>
          <p:cNvPicPr>
            <a:picLocks noChangeAspect="1"/>
          </p:cNvPicPr>
          <p:nvPr/>
        </p:nvPicPr>
        <p:blipFill>
          <a:blip r:embed="rId3">
            <a:extLst/>
          </a:blip>
          <a:srcRect l="0" t="4362" r="50949" b="60529"/>
          <a:stretch>
            <a:fillRect/>
          </a:stretch>
        </p:blipFill>
        <p:spPr>
          <a:xfrm>
            <a:off x="3311326" y="-84147"/>
            <a:ext cx="5569520" cy="2950138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Liderazgo y Trabajo en Equipo"/>
          <p:cNvSpPr txBox="1"/>
          <p:nvPr/>
        </p:nvSpPr>
        <p:spPr>
          <a:xfrm>
            <a:off x="2291462" y="1774193"/>
            <a:ext cx="7609076" cy="726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80000"/>
              </a:lnSpc>
              <a:defRPr sz="39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Liderazgo y Trabajo en Equipo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Mejor son dos que uno, porque tienen mejor recompensa por su trabajo.…"/>
          <p:cNvSpPr txBox="1"/>
          <p:nvPr/>
        </p:nvSpPr>
        <p:spPr>
          <a:xfrm>
            <a:off x="2030859" y="2306319"/>
            <a:ext cx="8130280" cy="2245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pPr>
            <a:r>
              <a:t>Mejor son dos que uno, porque tienen mejor recompensa por su trabajo.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pPr>
            <a:r>
              <a:t>Eclesiastés 4:9-12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¿Qué es trabajo en equipo?"/>
          <p:cNvSpPr txBox="1"/>
          <p:nvPr/>
        </p:nvSpPr>
        <p:spPr>
          <a:xfrm>
            <a:off x="478347" y="2369821"/>
            <a:ext cx="5204186" cy="14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¿Qué es trabajo en equipo?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El trabajo en equipo es la práctica de unir a las personas en torno a una visión compartida, donde los esfuerzos individuales convergen para alcanzar un objetivo común y mayor. Inspirado en el ejemplo divino de cooperación desde la creación y reforzado p"/>
          <p:cNvSpPr txBox="1"/>
          <p:nvPr/>
        </p:nvSpPr>
        <p:spPr>
          <a:xfrm>
            <a:off x="1507503" y="878840"/>
            <a:ext cx="9207501" cy="5100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El trabajo en equipo es la práctica de unir a las personas en torno a una visión compartida, donde los esfuerzos individuales convergen para alcanzar un objetivo común y mayor. Inspirado en el ejemplo divino de cooperación desde la creación y reforzado por la experiencia de los discípulos de Jesús, el trabajo en equipo va más allá de tareas organizadas; es la construcción de una cultura de sinergia, donde las habilidades complementarias, la comunicación abierta y el apoyo mutuo promueven resultados que superan las capacidades individuales, fortaleciendo la comunidad y la misión.</a:t>
            </a:r>
          </a:p>
        </p:txBody>
      </p:sp>
      <p:sp>
        <p:nvSpPr>
          <p:cNvPr id="109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12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6"/>
            <a:ext cx="2736942" cy="2124432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Hay un propósito común, una visión compartida y la comprensión de cómo complementar los esfuerzos de los demás. Los individuos no sacrifican sus intereses personales en favor de la visión mayor del grupo; al contrario, la visión compartida se convierte e"/>
          <p:cNvSpPr txBox="1"/>
          <p:nvPr/>
        </p:nvSpPr>
        <p:spPr>
          <a:xfrm>
            <a:off x="4149616" y="613267"/>
            <a:ext cx="6863192" cy="4829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12750">
              <a:lnSpc>
                <a:spcPct val="90000"/>
              </a:lnSpc>
              <a:defRPr spc="72" sz="36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Hay un propósito común, una visión compartida y la comprensión de cómo complementar los esfuerzos de los demás. Los individuos no sacrifican sus intereses personales en favor de la visión mayor del grupo; al contrario, la visión compartida se convierte en una extensión de sus visiones personales.</a:t>
            </a:r>
          </a:p>
        </p:txBody>
      </p:sp>
      <p:sp>
        <p:nvSpPr>
          <p:cNvPr id="114" name="Senge, P. M. (1997). The Fifth Discipline: The Art and Practice of the Learning Organization. New York: Doubleday."/>
          <p:cNvSpPr txBox="1"/>
          <p:nvPr/>
        </p:nvSpPr>
        <p:spPr>
          <a:xfrm>
            <a:off x="4149615" y="5913917"/>
            <a:ext cx="6585744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Senge, P. M. (1997). The Fifth Discipline: The Art and Practice of the Learning Organization. New York: Doubleday.</a:t>
            </a:r>
          </a:p>
        </p:txBody>
      </p:sp>
      <p:sp>
        <p:nvSpPr>
          <p:cNvPr id="115" name="Linha"/>
          <p:cNvSpPr/>
          <p:nvPr/>
        </p:nvSpPr>
        <p:spPr>
          <a:xfrm flipH="1">
            <a:off x="3815758" y="326718"/>
            <a:ext cx="2" cy="6204565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La sinergia en el equipo JA es el resultado de la alineación de la visión sobre el discipulado de los jóvenes adventistas y de que las acciones propuestas por el ministerio juvenil sean relevantes en la comunidad."/>
          <p:cNvSpPr txBox="1"/>
          <p:nvPr/>
        </p:nvSpPr>
        <p:spPr>
          <a:xfrm>
            <a:off x="1000912" y="3691554"/>
            <a:ext cx="10190176" cy="2136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120000"/>
              </a:lnSpc>
              <a:defRPr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La sinergia en el equipo JA es el resultado de la alineación de la visión sobre el discipulado de los jóvenes adventistas y de que las acciones propuestas por el Ministerio Joven sean relevantes en la comunidad.</a:t>
            </a:r>
          </a:p>
        </p:txBody>
      </p:sp>
      <p:sp>
        <p:nvSpPr>
          <p:cNvPr id="118" name="Visión y Sinergia"/>
          <p:cNvSpPr txBox="1"/>
          <p:nvPr/>
        </p:nvSpPr>
        <p:spPr>
          <a:xfrm>
            <a:off x="1335752" y="1436707"/>
            <a:ext cx="9520494" cy="2034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lnSpc>
                <a:spcPct val="90000"/>
              </a:lnSpc>
              <a:defRPr sz="120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Visión y Sinergia</a:t>
            </a:r>
          </a:p>
        </p:txBody>
      </p:sp>
      <p:sp>
        <p:nvSpPr>
          <p:cNvPr id="119" name="Retângulo"/>
          <p:cNvSpPr/>
          <p:nvPr/>
        </p:nvSpPr>
        <p:spPr>
          <a:xfrm rot="16200000">
            <a:off x="6060049" y="-1104891"/>
            <a:ext cx="71903" cy="889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Implementar equipos sin dar la capacitación y el entrenamiento necesarios para que estos equipos se vuelvan maduros es un camino seguro hacia el fracaso."/>
          <p:cNvSpPr txBox="1"/>
          <p:nvPr/>
        </p:nvSpPr>
        <p:spPr>
          <a:xfrm>
            <a:off x="1000912" y="3691553"/>
            <a:ext cx="10190176" cy="160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120000"/>
              </a:lnSpc>
              <a:defRPr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Implementar equipos sin dar la capacitación y el entrenamiento necesarios para que estos equipos se vuelvan maduros es un camino seguro hacia el fracaso.</a:t>
            </a:r>
          </a:p>
        </p:txBody>
      </p:sp>
      <p:sp>
        <p:nvSpPr>
          <p:cNvPr id="122" name="Entrenamiento…"/>
          <p:cNvSpPr txBox="1"/>
          <p:nvPr/>
        </p:nvSpPr>
        <p:spPr>
          <a:xfrm>
            <a:off x="2166132" y="479326"/>
            <a:ext cx="7859733" cy="309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lnSpc>
                <a:spcPct val="70000"/>
              </a:lnSpc>
              <a:defRPr sz="109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pPr>
            <a:r>
              <a:t>Entrenamiento</a:t>
            </a:r>
          </a:p>
          <a:p>
            <a:pPr algn="ctr">
              <a:lnSpc>
                <a:spcPct val="70000"/>
              </a:lnSpc>
              <a:defRPr sz="109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pPr>
            <a:r>
              <a:t>de equipos</a:t>
            </a:r>
          </a:p>
        </p:txBody>
      </p:sp>
      <p:sp>
        <p:nvSpPr>
          <p:cNvPr id="123" name="Retângulo"/>
          <p:cNvSpPr/>
          <p:nvPr/>
        </p:nvSpPr>
        <p:spPr>
          <a:xfrm rot="16200000">
            <a:off x="6060049" y="-469891"/>
            <a:ext cx="71903" cy="762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