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pto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o Títul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12" name="Nível de Corpo Um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13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21" name="Nível de Corpo Um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22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o do Títul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Texto do Título</a:t>
            </a:r>
          </a:p>
        </p:txBody>
      </p:sp>
      <p:sp>
        <p:nvSpPr>
          <p:cNvPr id="30" name="Nível de Corpo Um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31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39" name="Nível de Corpo Um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o Títul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48" name="Nível de Corpo Um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o do Títu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do Título</a:t>
            </a:r>
          </a:p>
        </p:txBody>
      </p:sp>
      <p:sp>
        <p:nvSpPr>
          <p:cNvPr id="58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o Títul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73" name="Nível de Corpo Um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o Título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Texto do Título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Nível de Corpo Um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85" name="Número do Slid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o Títul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Texto do Título</a:t>
            </a:r>
          </a:p>
        </p:txBody>
      </p:sp>
      <p:sp>
        <p:nvSpPr>
          <p:cNvPr id="3" name="Nível de Corpo Um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sp>
        <p:nvSpPr>
          <p:cNvPr id="4" name="Número do Slide"/>
          <p:cNvSpPr txBox="1"/>
          <p:nvPr>
            <p:ph type="sldNum" sz="quarter" idx="2"/>
          </p:nvPr>
        </p:nvSpPr>
        <p:spPr>
          <a:xfrm>
            <a:off x="11080144" y="6404292"/>
            <a:ext cx="273657" cy="2692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757575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9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1.jpeg"/><Relationship Id="rId4" Type="http://schemas.openxmlformats.org/officeDocument/2006/relationships/image" Target="../media/image10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5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ando los jóvenes están comprometidos, no solo participan, se convierten en protagonistas."/>
          <p:cNvSpPr txBox="1"/>
          <p:nvPr/>
        </p:nvSpPr>
        <p:spPr>
          <a:xfrm>
            <a:off x="1945349" y="2369820"/>
            <a:ext cx="8301302" cy="211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Cuando los jóvenes están comprometidos, no solo participan, se convierten en protagonistas.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Los jóvenes se MUEVEN por una CAUSA y están dispuestos a invertir tiempo, dinero y sus talentos en proyectos que los lleven al protagonismo en la misión de la iglesia."/>
          <p:cNvSpPr txBox="1"/>
          <p:nvPr/>
        </p:nvSpPr>
        <p:spPr>
          <a:xfrm>
            <a:off x="1945349" y="1392554"/>
            <a:ext cx="8301302" cy="4072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Los jóvenes se MUEVEN por una CAUSA y están dispuestos a invertir tiempo, dinero y sus talentos en proyectos que los lleven al protagonismo en la misión de la iglesia.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royectos Misioneros que Inspiran a la Juventud"/>
          <p:cNvSpPr txBox="1"/>
          <p:nvPr/>
        </p:nvSpPr>
        <p:spPr>
          <a:xfrm>
            <a:off x="423620" y="2044064"/>
            <a:ext cx="5582396" cy="27698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Proyectos Misioneros que Inspiran a la Juventud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Misión Caleb: Moviliza a los jóvenes durante las vacaciones para actividades evangelísticas y sociales, impactando sus comunidades locales.…"/>
          <p:cNvSpPr txBox="1"/>
          <p:nvPr/>
        </p:nvSpPr>
        <p:spPr>
          <a:xfrm>
            <a:off x="1507503" y="1838960"/>
            <a:ext cx="9207501" cy="318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Misión Caleb: </a:t>
            </a:r>
            <a:r>
              <a:t>Moviliza a los jóvenes durante las vacaciones para actividades evangelísticas y sociales, impactando sus comunidades locales.</a:t>
            </a: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Un Año en Misión (OYiM): </a:t>
            </a:r>
            <a:r>
              <a:t>Invita a los jóvenes a dedicar un año completo al servicio misionero en áreas de gran necesidad.</a:t>
            </a:r>
          </a:p>
        </p:txBody>
      </p:sp>
      <p:sp>
        <p:nvSpPr>
          <p:cNvPr id="132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Día Global de la Juventud: Promueve un día mundial de servicio comunitario, mostrando que la misión de la iglesia es práctica y relevante para el mundo contemporáneo.…"/>
          <p:cNvSpPr txBox="1"/>
          <p:nvPr/>
        </p:nvSpPr>
        <p:spPr>
          <a:xfrm>
            <a:off x="1507503" y="1838960"/>
            <a:ext cx="9207501" cy="3180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Día Global de la Juventud: </a:t>
            </a:r>
            <a:r>
              <a:t>Promueve un día mundial de servicio comunitario, mostrando que la misión de la iglesia es práctica y relevante para el mundo contemporáneo.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Vida por Vidas:</a:t>
            </a:r>
            <a:r>
              <a:t> Anima a las donaciones de sangre, conectando el acto de salvar vidas con el evangelio de Cristo.</a:t>
            </a:r>
          </a:p>
        </p:txBody>
      </p:sp>
      <p:sp>
        <p:nvSpPr>
          <p:cNvPr id="135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Un liderazgo orientado por causa tiene como objetivo hacer que el joven entienda que la misión es más que una acción puntual: es un estilo de vida. No basta organizar campañas ocasionales; es necesario cultivar un espíritu misionero continuo."/>
          <p:cNvSpPr txBox="1"/>
          <p:nvPr/>
        </p:nvSpPr>
        <p:spPr>
          <a:xfrm>
            <a:off x="991039" y="1392554"/>
            <a:ext cx="10209922" cy="40728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Un liderazgo orientado por causa tiene como objetivo hacer que el joven entienda que la misión es más que una acción puntual: es un estilo de vida. No basta organizar campañas ocasionales; es necesario cultivar un espíritu misionero continuo.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El liderazgo por una causa no se trata solo de dar tareas; se trata de empoderar a los jóvenes para que sean embajadores del Reino de Dios."/>
          <p:cNvSpPr txBox="1"/>
          <p:nvPr/>
        </p:nvSpPr>
        <p:spPr>
          <a:xfrm>
            <a:off x="1239166" y="2044065"/>
            <a:ext cx="9713668" cy="27698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El liderazgo por una causa no se trata solo de dar tareas; se trata de empoderar a los jóvenes para que sean embajadores del Reino de Dios.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La misión es esencialmente ser."/>
          <p:cNvSpPr txBox="1"/>
          <p:nvPr/>
        </p:nvSpPr>
        <p:spPr>
          <a:xfrm>
            <a:off x="1945349" y="2128520"/>
            <a:ext cx="8301302" cy="2600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82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La misión es esencialmente ser.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atro Énfasis para la Misión"/>
          <p:cNvSpPr txBox="1"/>
          <p:nvPr/>
        </p:nvSpPr>
        <p:spPr>
          <a:xfrm>
            <a:off x="423620" y="2695575"/>
            <a:ext cx="5582396" cy="146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Cuatro Énfasis para la Misión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El Ministerio Joven se organiza en torno a cuatro énfasis, inspirados en la comisión de Hechos 1:8:…"/>
          <p:cNvSpPr txBox="1"/>
          <p:nvPr/>
        </p:nvSpPr>
        <p:spPr>
          <a:xfrm>
            <a:off x="1507503" y="646430"/>
            <a:ext cx="9207501" cy="5565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>
              <a:lnSpc>
                <a:spcPct val="120000"/>
              </a:lnSpc>
              <a:buClr>
                <a:srgbClr val="000000"/>
              </a:buClr>
              <a:tabLst>
                <a:tab pos="457200" algn="l"/>
              </a:tabLst>
              <a:defRPr b="1"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El Ministerio Joven se organiza en torno a cuatro énfasis, inspirados en la comisión de Hechos 1:8:</a:t>
            </a:r>
          </a:p>
          <a:p>
            <a:pPr marL="228600" indent="-228600">
              <a:lnSpc>
                <a:spcPct val="12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20000"/>
              </a:lnSpc>
              <a:buClr>
                <a:srgbClr val="000000"/>
              </a:buClr>
              <a:buSzPts val="2500"/>
              <a:buAutoNum type="arabicPeriod" startAt="1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Jerusalén:</a:t>
            </a:r>
            <a:r>
              <a:t> Evangelizar a familiares, amigos y vecinos con el proyecto Cada Uno Salvando a Uno (1+1).</a:t>
            </a:r>
          </a:p>
          <a:p>
            <a:pPr>
              <a:lnSpc>
                <a:spcPct val="12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20000"/>
              </a:lnSpc>
              <a:buClr>
                <a:srgbClr val="000000"/>
              </a:buClr>
              <a:buSzPts val="2500"/>
              <a:buAutoNum type="arabicPeriod" startAt="2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Judea: </a:t>
            </a:r>
            <a:r>
              <a:t>Participación activa en la Misión Caleb.</a:t>
            </a:r>
          </a:p>
          <a:p>
            <a:pPr>
              <a:lnSpc>
                <a:spcPct val="12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20000"/>
              </a:lnSpc>
              <a:buClr>
                <a:srgbClr val="000000"/>
              </a:buClr>
              <a:buSzPts val="2500"/>
              <a:buAutoNum type="arabicPeriod" startAt="3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Samaria: </a:t>
            </a:r>
            <a:r>
              <a:t>Participación en el proyecto Un Año en Misión.</a:t>
            </a:r>
          </a:p>
          <a:p>
            <a:pPr>
              <a:lnSpc>
                <a:spcPct val="12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444500" indent="-444500">
              <a:lnSpc>
                <a:spcPct val="120000"/>
              </a:lnSpc>
              <a:buClr>
                <a:srgbClr val="000000"/>
              </a:buClr>
              <a:buSzPts val="2500"/>
              <a:buAutoNum type="arabicPeriod" startAt="4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rPr b="1" i="1"/>
              <a:t>Confines de la Tierra:</a:t>
            </a:r>
            <a:r>
              <a:t> Servicio a través del Voluntariado Adventista Internacional.</a:t>
            </a:r>
          </a:p>
        </p:txBody>
      </p:sp>
      <p:sp>
        <p:nvSpPr>
          <p:cNvPr id="146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]]"/>
          <p:cNvSpPr txBox="1"/>
          <p:nvPr/>
        </p:nvSpPr>
        <p:spPr>
          <a:xfrm>
            <a:off x="8245899" y="1049849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49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7"/>
            <a:ext cx="2736941" cy="2124430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El involucramiento activo de las nuevas generaciones en proyectos misioneros como la Misión Caleb destaca un creciente compromiso y una capacidad única para liderar la misión de la iglesia con nuevas perspectivas y energía renovada."/>
          <p:cNvSpPr txBox="1"/>
          <p:nvPr/>
        </p:nvSpPr>
        <p:spPr>
          <a:xfrm>
            <a:off x="4149616" y="622387"/>
            <a:ext cx="6585742" cy="4986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12750">
              <a:lnSpc>
                <a:spcPct val="90000"/>
              </a:lnSpc>
              <a:defRPr spc="82" sz="41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El involucramiento activo de las nuevas generaciones en proyectos misioneros como la Misión Caleb destaca un creciente compromiso y una capacidad única para liderar la misión de la iglesia con nuevas perspectivas y energía renovada.</a:t>
            </a:r>
          </a:p>
        </p:txBody>
      </p:sp>
      <p:sp>
        <p:nvSpPr>
          <p:cNvPr id="151" name="CLEBER, Herbert. Relatório de Pesquisa - Desenvolvimento Espiritual 2024. Benevides, PA: Next Leaders, 2024."/>
          <p:cNvSpPr txBox="1"/>
          <p:nvPr/>
        </p:nvSpPr>
        <p:spPr>
          <a:xfrm>
            <a:off x="4149616" y="5913917"/>
            <a:ext cx="658574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CLEBER, Herbert. Relatório de Pesquisa - Desenvolvimento Espiritual 2024. Benevides, PA: Next Leaders, 2024.</a:t>
            </a:r>
          </a:p>
        </p:txBody>
      </p:sp>
      <p:sp>
        <p:nvSpPr>
          <p:cNvPr id="152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La juventud es la fuerza vital de la iglesia — un testimonio vivo del poder del evangelio en acción."/>
          <p:cNvSpPr txBox="1"/>
          <p:nvPr/>
        </p:nvSpPr>
        <p:spPr>
          <a:xfrm>
            <a:off x="1800905" y="2369820"/>
            <a:ext cx="8590190" cy="2118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La juventud es la fuerza vital de la iglesia — un testimonio vivo del poder del evangelio en acción.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]]"/>
          <p:cNvSpPr txBox="1"/>
          <p:nvPr/>
        </p:nvSpPr>
        <p:spPr>
          <a:xfrm>
            <a:off x="8245899" y="1049849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57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7"/>
            <a:ext cx="2736941" cy="2124430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Los viajes misioneros de corto plazo pueden ser transformadores cuando se realizan de manera intencional y centrada en el evangelio."/>
          <p:cNvSpPr txBox="1"/>
          <p:nvPr/>
        </p:nvSpPr>
        <p:spPr>
          <a:xfrm>
            <a:off x="4149616" y="622387"/>
            <a:ext cx="6585742" cy="4003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Los viajes misioneros de corto plazo pueden ser transformadores cuando se realizan de manera intencional y centrada en el evangelio.</a:t>
            </a:r>
          </a:p>
        </p:txBody>
      </p:sp>
      <p:sp>
        <p:nvSpPr>
          <p:cNvPr id="159" name="COLE, Cameron; NIELSON, Jon (Eds.). Gospel-Centered Youth Ministry: A Practical Guide. Wheaton: Crossway, 2016."/>
          <p:cNvSpPr txBox="1"/>
          <p:nvPr/>
        </p:nvSpPr>
        <p:spPr>
          <a:xfrm>
            <a:off x="4149616" y="5786917"/>
            <a:ext cx="6842846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COLE, Cameron; NIELSON, Jon (Eds.). Gospel-Centered Youth Ministry: A Practical Guide. Wheaton: Crossway, 2016.</a:t>
            </a:r>
          </a:p>
        </p:txBody>
      </p:sp>
      <p:sp>
        <p:nvSpPr>
          <p:cNvPr id="160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El liderazgo por una causa comienza localmente y se expande globalmente, siguiendo el modelo de misión de Hechos 1:8, donde cada fase representa un avance crucial en el desarrollo de líderes comprometidos con el evangelio. Proyectos como Misión Caleb y E"/>
          <p:cNvSpPr txBox="1"/>
          <p:nvPr/>
        </p:nvSpPr>
        <p:spPr>
          <a:xfrm>
            <a:off x="999733" y="1092200"/>
            <a:ext cx="10192534" cy="467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3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El liderazgo por una causa comienza localmente y se expande globalmente, siguiendo el modelo de misión de Hechos 1:8, donde cada fase representa un avance crucial en el desarrollo de líderes comprometidos con el evangelio. Proyectos como Misión Caleb y El Año en Misión ofrecen oportunidades para que los jóvenes se conviertan en protagonistas de la transformación de sus comunidades, participando activamente en la misión de la iglesia y reflejando los valores de servicio y compasión de Cristo.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Los jóvenes tienen una voz fuerte y, si son escuchados e incentivados desde temprano, tendrán la motivación necesaria para enfrentar los desafíos del camino de la fe y encontrarán formas innovadoras de cumplir la misión de hacer discípulos de todas las n"/>
          <p:cNvSpPr txBox="1"/>
          <p:nvPr/>
        </p:nvSpPr>
        <p:spPr>
          <a:xfrm>
            <a:off x="1163025" y="1066799"/>
            <a:ext cx="9865950" cy="472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Los jóvenes tienen una voz fuerte y, si son escuchados e incentivados desde temprano, tendrán la motivación necesaria para enfrentar los desafíos del camino de la fe y encontrarán formas innovadoras de cumplir la misión de hacer discípulos de todas las naciones.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royectos"/>
          <p:cNvSpPr txBox="1"/>
          <p:nvPr/>
        </p:nvSpPr>
        <p:spPr>
          <a:xfrm>
            <a:off x="3134712" y="2411729"/>
            <a:ext cx="5922576" cy="2034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90000"/>
              </a:lnSpc>
              <a:defRPr sz="12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Proyectos</a:t>
            </a:r>
          </a:p>
        </p:txBody>
      </p:sp>
      <p:sp>
        <p:nvSpPr>
          <p:cNvPr id="167" name="Retângulo"/>
          <p:cNvSpPr/>
          <p:nvPr/>
        </p:nvSpPr>
        <p:spPr>
          <a:xfrm rot="16200000">
            <a:off x="6060049" y="1013134"/>
            <a:ext cx="71902" cy="6350001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62546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Estudios Bíblicos;…"/>
          <p:cNvSpPr txBox="1"/>
          <p:nvPr/>
        </p:nvSpPr>
        <p:spPr>
          <a:xfrm>
            <a:off x="1507503" y="878840"/>
            <a:ext cx="5607678" cy="5100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Estudios Bíblicos;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Clase Bíblica Joven;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Misión Caleb;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Un Año en Misión;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Servicio Voluntario Adventista (SVA);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Viajes Misioneros;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Día Global de la Juventud;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Vida por Vidas;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Maranata Modo On;</a:t>
            </a:r>
          </a:p>
          <a:p>
            <a:pPr>
              <a:lnSpc>
                <a:spcPct val="140000"/>
              </a:lnSpc>
              <a:buClr>
                <a:srgbClr val="000000"/>
              </a:buClr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• Ministerios Urbanos.</a:t>
            </a:r>
          </a:p>
        </p:txBody>
      </p:sp>
      <p:sp>
        <p:nvSpPr>
          <p:cNvPr id="170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71" name="Square"/>
          <p:cNvSpPr/>
          <p:nvPr/>
        </p:nvSpPr>
        <p:spPr>
          <a:xfrm>
            <a:off x="7980203" y="1934978"/>
            <a:ext cx="2988045" cy="2988044"/>
          </a:xfrm>
          <a:prstGeom prst="rect">
            <a:avLst/>
          </a:prstGeom>
          <a:solidFill>
            <a:srgbClr val="FFFFFF"/>
          </a:solidFill>
          <a:ln w="63500">
            <a:solidFill>
              <a:srgbClr val="000000"/>
            </a:solidFill>
            <a:miter lim="400000"/>
          </a:ln>
        </p:spPr>
        <p:txBody>
          <a:bodyPr lIns="45719" rIns="45719" anchor="ctr"/>
          <a:lstStyle/>
          <a:p>
            <a:pPr algn="ctr" defTabSz="412750">
              <a:defRPr sz="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  <p:pic>
        <p:nvPicPr>
          <p:cNvPr id="172" name="QR_Maranata_Missão.ai" descr="QR_Maranata_Missão.ai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12150" y="2068170"/>
            <a:ext cx="2724152" cy="27216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royectos Destacados"/>
          <p:cNvSpPr txBox="1"/>
          <p:nvPr/>
        </p:nvSpPr>
        <p:spPr>
          <a:xfrm>
            <a:off x="2589257" y="1731644"/>
            <a:ext cx="7013486" cy="33947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>
              <a:lnSpc>
                <a:spcPct val="70000"/>
              </a:lnSpc>
              <a:defRPr sz="120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Proyectos Destacados</a:t>
            </a:r>
          </a:p>
        </p:txBody>
      </p:sp>
      <p:sp>
        <p:nvSpPr>
          <p:cNvPr id="175" name="Retângulo"/>
          <p:cNvSpPr/>
          <p:nvPr/>
        </p:nvSpPr>
        <p:spPr>
          <a:xfrm rot="16200000">
            <a:off x="6060049" y="1857049"/>
            <a:ext cx="71902" cy="6350001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>
              <a:defRPr>
                <a:solidFill>
                  <a:srgbClr val="E62546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pic>
        <p:nvPicPr>
          <p:cNvPr id="178" name="capaalgomais.jpg" descr="capaalgomai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1026" y="1439715"/>
            <a:ext cx="2652379" cy="397857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filme-colado.png" descr="filme-colado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20981" y="1959712"/>
            <a:ext cx="4188618" cy="29385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Box 4"/>
          <p:cNvSpPr txBox="1"/>
          <p:nvPr/>
        </p:nvSpPr>
        <p:spPr>
          <a:xfrm>
            <a:off x="1328103" y="3015761"/>
            <a:ext cx="9535794" cy="323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¿Cómo se puede incentivar el compromiso con la misión adventista entre los jóvenes en el contexto actual?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¿Cuáles son algunas iniciativas que los jóvenes pueden liderar para reflejar los principios del evangelio en sus comunidades?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¿Cómo la transformación de la misión en un propósito de vida puede impactar la espiritualidad de los jóvenes?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¿De qué manera el compromiso emocional e intelectual de los jóvenes es esencial para que se conviertan en protagonistas en las iniciativas misioneras?</a:t>
            </a:r>
          </a:p>
          <a:p>
            <a:pPr marL="190500" indent="-190500">
              <a:lnSpc>
                <a:spcPct val="120000"/>
              </a:lnSpc>
              <a:buSzPct val="100000"/>
              <a:buChar char="•"/>
              <a:defRPr>
                <a:latin typeface="Roboto"/>
                <a:ea typeface="Roboto"/>
                <a:cs typeface="Roboto"/>
                <a:sym typeface="Roboto"/>
              </a:defRPr>
            </a:pPr>
            <a:r>
              <a:t>¿Qué desafíos enfrentan los líderes al promover causas relevantes e inspiradoras para la nueva generación de jóvenes?</a:t>
            </a:r>
          </a:p>
        </p:txBody>
      </p:sp>
      <p:pic>
        <p:nvPicPr>
          <p:cNvPr id="182" name="Talk.psd" descr="Talk.psd"/>
          <p:cNvPicPr>
            <a:picLocks noChangeAspect="1"/>
          </p:cNvPicPr>
          <p:nvPr/>
        </p:nvPicPr>
        <p:blipFill>
          <a:blip r:embed="rId3">
            <a:extLst/>
          </a:blip>
          <a:srcRect l="0" t="4362" r="50949" b="60529"/>
          <a:stretch>
            <a:fillRect/>
          </a:stretch>
        </p:blipFill>
        <p:spPr>
          <a:xfrm>
            <a:off x="3311326" y="-84147"/>
            <a:ext cx="5569519" cy="2950138"/>
          </a:xfrm>
          <a:prstGeom prst="rect">
            <a:avLst/>
          </a:prstGeom>
          <a:ln w="12700">
            <a:miter lim="400000"/>
          </a:ln>
        </p:spPr>
      </p:pic>
      <p:sp>
        <p:nvSpPr>
          <p:cNvPr id="183" name="Causa y Compromiso en el Ministerio Joven"/>
          <p:cNvSpPr txBox="1"/>
          <p:nvPr/>
        </p:nvSpPr>
        <p:spPr>
          <a:xfrm>
            <a:off x="1637976" y="1901192"/>
            <a:ext cx="8916048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80000"/>
              </a:lnSpc>
              <a:defRPr sz="3900">
                <a:solidFill>
                  <a:srgbClr val="009FE3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Causa y Compromiso en el Ministerio Joven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TextBox 6"/>
          <p:cNvSpPr txBox="1"/>
          <p:nvPr/>
        </p:nvSpPr>
        <p:spPr>
          <a:xfrm rot="16200000">
            <a:off x="-1893014" y="3290194"/>
            <a:ext cx="5420450" cy="904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5500">
                <a:solidFill>
                  <a:srgbClr val="009FE3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OBJETIVOS</a:t>
            </a:r>
          </a:p>
        </p:txBody>
      </p:sp>
      <p:sp>
        <p:nvSpPr>
          <p:cNvPr id="97" name="Incentivar el compromiso con la misión adventista, involucrando a los jóvenes…"/>
          <p:cNvSpPr txBox="1"/>
          <p:nvPr/>
        </p:nvSpPr>
        <p:spPr>
          <a:xfrm>
            <a:off x="2216696" y="1557914"/>
            <a:ext cx="4070131" cy="30073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Incentivar el compromiso con la misión adventista, </a:t>
            </a:r>
            <a:r>
              <a:t>involucrando a los jóvenes</a:t>
            </a:r>
          </a:p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en causas relevantes y motivándolos a liderar iniciativas que reflejen los principios del evangelio.</a:t>
            </a:r>
          </a:p>
        </p:txBody>
      </p:sp>
      <p:sp>
        <p:nvSpPr>
          <p:cNvPr id="98" name="Transformar la misión en un propósito de vida, capacitando a los jóvenes…"/>
          <p:cNvSpPr txBox="1"/>
          <p:nvPr/>
        </p:nvSpPr>
        <p:spPr>
          <a:xfrm>
            <a:off x="7509529" y="1557914"/>
            <a:ext cx="4064001" cy="386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rPr b="1"/>
              <a:t>Transformar la misión en un propósito de vida, </a:t>
            </a:r>
            <a:r>
              <a:t>capacitando a los jóvenes</a:t>
            </a:r>
          </a:p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para vivir el evangelio de manera práctica y continua, integrando sus dones en</a:t>
            </a:r>
          </a:p>
          <a:p>
            <a:pPr defTabSz="457200">
              <a:lnSpc>
                <a:spcPct val="120000"/>
              </a:lnSpc>
              <a:defRPr sz="2400">
                <a:latin typeface="Roboto"/>
                <a:ea typeface="Roboto"/>
                <a:cs typeface="Roboto"/>
                <a:sym typeface="Roboto"/>
              </a:defRPr>
            </a:pPr>
            <a:r>
              <a:t>proyectos misioneros para cumplir la comisión de Hechos 1:8.</a:t>
            </a:r>
          </a:p>
        </p:txBody>
      </p:sp>
      <p:sp>
        <p:nvSpPr>
          <p:cNvPr id="99" name="01"/>
          <p:cNvSpPr txBox="1"/>
          <p:nvPr/>
        </p:nvSpPr>
        <p:spPr>
          <a:xfrm>
            <a:off x="1445857" y="405460"/>
            <a:ext cx="876572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01</a:t>
            </a:r>
          </a:p>
        </p:txBody>
      </p:sp>
      <p:sp>
        <p:nvSpPr>
          <p:cNvPr id="100" name="02"/>
          <p:cNvSpPr txBox="1"/>
          <p:nvPr/>
        </p:nvSpPr>
        <p:spPr>
          <a:xfrm>
            <a:off x="6601532" y="405460"/>
            <a:ext cx="1147147" cy="866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5200">
                <a:solidFill>
                  <a:srgbClr val="D33B4B"/>
                </a:solidFill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02</a:t>
            </a:r>
          </a:p>
        </p:txBody>
      </p:sp>
      <p:sp>
        <p:nvSpPr>
          <p:cNvPr id="101" name="Retângulo"/>
          <p:cNvSpPr/>
          <p:nvPr/>
        </p:nvSpPr>
        <p:spPr>
          <a:xfrm>
            <a:off x="1816441" y="1311578"/>
            <a:ext cx="135403" cy="514096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02" name="Retângulo"/>
          <p:cNvSpPr/>
          <p:nvPr/>
        </p:nvSpPr>
        <p:spPr>
          <a:xfrm>
            <a:off x="6979106" y="1311578"/>
            <a:ext cx="135403" cy="5140962"/>
          </a:xfrm>
          <a:prstGeom prst="rect">
            <a:avLst/>
          </a:prstGeom>
          <a:solidFill>
            <a:srgbClr val="E62546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La misión no es una opción, es nuestra identidad."/>
          <p:cNvSpPr txBox="1"/>
          <p:nvPr/>
        </p:nvSpPr>
        <p:spPr>
          <a:xfrm>
            <a:off x="2691401" y="2695575"/>
            <a:ext cx="6809198" cy="14668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La misión no es una opción, es nuestra identidad.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]]"/>
          <p:cNvSpPr txBox="1"/>
          <p:nvPr/>
        </p:nvSpPr>
        <p:spPr>
          <a:xfrm>
            <a:off x="8245899" y="1049849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07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7"/>
            <a:ext cx="2736941" cy="2124430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El Señor designó a los jóvenes para ser Su mano auxiliadora."/>
          <p:cNvSpPr txBox="1"/>
          <p:nvPr/>
        </p:nvSpPr>
        <p:spPr>
          <a:xfrm>
            <a:off x="4149616" y="622387"/>
            <a:ext cx="5134254" cy="272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El Señor designó a los jóvenes para ser Su mano auxiliadora.</a:t>
            </a:r>
          </a:p>
        </p:txBody>
      </p:sp>
      <p:sp>
        <p:nvSpPr>
          <p:cNvPr id="109" name="Ellen G. White, Testimonios Selectos, t. 3, p. 104"/>
          <p:cNvSpPr txBox="1"/>
          <p:nvPr/>
        </p:nvSpPr>
        <p:spPr>
          <a:xfrm>
            <a:off x="4202508" y="3986201"/>
            <a:ext cx="6585742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Ellen G. White, Testimonios Selectos, t. 3, p. 104</a:t>
            </a:r>
          </a:p>
        </p:txBody>
      </p:sp>
      <p:sp>
        <p:nvSpPr>
          <p:cNvPr id="110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]]"/>
          <p:cNvSpPr txBox="1"/>
          <p:nvPr/>
        </p:nvSpPr>
        <p:spPr>
          <a:xfrm>
            <a:off x="8245899" y="1049849"/>
            <a:ext cx="127001" cy="12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4287" tIns="14287" rIns="14287" bIns="14287" anchor="ctr">
            <a:spAutoFit/>
          </a:bodyPr>
          <a:lstStyle>
            <a:lvl1pPr defTabSz="825500">
              <a:lnSpc>
                <a:spcPct val="80000"/>
              </a:lnSpc>
              <a:defRPr sz="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pPr/>
            <a:r>
              <a:t>]]</a:t>
            </a:r>
          </a:p>
        </p:txBody>
      </p:sp>
      <p:pic>
        <p:nvPicPr>
          <p:cNvPr id="113" name="Imagem" descr="Imagem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92067" y="756227"/>
            <a:ext cx="2736941" cy="2124430"/>
          </a:xfrm>
          <a:prstGeom prst="rect">
            <a:avLst/>
          </a:prstGeom>
          <a:ln w="12700">
            <a:miter lim="400000"/>
          </a:ln>
        </p:spPr>
      </p:pic>
      <p:sp>
        <p:nvSpPr>
          <p:cNvPr id="114" name="La misión del Ministerio Joven es formar seguidores de Jesús que impacten al mundo."/>
          <p:cNvSpPr txBox="1"/>
          <p:nvPr/>
        </p:nvSpPr>
        <p:spPr>
          <a:xfrm>
            <a:off x="4149616" y="622387"/>
            <a:ext cx="6585742" cy="272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12750">
              <a:lnSpc>
                <a:spcPct val="90000"/>
              </a:lnSpc>
              <a:defRPr spc="97" sz="4900">
                <a:solidFill>
                  <a:srgbClr val="05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r>
              <a:t>La misión del Ministerio Joven es formar seguidores de Jesús que impacten al mundo.</a:t>
            </a:r>
          </a:p>
        </p:txBody>
      </p:sp>
      <p:sp>
        <p:nvSpPr>
          <p:cNvPr id="115" name="COLE, Cameron; NIELSON, Jon (Eds.). Gospel-Centered Youth Ministry: A Practical Guide. Wheaton: Crossway, 2016."/>
          <p:cNvSpPr txBox="1"/>
          <p:nvPr/>
        </p:nvSpPr>
        <p:spPr>
          <a:xfrm>
            <a:off x="4149616" y="5786917"/>
            <a:ext cx="6842846" cy="23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000">
                <a:latin typeface="Roboto"/>
                <a:ea typeface="Roboto"/>
                <a:cs typeface="Roboto"/>
                <a:sym typeface="Roboto"/>
              </a:defRPr>
            </a:lvl1pPr>
          </a:lstStyle>
          <a:p>
            <a:pPr/>
            <a:r>
              <a:t>COLE, Cameron; NIELSON, Jon (Eds.). Gospel-Centered Youth Ministry: A Practical Guide. Wheaton: Crossway, 2016.</a:t>
            </a:r>
          </a:p>
        </p:txBody>
      </p:sp>
      <p:sp>
        <p:nvSpPr>
          <p:cNvPr id="116" name="Linha"/>
          <p:cNvSpPr/>
          <p:nvPr/>
        </p:nvSpPr>
        <p:spPr>
          <a:xfrm flipH="1">
            <a:off x="3815758" y="326718"/>
            <a:ext cx="1" cy="6204564"/>
          </a:xfrm>
          <a:prstGeom prst="line">
            <a:avLst/>
          </a:prstGeom>
          <a:ln w="19050">
            <a:solidFill>
              <a:srgbClr val="000000"/>
            </a:solidFill>
            <a:miter/>
          </a:ln>
        </p:spPr>
        <p:txBody>
          <a:bodyPr lIns="45719" r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Liderar una causa es mucho más que organizar actividades. La clave está en involucrar emocional e intelectualmente a los jóvenes, para que sientan que forman parte de algo más grande."/>
          <p:cNvSpPr txBox="1"/>
          <p:nvPr/>
        </p:nvSpPr>
        <p:spPr>
          <a:xfrm>
            <a:off x="1160032" y="1718309"/>
            <a:ext cx="9871936" cy="34213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buFont typeface="Arial"/>
              <a:defRPr sz="4500">
                <a:solidFill>
                  <a:srgbClr val="FFFFFF"/>
                </a:solidFill>
                <a:latin typeface="Abel Regular"/>
                <a:ea typeface="Abel Regular"/>
                <a:cs typeface="Abel Regular"/>
                <a:sym typeface="Abel Regular"/>
              </a:defRPr>
            </a:lvl1pPr>
          </a:lstStyle>
          <a:p>
            <a:pPr/>
            <a:r>
              <a:t>Liderar una causa es mucho más que organizar actividades. La clave está en involucrar emocional e intelectualmente a los jóvenes, para que sientan que forman parte de algo más grande.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Involucramiento X Compromiso"/>
          <p:cNvSpPr txBox="1"/>
          <p:nvPr/>
        </p:nvSpPr>
        <p:spPr>
          <a:xfrm>
            <a:off x="423620" y="2874097"/>
            <a:ext cx="5843812" cy="14668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90000"/>
              </a:lnSpc>
              <a:defRPr cap="all" sz="5000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/>
            <a:r>
              <a:t>Involucramiento X Compromiso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Involucramiento es participar puntualmente, asistir a reuniones o contribuir con tareas específicas.…"/>
          <p:cNvSpPr txBox="1"/>
          <p:nvPr/>
        </p:nvSpPr>
        <p:spPr>
          <a:xfrm>
            <a:off x="1507503" y="1910080"/>
            <a:ext cx="9207501" cy="303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Involucramiento es participar puntualmente, asistir a reuniones o contribuir con tareas específicas.</a:t>
            </a:r>
          </a:p>
          <a:p>
            <a:pPr>
              <a:lnSpc>
                <a:spcPct val="140000"/>
              </a:lnSpc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</a:p>
          <a:p>
            <a:pPr marL="228600" indent="-228600">
              <a:lnSpc>
                <a:spcPct val="140000"/>
              </a:lnSpc>
              <a:buClr>
                <a:srgbClr val="000000"/>
              </a:buClr>
              <a:buSzPts val="2500"/>
              <a:buChar char="•"/>
              <a:tabLst>
                <a:tab pos="457200" algn="l"/>
              </a:tabLst>
              <a:defRPr sz="2500">
                <a:uFill>
                  <a:solidFill>
                    <a:srgbClr val="000000"/>
                  </a:solidFill>
                </a:uFill>
                <a:latin typeface="Roboto"/>
                <a:ea typeface="Roboto"/>
                <a:cs typeface="Roboto"/>
                <a:sym typeface="Roboto"/>
              </a:defRPr>
            </a:pPr>
            <a:r>
              <a:t>Compromiso es la dedicación profunda, en la que el joven se siente responsable y motivado a liderar iniciativas alineadas con el propósito del evangelio.</a:t>
            </a:r>
          </a:p>
        </p:txBody>
      </p:sp>
      <p:sp>
        <p:nvSpPr>
          <p:cNvPr id="123" name="Retângulo"/>
          <p:cNvSpPr/>
          <p:nvPr/>
        </p:nvSpPr>
        <p:spPr>
          <a:xfrm>
            <a:off x="867833" y="858519"/>
            <a:ext cx="135403" cy="5140962"/>
          </a:xfrm>
          <a:prstGeom prst="rect">
            <a:avLst/>
          </a:prstGeom>
          <a:solidFill>
            <a:srgbClr val="009FE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905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pto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