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1D8"/>
          </a:solidFill>
        </a:fill>
      </a:tcStyle>
    </a:wholeTbl>
    <a:band2H>
      <a:tcTxStyle b="def" i="def"/>
      <a:tcStyle>
        <a:tcBdr/>
        <a:fill>
          <a:solidFill>
            <a:srgbClr val="E7E9E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BD3CB"/>
          </a:solidFill>
        </a:fill>
      </a:tcStyle>
    </a:wholeTbl>
    <a:band2H>
      <a:tcTxStyle b="def" i="def"/>
      <a:tcStyle>
        <a:tcBdr/>
        <a:fill>
          <a:solidFill>
            <a:srgbClr val="E7EA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E1CC"/>
          </a:solidFill>
        </a:fill>
      </a:tcStyle>
    </a:wholeTbl>
    <a:band2H>
      <a:tcTxStyle b="def" i="def"/>
      <a:tcStyle>
        <a:tcBdr/>
        <a:fill>
          <a:solidFill>
            <a:srgbClr val="E8F0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Aptos"/>
      </a:defRPr>
    </a:lvl1pPr>
    <a:lvl2pPr indent="228600" latinLnBrk="0">
      <a:defRPr sz="1200">
        <a:latin typeface="+mj-lt"/>
        <a:ea typeface="+mj-ea"/>
        <a:cs typeface="+mj-cs"/>
        <a:sym typeface="Aptos"/>
      </a:defRPr>
    </a:lvl2pPr>
    <a:lvl3pPr indent="457200" latinLnBrk="0">
      <a:defRPr sz="1200">
        <a:latin typeface="+mj-lt"/>
        <a:ea typeface="+mj-ea"/>
        <a:cs typeface="+mj-cs"/>
        <a:sym typeface="Aptos"/>
      </a:defRPr>
    </a:lvl3pPr>
    <a:lvl4pPr indent="685800" latinLnBrk="0">
      <a:defRPr sz="1200">
        <a:latin typeface="+mj-lt"/>
        <a:ea typeface="+mj-ea"/>
        <a:cs typeface="+mj-cs"/>
        <a:sym typeface="Aptos"/>
      </a:defRPr>
    </a:lvl4pPr>
    <a:lvl5pPr indent="914400" latinLnBrk="0">
      <a:defRPr sz="1200">
        <a:latin typeface="+mj-lt"/>
        <a:ea typeface="+mj-ea"/>
        <a:cs typeface="+mj-cs"/>
        <a:sym typeface="Aptos"/>
      </a:defRPr>
    </a:lvl5pPr>
    <a:lvl6pPr indent="1143000" latinLnBrk="0">
      <a:defRPr sz="1200">
        <a:latin typeface="+mj-lt"/>
        <a:ea typeface="+mj-ea"/>
        <a:cs typeface="+mj-cs"/>
        <a:sym typeface="Aptos"/>
      </a:defRPr>
    </a:lvl6pPr>
    <a:lvl7pPr indent="1371600" latinLnBrk="0">
      <a:defRPr sz="1200">
        <a:latin typeface="+mj-lt"/>
        <a:ea typeface="+mj-ea"/>
        <a:cs typeface="+mj-cs"/>
        <a:sym typeface="Aptos"/>
      </a:defRPr>
    </a:lvl7pPr>
    <a:lvl8pPr indent="1600200" latinLnBrk="0">
      <a:defRPr sz="1200">
        <a:latin typeface="+mj-lt"/>
        <a:ea typeface="+mj-ea"/>
        <a:cs typeface="+mj-cs"/>
        <a:sym typeface="Aptos"/>
      </a:defRPr>
    </a:lvl8pPr>
    <a:lvl9pPr indent="1828800" latinLnBrk="0">
      <a:defRPr sz="1200">
        <a:latin typeface="+mj-lt"/>
        <a:ea typeface="+mj-ea"/>
        <a:cs typeface="+mj-cs"/>
        <a:sym typeface="Aptos"/>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exto do Título"/>
          <p:cNvSpPr txBox="1"/>
          <p:nvPr>
            <p:ph type="title"/>
          </p:nvPr>
        </p:nvSpPr>
        <p:spPr>
          <a:xfrm>
            <a:off x="1524000" y="1122362"/>
            <a:ext cx="9144000" cy="2387601"/>
          </a:xfrm>
          <a:prstGeom prst="rect">
            <a:avLst/>
          </a:prstGeom>
        </p:spPr>
        <p:txBody>
          <a:bodyPr anchor="b"/>
          <a:lstStyle>
            <a:lvl1pPr algn="ctr">
              <a:defRPr sz="6000"/>
            </a:lvl1pPr>
          </a:lstStyle>
          <a:p>
            <a:pPr/>
            <a:r>
              <a:t>Texto do Título</a:t>
            </a:r>
          </a:p>
        </p:txBody>
      </p:sp>
      <p:sp>
        <p:nvSpPr>
          <p:cNvPr id="12" name="Nível de Corpo Um…"/>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13"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exto do Título"/>
          <p:cNvSpPr txBox="1"/>
          <p:nvPr>
            <p:ph type="title"/>
          </p:nvPr>
        </p:nvSpPr>
        <p:spPr>
          <a:prstGeom prst="rect">
            <a:avLst/>
          </a:prstGeom>
        </p:spPr>
        <p:txBody>
          <a:bodyPr/>
          <a:lstStyle/>
          <a:p>
            <a:pPr/>
            <a:r>
              <a:t>Texto do Título</a:t>
            </a:r>
          </a:p>
        </p:txBody>
      </p:sp>
      <p:sp>
        <p:nvSpPr>
          <p:cNvPr id="21" name="Nível de Corpo Um…"/>
          <p:cNvSpPr txBox="1"/>
          <p:nvPr>
            <p:ph type="body" idx="1"/>
          </p:nvPr>
        </p:nvSpPr>
        <p:spPr>
          <a:prstGeom prst="rect">
            <a:avLst/>
          </a:prstGeom>
        </p:spPr>
        <p:txBody>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22"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exto do Título"/>
          <p:cNvSpPr txBox="1"/>
          <p:nvPr>
            <p:ph type="title"/>
          </p:nvPr>
        </p:nvSpPr>
        <p:spPr>
          <a:xfrm>
            <a:off x="831850" y="1709738"/>
            <a:ext cx="10515600" cy="2852737"/>
          </a:xfrm>
          <a:prstGeom prst="rect">
            <a:avLst/>
          </a:prstGeom>
        </p:spPr>
        <p:txBody>
          <a:bodyPr anchor="b"/>
          <a:lstStyle>
            <a:lvl1pPr>
              <a:defRPr sz="6000"/>
            </a:lvl1pPr>
          </a:lstStyle>
          <a:p>
            <a:pPr/>
            <a:r>
              <a:t>Texto do Título</a:t>
            </a:r>
          </a:p>
        </p:txBody>
      </p:sp>
      <p:sp>
        <p:nvSpPr>
          <p:cNvPr id="30" name="Nível de Corpo Um…"/>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757575"/>
                </a:solidFill>
              </a:defRPr>
            </a:lvl1pPr>
            <a:lvl2pPr marL="0" indent="457200">
              <a:buSzTx/>
              <a:buFontTx/>
              <a:buNone/>
              <a:defRPr sz="2400">
                <a:solidFill>
                  <a:srgbClr val="757575"/>
                </a:solidFill>
              </a:defRPr>
            </a:lvl2pPr>
            <a:lvl3pPr marL="0" indent="914400">
              <a:buSzTx/>
              <a:buFontTx/>
              <a:buNone/>
              <a:defRPr sz="2400">
                <a:solidFill>
                  <a:srgbClr val="757575"/>
                </a:solidFill>
              </a:defRPr>
            </a:lvl3pPr>
            <a:lvl4pPr marL="0" indent="1371600">
              <a:buSzTx/>
              <a:buFontTx/>
              <a:buNone/>
              <a:defRPr sz="2400">
                <a:solidFill>
                  <a:srgbClr val="757575"/>
                </a:solidFill>
              </a:defRPr>
            </a:lvl4pPr>
            <a:lvl5pPr marL="0" indent="1828800">
              <a:buSzTx/>
              <a:buFontTx/>
              <a:buNone/>
              <a:defRPr sz="2400">
                <a:solidFill>
                  <a:srgbClr val="757575"/>
                </a:solidFill>
              </a:defRPr>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31"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exto do Título"/>
          <p:cNvSpPr txBox="1"/>
          <p:nvPr>
            <p:ph type="title"/>
          </p:nvPr>
        </p:nvSpPr>
        <p:spPr>
          <a:prstGeom prst="rect">
            <a:avLst/>
          </a:prstGeom>
        </p:spPr>
        <p:txBody>
          <a:bodyPr/>
          <a:lstStyle/>
          <a:p>
            <a:pPr/>
            <a:r>
              <a:t>Texto do Título</a:t>
            </a:r>
          </a:p>
        </p:txBody>
      </p:sp>
      <p:sp>
        <p:nvSpPr>
          <p:cNvPr id="39" name="Nível de Corpo Um…"/>
          <p:cNvSpPr txBox="1"/>
          <p:nvPr>
            <p:ph type="body" sz="half" idx="1"/>
          </p:nvPr>
        </p:nvSpPr>
        <p:spPr>
          <a:xfrm>
            <a:off x="838200" y="1825625"/>
            <a:ext cx="5181600" cy="4351338"/>
          </a:xfrm>
          <a:prstGeom prst="rect">
            <a:avLst/>
          </a:prstGeom>
        </p:spPr>
        <p:txBody>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40"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exto do Título"/>
          <p:cNvSpPr txBox="1"/>
          <p:nvPr>
            <p:ph type="title"/>
          </p:nvPr>
        </p:nvSpPr>
        <p:spPr>
          <a:xfrm>
            <a:off x="839787" y="365125"/>
            <a:ext cx="10515601" cy="1325563"/>
          </a:xfrm>
          <a:prstGeom prst="rect">
            <a:avLst/>
          </a:prstGeom>
        </p:spPr>
        <p:txBody>
          <a:bodyPr/>
          <a:lstStyle/>
          <a:p>
            <a:pPr/>
            <a:r>
              <a:t>Texto do Título</a:t>
            </a:r>
          </a:p>
        </p:txBody>
      </p:sp>
      <p:sp>
        <p:nvSpPr>
          <p:cNvPr id="48" name="Nível de Corpo Um…"/>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49" name="Text Placeholder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exto do Título"/>
          <p:cNvSpPr txBox="1"/>
          <p:nvPr>
            <p:ph type="title"/>
          </p:nvPr>
        </p:nvSpPr>
        <p:spPr>
          <a:prstGeom prst="rect">
            <a:avLst/>
          </a:prstGeom>
        </p:spPr>
        <p:txBody>
          <a:bodyPr/>
          <a:lstStyle/>
          <a:p>
            <a:pPr/>
            <a:r>
              <a:t>Texto do Título</a:t>
            </a:r>
          </a:p>
        </p:txBody>
      </p:sp>
      <p:sp>
        <p:nvSpPr>
          <p:cNvPr id="58"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exto do Título"/>
          <p:cNvSpPr txBox="1"/>
          <p:nvPr>
            <p:ph type="title"/>
          </p:nvPr>
        </p:nvSpPr>
        <p:spPr>
          <a:xfrm>
            <a:off x="839787" y="457200"/>
            <a:ext cx="3932239" cy="1600200"/>
          </a:xfrm>
          <a:prstGeom prst="rect">
            <a:avLst/>
          </a:prstGeom>
        </p:spPr>
        <p:txBody>
          <a:bodyPr anchor="b"/>
          <a:lstStyle>
            <a:lvl1pPr>
              <a:defRPr sz="3200"/>
            </a:lvl1pPr>
          </a:lstStyle>
          <a:p>
            <a:pPr/>
            <a:r>
              <a:t>Texto do Título</a:t>
            </a:r>
          </a:p>
        </p:txBody>
      </p:sp>
      <p:sp>
        <p:nvSpPr>
          <p:cNvPr id="73" name="Nível de Corpo Um…"/>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74" name="Text Placeholder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exto do Título"/>
          <p:cNvSpPr txBox="1"/>
          <p:nvPr>
            <p:ph type="title"/>
          </p:nvPr>
        </p:nvSpPr>
        <p:spPr>
          <a:xfrm>
            <a:off x="839787" y="457200"/>
            <a:ext cx="3932239" cy="1600200"/>
          </a:xfrm>
          <a:prstGeom prst="rect">
            <a:avLst/>
          </a:prstGeom>
        </p:spPr>
        <p:txBody>
          <a:bodyPr anchor="b"/>
          <a:lstStyle>
            <a:lvl1pPr>
              <a:defRPr sz="3200"/>
            </a:lvl1pPr>
          </a:lstStyle>
          <a:p>
            <a:pPr/>
            <a:r>
              <a:t>Texto do Título</a:t>
            </a:r>
          </a:p>
        </p:txBody>
      </p:sp>
      <p:sp>
        <p:nvSpPr>
          <p:cNvPr id="83" name="Picture Placeholder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Nível de Corpo Um…"/>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Nível de Corpo Um</a:t>
            </a:r>
          </a:p>
          <a:p>
            <a:pPr lvl="1"/>
            <a:r>
              <a:t>Nível de Corpo Dois</a:t>
            </a:r>
          </a:p>
          <a:p>
            <a:pPr lvl="2"/>
            <a:r>
              <a:t>Nível de Corpo Três</a:t>
            </a:r>
          </a:p>
          <a:p>
            <a:pPr lvl="3"/>
            <a:r>
              <a:t>Nível de Corpo Quatro</a:t>
            </a:r>
          </a:p>
          <a:p>
            <a:pPr lvl="4"/>
            <a:r>
              <a:t>Nível de Corpo Cinco</a:t>
            </a:r>
          </a:p>
        </p:txBody>
      </p:sp>
      <p:sp>
        <p:nvSpPr>
          <p:cNvPr id="85" name="Número do Slide"/>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o Título"/>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Texto do Título</a:t>
            </a:r>
          </a:p>
        </p:txBody>
      </p:sp>
      <p:sp>
        <p:nvSpPr>
          <p:cNvPr id="3" name="Nível de Corpo Um…"/>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Nível de Corpo Um</a:t>
            </a:r>
          </a:p>
          <a:p>
            <a:pPr lvl="1"/>
            <a:r>
              <a:t>Nível de Corpo Dois</a:t>
            </a:r>
          </a:p>
          <a:p>
            <a:pPr lvl="2"/>
            <a:r>
              <a:t>Nível de Corpo Três</a:t>
            </a:r>
          </a:p>
          <a:p>
            <a:pPr lvl="3"/>
            <a:r>
              <a:t>Nível de Corpo Quatro</a:t>
            </a:r>
          </a:p>
          <a:p>
            <a:pPr lvl="4"/>
            <a:r>
              <a:t>Nível de Corpo Cinco</a:t>
            </a:r>
          </a:p>
        </p:txBody>
      </p:sp>
      <p:sp>
        <p:nvSpPr>
          <p:cNvPr id="4" name="Número do Slide"/>
          <p:cNvSpPr txBox="1"/>
          <p:nvPr>
            <p:ph type="sldNum" sz="quarter" idx="2"/>
          </p:nvPr>
        </p:nvSpPr>
        <p:spPr>
          <a:xfrm>
            <a:off x="11080144" y="6404292"/>
            <a:ext cx="273657" cy="269241"/>
          </a:xfrm>
          <a:prstGeom prst="rect">
            <a:avLst/>
          </a:prstGeom>
          <a:ln w="12700">
            <a:miter lim="400000"/>
          </a:ln>
        </p:spPr>
        <p:txBody>
          <a:bodyPr wrap="none" lIns="45719" rIns="45719" anchor="ctr">
            <a:spAutoFit/>
          </a:bodyPr>
          <a:lstStyle>
            <a:lvl1pPr algn="r">
              <a:defRPr sz="1200">
                <a:solidFill>
                  <a:srgbClr val="757575"/>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Aptos Display"/>
          <a:ea typeface="Aptos Display"/>
          <a:cs typeface="Aptos Display"/>
          <a:sym typeface="Aptos Display"/>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Aptos"/>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pto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0.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0.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0.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3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1.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12.png"/><Relationship Id="rId4" Type="http://schemas.openxmlformats.org/officeDocument/2006/relationships/image" Target="../media/image13.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14.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Base Bíblica: Juan 17:20-21…"/>
          <p:cNvSpPr txBox="1"/>
          <p:nvPr/>
        </p:nvSpPr>
        <p:spPr>
          <a:xfrm>
            <a:off x="1012696" y="2040609"/>
            <a:ext cx="10303035" cy="485394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defRPr b="1" sz="2500">
                <a:latin typeface="Roboto"/>
                <a:ea typeface="Roboto"/>
                <a:cs typeface="Roboto"/>
                <a:sym typeface="Roboto"/>
              </a:defRPr>
            </a:pPr>
            <a:r>
              <a:rPr i="1"/>
              <a:t>Base Bíblica: Juan 17:20-21</a:t>
            </a:r>
            <a:endParaRPr i="1"/>
          </a:p>
          <a:p>
            <a:pPr>
              <a:lnSpc>
                <a:spcPct val="120000"/>
              </a:lnSpc>
              <a:defRPr b="1" sz="2500">
                <a:latin typeface="Roboto"/>
                <a:ea typeface="Roboto"/>
                <a:cs typeface="Roboto"/>
                <a:sym typeface="Roboto"/>
              </a:defRPr>
            </a:pPr>
            <a:r>
              <a:rPr b="0"/>
              <a:t>Jesús oró por la </a:t>
            </a:r>
            <a:r>
              <a:rPr i="1"/>
              <a:t>unidad</a:t>
            </a:r>
            <a:r>
              <a:rPr b="0"/>
              <a:t> entre sus seguidores, mostrando que la comunidad debe reflejar el amor y la comunión presentes en la </a:t>
            </a:r>
            <a:r>
              <a:rPr i="1"/>
              <a:t>Trinidad: </a:t>
            </a:r>
            <a:r>
              <a:rPr b="0"/>
              <a:t>Padre, Hijo y Espíritu Santo. </a:t>
            </a:r>
            <a:r>
              <a:rPr i="1"/>
              <a:t>Vivir en unidad</a:t>
            </a:r>
            <a:r>
              <a:rPr b="0"/>
              <a:t> no es una opción, sino un reflejo del carácter de Dios en nosotros.</a:t>
            </a:r>
            <a:endParaRPr b="0"/>
          </a:p>
          <a:p>
            <a:pPr>
              <a:lnSpc>
                <a:spcPct val="120000"/>
              </a:lnSpc>
              <a:defRPr b="1" sz="2500">
                <a:latin typeface="Roboto"/>
                <a:ea typeface="Roboto"/>
                <a:cs typeface="Roboto"/>
                <a:sym typeface="Roboto"/>
              </a:defRPr>
            </a:pPr>
            <a:endParaRPr b="0"/>
          </a:p>
          <a:p>
            <a:pPr>
              <a:lnSpc>
                <a:spcPct val="120000"/>
              </a:lnSpc>
              <a:defRPr b="1" sz="2500">
                <a:latin typeface="Roboto"/>
                <a:ea typeface="Roboto"/>
                <a:cs typeface="Roboto"/>
                <a:sym typeface="Roboto"/>
              </a:defRPr>
            </a:pPr>
            <a:r>
              <a:rPr i="1"/>
              <a:t>Acción práctica: </a:t>
            </a:r>
            <a:r>
              <a:rPr b="0"/>
              <a:t>El líder JA debe promover la integración entre los jóvenes, evitando divisiones por grupos sociales o culturales, y fomentar proyectos que involucren diferentes edades, promoviendo una</a:t>
            </a:r>
            <a:r>
              <a:rPr i="1"/>
              <a:t> comunidad intergeneracional.</a:t>
            </a:r>
          </a:p>
        </p:txBody>
      </p:sp>
      <p:sp>
        <p:nvSpPr>
          <p:cNvPr id="118" name="1. Principio de la Unidad"/>
          <p:cNvSpPr txBox="1"/>
          <p:nvPr/>
        </p:nvSpPr>
        <p:spPr>
          <a:xfrm>
            <a:off x="879655" y="323218"/>
            <a:ext cx="7717928" cy="1158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90000"/>
              </a:lnSpc>
              <a:defRPr sz="6600">
                <a:solidFill>
                  <a:srgbClr val="009FE3"/>
                </a:solidFill>
                <a:latin typeface="Abel Regular"/>
                <a:ea typeface="Abel Regular"/>
                <a:cs typeface="Abel Regular"/>
                <a:sym typeface="Abel Regular"/>
              </a:defRPr>
            </a:lvl1pPr>
          </a:lstStyle>
          <a:p>
            <a:pPr/>
            <a:r>
              <a:t>1. Principio de la Unidad</a:t>
            </a:r>
          </a:p>
        </p:txBody>
      </p:sp>
      <p:sp>
        <p:nvSpPr>
          <p:cNvPr id="119"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1" name="Base Bíblica: Romanos 15:2 “Cada uno de nosotros agrade al prójimo en lo que es bueno para edificación.”…"/>
          <p:cNvSpPr txBox="1"/>
          <p:nvPr/>
        </p:nvSpPr>
        <p:spPr>
          <a:xfrm>
            <a:off x="1012696" y="2040609"/>
            <a:ext cx="10303035" cy="46202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defRPr sz="2500">
                <a:latin typeface="Roboto"/>
                <a:ea typeface="Roboto"/>
                <a:cs typeface="Roboto"/>
                <a:sym typeface="Roboto"/>
              </a:defRPr>
            </a:pPr>
            <a:r>
              <a:rPr b="1" i="1"/>
              <a:t>Base Bíblica: Romanos 15:2</a:t>
            </a:r>
            <a:br/>
            <a:r>
              <a:t>“Cada uno de nosotros agrade al prójimo en lo que es bueno para edificación.”</a:t>
            </a:r>
          </a:p>
          <a:p>
            <a:pPr>
              <a:lnSpc>
                <a:spcPct val="120000"/>
              </a:lnSpc>
              <a:defRPr sz="2500">
                <a:latin typeface="Roboto"/>
                <a:ea typeface="Roboto"/>
                <a:cs typeface="Roboto"/>
                <a:sym typeface="Roboto"/>
              </a:defRPr>
            </a:pPr>
            <a:r>
              <a:t>La comunidad es un ambiente de </a:t>
            </a:r>
            <a:r>
              <a:rPr b="1" i="1"/>
              <a:t>crecimiento mutuo,</a:t>
            </a:r>
            <a:r>
              <a:t> donde cada miembro colabora para el desarrollo espiritual y personal del otro.</a:t>
            </a:r>
          </a:p>
          <a:p>
            <a:pPr>
              <a:lnSpc>
                <a:spcPct val="120000"/>
              </a:lnSpc>
              <a:defRPr sz="2500">
                <a:latin typeface="Roboto"/>
                <a:ea typeface="Roboto"/>
                <a:cs typeface="Roboto"/>
                <a:sym typeface="Roboto"/>
              </a:defRPr>
            </a:pPr>
          </a:p>
          <a:p>
            <a:pPr>
              <a:lnSpc>
                <a:spcPct val="120000"/>
              </a:lnSpc>
              <a:defRPr sz="2500">
                <a:latin typeface="Roboto"/>
                <a:ea typeface="Roboto"/>
                <a:cs typeface="Roboto"/>
                <a:sym typeface="Roboto"/>
              </a:defRPr>
            </a:pPr>
            <a:r>
              <a:rPr b="1" i="1"/>
              <a:t>Acción práctica: </a:t>
            </a:r>
            <a:r>
              <a:t>Desarrollar </a:t>
            </a:r>
            <a:r>
              <a:rPr b="1" i="1"/>
              <a:t>mentorías y grupos pequeños</a:t>
            </a:r>
            <a:r>
              <a:t> para que los jóvenes aprendan a apoyarse y motivarse mutuamente, compartiendo experiencias y testimonios que promuevan el crecimiento en sabiduría y santidad.</a:t>
            </a:r>
          </a:p>
        </p:txBody>
      </p:sp>
      <p:sp>
        <p:nvSpPr>
          <p:cNvPr id="122" name="2. Principio de la Edificación Mutua"/>
          <p:cNvSpPr txBox="1"/>
          <p:nvPr/>
        </p:nvSpPr>
        <p:spPr>
          <a:xfrm>
            <a:off x="879655" y="450218"/>
            <a:ext cx="10544881" cy="1094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90000"/>
              </a:lnSpc>
              <a:defRPr sz="6200">
                <a:solidFill>
                  <a:srgbClr val="009FE3"/>
                </a:solidFill>
                <a:latin typeface="Abel Regular"/>
                <a:ea typeface="Abel Regular"/>
                <a:cs typeface="Abel Regular"/>
                <a:sym typeface="Abel Regular"/>
              </a:defRPr>
            </a:lvl1pPr>
          </a:lstStyle>
          <a:p>
            <a:pPr/>
            <a:r>
              <a:t>2. Principio de la Edificación Mutua</a:t>
            </a:r>
          </a:p>
        </p:txBody>
      </p:sp>
      <p:sp>
        <p:nvSpPr>
          <p:cNvPr id="123"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5" name="Base Bíblica: Proverbios 27:17 &quot;Así como el hierro afila el hierro, el hombre afila a su compañero.&quot; Las relaciones deben incluir responsabilidad mutua, donde los miembros de la comunidad se animan y se corrigen con amor, ayudándose a mantenerse firmes e"/>
          <p:cNvSpPr txBox="1"/>
          <p:nvPr/>
        </p:nvSpPr>
        <p:spPr>
          <a:xfrm>
            <a:off x="1012696" y="2167609"/>
            <a:ext cx="10303035" cy="41783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defRPr sz="2500">
                <a:latin typeface="Roboto"/>
                <a:ea typeface="Roboto"/>
                <a:cs typeface="Roboto"/>
                <a:sym typeface="Roboto"/>
              </a:defRPr>
            </a:pPr>
            <a:r>
              <a:rPr b="1" i="1"/>
              <a:t>Base Bíblica: Proverbios 27:17</a:t>
            </a:r>
            <a:br/>
            <a:r>
              <a:t>"Así como el hierro afila el hierro, el hombre afila a su compañero."</a:t>
            </a:r>
            <a:br/>
            <a:r>
              <a:t>Las relaciones deben incluir </a:t>
            </a:r>
            <a:r>
              <a:rPr b="1" i="1"/>
              <a:t>responsabilidad mutua,</a:t>
            </a:r>
            <a:r>
              <a:t> donde los miembros de la comunidad se animan y se corrigen con amor, ayudándose a mantenerse firmes en la fe.</a:t>
            </a:r>
          </a:p>
          <a:p>
            <a:pPr>
              <a:lnSpc>
                <a:spcPct val="120000"/>
              </a:lnSpc>
              <a:defRPr sz="2500">
                <a:latin typeface="Roboto"/>
                <a:ea typeface="Roboto"/>
                <a:cs typeface="Roboto"/>
                <a:sym typeface="Roboto"/>
              </a:defRPr>
            </a:pPr>
          </a:p>
          <a:p>
            <a:pPr>
              <a:lnSpc>
                <a:spcPct val="120000"/>
              </a:lnSpc>
              <a:defRPr sz="2500">
                <a:latin typeface="Roboto"/>
                <a:ea typeface="Roboto"/>
                <a:cs typeface="Roboto"/>
                <a:sym typeface="Roboto"/>
              </a:defRPr>
            </a:pPr>
            <a:r>
              <a:rPr b="1" i="1"/>
              <a:t>Acción práctica: </a:t>
            </a:r>
            <a:r>
              <a:t>Crear un </a:t>
            </a:r>
            <a:r>
              <a:rPr b="1" i="1"/>
              <a:t>sistema de discipulado</a:t>
            </a:r>
            <a:r>
              <a:t> donde los jóvenes puedan rendir cuentas unos a otros, promoviendo una cultura de transparencia y responsabilidad espiritual.</a:t>
            </a:r>
          </a:p>
        </p:txBody>
      </p:sp>
      <p:sp>
        <p:nvSpPr>
          <p:cNvPr id="126" name="3. Principio de la Responsabilidad Mutua"/>
          <p:cNvSpPr txBox="1"/>
          <p:nvPr/>
        </p:nvSpPr>
        <p:spPr>
          <a:xfrm>
            <a:off x="879655" y="450218"/>
            <a:ext cx="10952025" cy="1005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90000"/>
              </a:lnSpc>
              <a:defRPr sz="5600">
                <a:solidFill>
                  <a:srgbClr val="009FE3"/>
                </a:solidFill>
                <a:latin typeface="Abel Regular"/>
                <a:ea typeface="Abel Regular"/>
                <a:cs typeface="Abel Regular"/>
                <a:sym typeface="Abel Regular"/>
              </a:defRPr>
            </a:lvl1pPr>
          </a:lstStyle>
          <a:p>
            <a:pPr/>
            <a:r>
              <a:t>3. Principio de la Responsabilidad Mutua</a:t>
            </a:r>
          </a:p>
        </p:txBody>
      </p:sp>
      <p:sp>
        <p:nvSpPr>
          <p:cNvPr id="127"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9" name="Base Bíblica: Romanos 15:7 &quot;Acogeos unos a otros, así como Cristo nos acogió.&quot;…"/>
          <p:cNvSpPr txBox="1"/>
          <p:nvPr/>
        </p:nvSpPr>
        <p:spPr>
          <a:xfrm>
            <a:off x="1012696" y="2167609"/>
            <a:ext cx="10303035" cy="423926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defRPr sz="2500">
                <a:latin typeface="Roboto"/>
                <a:ea typeface="Roboto"/>
                <a:cs typeface="Roboto"/>
                <a:sym typeface="Roboto"/>
              </a:defRPr>
            </a:pPr>
            <a:r>
              <a:rPr b="1" i="1"/>
              <a:t>Base Bíblica: Romanos 15:7</a:t>
            </a:r>
            <a:br/>
            <a:r>
              <a:t>"Acogeos unos a otros, así como Cristo nos acogió."</a:t>
            </a:r>
          </a:p>
          <a:p>
            <a:pPr>
              <a:lnSpc>
                <a:spcPct val="120000"/>
              </a:lnSpc>
              <a:defRPr sz="2500">
                <a:latin typeface="Roboto"/>
                <a:ea typeface="Roboto"/>
                <a:cs typeface="Roboto"/>
                <a:sym typeface="Roboto"/>
              </a:defRPr>
            </a:pPr>
            <a:r>
              <a:rPr b="1" i="1"/>
              <a:t>La acogida</a:t>
            </a:r>
            <a:r>
              <a:t> es un aspecto esencial de la comunidad cristiana. Así como Cristo nos acepta, debemos recibirnos unos a otros con </a:t>
            </a:r>
            <a:r>
              <a:rPr b="1" i="1"/>
              <a:t>gracia y amor, </a:t>
            </a:r>
            <a:r>
              <a:t>independientemente de las diferencias.</a:t>
            </a:r>
          </a:p>
          <a:p>
            <a:pPr>
              <a:lnSpc>
                <a:spcPct val="120000"/>
              </a:lnSpc>
              <a:defRPr sz="2500">
                <a:latin typeface="Roboto"/>
                <a:ea typeface="Roboto"/>
                <a:cs typeface="Roboto"/>
                <a:sym typeface="Roboto"/>
              </a:defRPr>
            </a:pPr>
          </a:p>
          <a:p>
            <a:pPr>
              <a:lnSpc>
                <a:spcPct val="120000"/>
              </a:lnSpc>
              <a:defRPr sz="2500">
                <a:latin typeface="Roboto"/>
                <a:ea typeface="Roboto"/>
                <a:cs typeface="Roboto"/>
                <a:sym typeface="Roboto"/>
              </a:defRPr>
            </a:pPr>
            <a:r>
              <a:rPr b="1" i="1"/>
              <a:t>Acción práctica: </a:t>
            </a:r>
            <a:r>
              <a:t>Desarrollar </a:t>
            </a:r>
            <a:r>
              <a:rPr b="1" i="1"/>
              <a:t>proyectos de inclusión</a:t>
            </a:r>
            <a:r>
              <a:t> y hospitalidad, asegurando que cada joven, al entrar en la iglesia, se sienta valorado y amado.</a:t>
            </a:r>
          </a:p>
        </p:txBody>
      </p:sp>
      <p:sp>
        <p:nvSpPr>
          <p:cNvPr id="130" name="4. Principio de la Aceptación y Acogida"/>
          <p:cNvSpPr txBox="1"/>
          <p:nvPr/>
        </p:nvSpPr>
        <p:spPr>
          <a:xfrm>
            <a:off x="879655" y="577218"/>
            <a:ext cx="10060631" cy="9677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90000"/>
              </a:lnSpc>
              <a:defRPr sz="5400">
                <a:solidFill>
                  <a:srgbClr val="009FE3"/>
                </a:solidFill>
                <a:latin typeface="Abel Regular"/>
                <a:ea typeface="Abel Regular"/>
                <a:cs typeface="Abel Regular"/>
                <a:sym typeface="Abel Regular"/>
              </a:defRPr>
            </a:lvl1pPr>
          </a:lstStyle>
          <a:p>
            <a:pPr/>
            <a:r>
              <a:t>4. Principio de la Aceptación y Acogida</a:t>
            </a:r>
          </a:p>
        </p:txBody>
      </p:sp>
      <p:sp>
        <p:nvSpPr>
          <p:cNvPr id="131"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3" name="Base Bíblica: Hechos 2:44-45 &quot;Todos los que creían se mantenían unidos y tenían todo en común. Vendían sus propiedades y bienes, y distribuían a cada uno según su necesidad.&quot;…"/>
          <p:cNvSpPr txBox="1"/>
          <p:nvPr/>
        </p:nvSpPr>
        <p:spPr>
          <a:xfrm>
            <a:off x="1012696" y="2167609"/>
            <a:ext cx="10303035" cy="44704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nSpc>
                <a:spcPct val="120000"/>
              </a:lnSpc>
              <a:defRPr sz="2400">
                <a:latin typeface="Roboto"/>
                <a:ea typeface="Roboto"/>
                <a:cs typeface="Roboto"/>
                <a:sym typeface="Roboto"/>
              </a:defRPr>
            </a:pPr>
            <a:r>
              <a:rPr b="1" i="1"/>
              <a:t>Base Bíblica: Hechos 2:44-45</a:t>
            </a:r>
            <a:br/>
            <a:r>
              <a:t>"Todos los que creían se mantenían unidos y tenían todo en común. Vendían sus propiedades y bienes, y distribuían a cada uno según su necesidad."</a:t>
            </a:r>
          </a:p>
          <a:p>
            <a:pPr>
              <a:lnSpc>
                <a:spcPct val="120000"/>
              </a:lnSpc>
              <a:defRPr sz="2400">
                <a:latin typeface="Roboto"/>
                <a:ea typeface="Roboto"/>
                <a:cs typeface="Roboto"/>
                <a:sym typeface="Roboto"/>
              </a:defRPr>
            </a:pPr>
            <a:r>
              <a:t>La comunidad cristiana no vive aislada, sino </a:t>
            </a:r>
            <a:r>
              <a:rPr b="1" i="1"/>
              <a:t>en acción constante y servicio.</a:t>
            </a:r>
            <a:r>
              <a:t> La generosidad y el compromiso social son marcas de la iglesia apostólica.</a:t>
            </a:r>
          </a:p>
          <a:p>
            <a:pPr>
              <a:lnSpc>
                <a:spcPct val="120000"/>
              </a:lnSpc>
              <a:defRPr sz="2400">
                <a:latin typeface="Roboto"/>
                <a:ea typeface="Roboto"/>
                <a:cs typeface="Roboto"/>
                <a:sym typeface="Roboto"/>
              </a:defRPr>
            </a:pPr>
          </a:p>
          <a:p>
            <a:pPr>
              <a:lnSpc>
                <a:spcPct val="120000"/>
              </a:lnSpc>
              <a:defRPr sz="2400">
                <a:latin typeface="Roboto"/>
                <a:ea typeface="Roboto"/>
                <a:cs typeface="Roboto"/>
                <a:sym typeface="Roboto"/>
              </a:defRPr>
            </a:pPr>
            <a:r>
              <a:rPr b="1" i="1"/>
              <a:t>Acción práctica: </a:t>
            </a:r>
            <a:r>
              <a:t>Incentivar a los jóvenes a </a:t>
            </a:r>
            <a:r>
              <a:rPr b="1" i="1"/>
              <a:t>participar en proyectos sociales</a:t>
            </a:r>
            <a:r>
              <a:t> y actividades misioneras que los conecten con las necesidades de la comunidad local y los ayuden a vivir el evangelio en la práctica.</a:t>
            </a:r>
          </a:p>
        </p:txBody>
      </p:sp>
      <p:sp>
        <p:nvSpPr>
          <p:cNvPr id="134" name="5. Principio de la Participación y Servicio Comunitario"/>
          <p:cNvSpPr txBox="1"/>
          <p:nvPr/>
        </p:nvSpPr>
        <p:spPr>
          <a:xfrm>
            <a:off x="879655" y="704218"/>
            <a:ext cx="10592890" cy="7518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90000"/>
              </a:lnSpc>
              <a:defRPr sz="4100">
                <a:solidFill>
                  <a:srgbClr val="009FE3"/>
                </a:solidFill>
                <a:latin typeface="Abel Regular"/>
                <a:ea typeface="Abel Regular"/>
                <a:cs typeface="Abel Regular"/>
                <a:sym typeface="Abel Regular"/>
              </a:defRPr>
            </a:lvl1pPr>
          </a:lstStyle>
          <a:p>
            <a:pPr/>
            <a:r>
              <a:t>5. Principio de la Participación y Servicio Comunitario</a:t>
            </a:r>
          </a:p>
        </p:txBody>
      </p:sp>
      <p:sp>
        <p:nvSpPr>
          <p:cNvPr id="135"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7"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graphicFrame>
        <p:nvGraphicFramePr>
          <p:cNvPr id="138" name="Tabela 1"/>
          <p:cNvGraphicFramePr/>
          <p:nvPr/>
        </p:nvGraphicFramePr>
        <p:xfrm>
          <a:off x="855840" y="1057412"/>
          <a:ext cx="7369176" cy="475587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124386"/>
                <a:gridCol w="2230113"/>
                <a:gridCol w="5125820"/>
              </a:tblGrid>
              <a:tr h="790529">
                <a:tc>
                  <a:txBody>
                    <a:bodyPr/>
                    <a:lstStyle/>
                    <a:p>
                      <a:pPr algn="ctr">
                        <a:defRPr sz="1800"/>
                      </a:pPr>
                      <a:r>
                        <a:rPr b="1" i="1" sz="2000"/>
                        <a:t>Principio</a:t>
                      </a:r>
                    </a:p>
                  </a:txBody>
                  <a:tcPr marL="0" marR="0" marT="0" marB="0" anchor="ctr" anchorCtr="0" horzOverflow="overflow">
                    <a:lnL w="0">
                      <a:miter lim="400000"/>
                    </a:lnL>
                    <a:lnR w="12700">
                      <a:solidFill>
                        <a:srgbClr val="000000"/>
                      </a:solidFill>
                      <a:miter lim="400000"/>
                    </a:lnR>
                    <a:lnT w="0">
                      <a:miter lim="400000"/>
                    </a:lnT>
                    <a:lnB w="12700">
                      <a:solidFill>
                        <a:srgbClr val="000000"/>
                      </a:solidFill>
                      <a:miter lim="400000"/>
                    </a:lnB>
                    <a:noFill/>
                  </a:tcPr>
                </a:tc>
                <a:tc>
                  <a:txBody>
                    <a:bodyPr/>
                    <a:lstStyle/>
                    <a:p>
                      <a:pPr algn="ctr">
                        <a:defRPr sz="1800"/>
                      </a:pPr>
                      <a:r>
                        <a:rPr b="1" i="1" sz="2000"/>
                        <a:t>Base Bíblica</a:t>
                      </a:r>
                    </a:p>
                  </a:txBody>
                  <a:tcPr marL="0" marR="0" marT="0" marB="0" anchor="ctr" anchorCtr="0" horzOverflow="overflow">
                    <a:lnL w="12700">
                      <a:solidFill>
                        <a:srgbClr val="000000"/>
                      </a:solidFill>
                      <a:miter lim="400000"/>
                    </a:lnL>
                    <a:lnR w="12700">
                      <a:solidFill>
                        <a:srgbClr val="000000"/>
                      </a:solidFill>
                      <a:miter lim="400000"/>
                    </a:lnR>
                    <a:lnT w="0">
                      <a:miter lim="400000"/>
                    </a:lnT>
                    <a:lnB w="12700">
                      <a:solidFill>
                        <a:srgbClr val="000000"/>
                      </a:solidFill>
                      <a:miter lim="400000"/>
                    </a:lnB>
                    <a:noFill/>
                  </a:tcPr>
                </a:tc>
                <a:tc>
                  <a:txBody>
                    <a:bodyPr/>
                    <a:lstStyle/>
                    <a:p>
                      <a:pPr algn="ctr">
                        <a:defRPr sz="1800"/>
                      </a:pPr>
                      <a:r>
                        <a:rPr b="1" i="1" sz="2000"/>
                        <a:t>Acción Práctica</a:t>
                      </a:r>
                    </a:p>
                  </a:txBody>
                  <a:tcPr marL="0" marR="0" marT="0" marB="0" anchor="ctr" anchorCtr="0" horzOverflow="overflow">
                    <a:lnL w="12700">
                      <a:solidFill>
                        <a:srgbClr val="000000"/>
                      </a:solidFill>
                      <a:miter lim="400000"/>
                    </a:lnL>
                    <a:lnR w="0">
                      <a:miter lim="400000"/>
                    </a:lnR>
                    <a:lnT w="0">
                      <a:miter lim="400000"/>
                    </a:lnT>
                    <a:lnB w="12700">
                      <a:solidFill>
                        <a:srgbClr val="000000"/>
                      </a:solidFill>
                      <a:miter lim="400000"/>
                    </a:lnB>
                    <a:noFill/>
                  </a:tcPr>
                </a:tc>
              </a:tr>
              <a:tr h="790529">
                <a:tc>
                  <a:txBody>
                    <a:bodyPr/>
                    <a:lstStyle/>
                    <a:p>
                      <a:pPr algn="l">
                        <a:defRPr sz="1800"/>
                      </a:pPr>
                      <a:r>
                        <a:rPr sz="2000"/>
                        <a:t>Unidad</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Juan 17:20-21</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Promover la integración y comunidad intergeneracional.</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790529">
                <a:tc>
                  <a:txBody>
                    <a:bodyPr/>
                    <a:lstStyle/>
                    <a:p>
                      <a:pPr algn="l">
                        <a:defRPr sz="1800"/>
                      </a:pPr>
                      <a:r>
                        <a:rPr sz="2000"/>
                        <a:t>Edificación Mutua</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Romanos 15:2</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Implementar mentorías y grupos pequeños.</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790529">
                <a:tc>
                  <a:txBody>
                    <a:bodyPr/>
                    <a:lstStyle/>
                    <a:p>
                      <a:pPr algn="l">
                        <a:defRPr sz="1800"/>
                      </a:pPr>
                      <a:r>
                        <a:rPr sz="2000"/>
                        <a:t>Responsabilidad Mutua</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Proverbios 27:17</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Crear un sistema de discipulado y seguimiento.</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790529">
                <a:tc>
                  <a:txBody>
                    <a:bodyPr/>
                    <a:lstStyle/>
                    <a:p>
                      <a:pPr algn="l">
                        <a:defRPr sz="1800"/>
                      </a:pPr>
                      <a:r>
                        <a:rPr sz="2000"/>
                        <a:t>Aceptación y Acogida</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Romanos 15:7</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Desarrollar proyectos de hospitalidad e inclusión.</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790529">
                <a:tc>
                  <a:txBody>
                    <a:bodyPr/>
                    <a:lstStyle/>
                    <a:p>
                      <a:pPr algn="l">
                        <a:defRPr sz="1800"/>
                      </a:pPr>
                      <a:r>
                        <a:rPr sz="2000"/>
                        <a:t>Participación y Servicio</a:t>
                      </a:r>
                    </a:p>
                  </a:txBody>
                  <a:tcPr marL="0" marR="0" marT="0" marB="0" anchor="ctr" anchorCtr="0" horzOverflow="overflow">
                    <a:lnL w="0">
                      <a:miter lim="400000"/>
                    </a:lnL>
                    <a:lnR w="12700">
                      <a:solidFill>
                        <a:srgbClr val="000000"/>
                      </a:solidFill>
                      <a:miter lim="400000"/>
                    </a:lnR>
                    <a:lnT w="12700">
                      <a:solidFill>
                        <a:srgbClr val="000000"/>
                      </a:solidFill>
                      <a:miter lim="400000"/>
                    </a:lnT>
                    <a:lnB w="0">
                      <a:miter lim="400000"/>
                    </a:lnB>
                    <a:noFill/>
                  </a:tcPr>
                </a:tc>
                <a:tc>
                  <a:txBody>
                    <a:bodyPr/>
                    <a:lstStyle/>
                    <a:p>
                      <a:pPr algn="l">
                        <a:defRPr sz="1800"/>
                      </a:pPr>
                      <a:r>
                        <a:rPr sz="2000"/>
                        <a:t>Hechos 2:44-45</a:t>
                      </a:r>
                    </a:p>
                  </a:txBody>
                  <a:tcPr marL="0" marR="0" marT="0" marB="0" anchor="ctr" anchorCtr="0" horzOverflow="overflow">
                    <a:lnL w="12700">
                      <a:solidFill>
                        <a:srgbClr val="000000"/>
                      </a:solidFill>
                      <a:miter lim="400000"/>
                    </a:lnL>
                    <a:lnR w="12700">
                      <a:solidFill>
                        <a:srgbClr val="000000"/>
                      </a:solidFill>
                      <a:miter lim="400000"/>
                    </a:lnR>
                    <a:lnT w="12700">
                      <a:solidFill>
                        <a:srgbClr val="000000"/>
                      </a:solidFill>
                      <a:miter lim="400000"/>
                    </a:lnT>
                    <a:lnB w="0">
                      <a:miter lim="400000"/>
                    </a:lnB>
                    <a:noFill/>
                  </a:tcPr>
                </a:tc>
                <a:tc>
                  <a:txBody>
                    <a:bodyPr/>
                    <a:lstStyle/>
                    <a:p>
                      <a:pPr algn="l">
                        <a:defRPr sz="1800"/>
                      </a:pPr>
                      <a:r>
                        <a:rPr sz="2000"/>
                        <a:t>Promover proyectos sociales y actividades misioneras.</a:t>
                      </a:r>
                    </a:p>
                  </a:txBody>
                  <a:tcPr marL="0" marR="0" marT="0" marB="0" anchor="ctr" anchorCtr="0" horzOverflow="overflow">
                    <a:lnL w="12700">
                      <a:solidFill>
                        <a:srgbClr val="000000"/>
                      </a:solidFill>
                      <a:miter lim="400000"/>
                    </a:lnL>
                    <a:lnR w="0">
                      <a:miter lim="400000"/>
                    </a:lnR>
                    <a:lnT w="12700">
                      <a:solidFill>
                        <a:srgbClr val="000000"/>
                      </a:solidFill>
                      <a:miter lim="400000"/>
                    </a:lnT>
                    <a:lnB w="0">
                      <a:miter lim="400000"/>
                    </a:lnB>
                    <a:noFill/>
                  </a:tcPr>
                </a:tc>
              </a:tr>
            </a:tbl>
          </a:graphicData>
        </a:graphic>
      </p:graphicFrame>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1"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pic>
        <p:nvPicPr>
          <p:cNvPr id="142" name="Imagem" descr="Imagem"/>
          <p:cNvPicPr>
            <a:picLocks noChangeAspect="1"/>
          </p:cNvPicPr>
          <p:nvPr/>
        </p:nvPicPr>
        <p:blipFill>
          <a:blip r:embed="rId3">
            <a:extLst/>
          </a:blip>
          <a:stretch>
            <a:fillRect/>
          </a:stretch>
        </p:blipFill>
        <p:spPr>
          <a:xfrm>
            <a:off x="692067" y="756227"/>
            <a:ext cx="2736941" cy="2124430"/>
          </a:xfrm>
          <a:prstGeom prst="rect">
            <a:avLst/>
          </a:prstGeom>
          <a:ln w="12700">
            <a:miter lim="400000"/>
          </a:ln>
        </p:spPr>
      </p:pic>
      <p:sp>
        <p:nvSpPr>
          <p:cNvPr id="143" name="Nuestros jóvenes de hoy están esperando que alguien se preocupe lo suficiente por ellos para dedicarles tiempo y derramar compasión sobre ellos. Para demostrarles amistad. Para llenar esa trágica y terrible brecha que existe en nuestra cultura entre adol"/>
          <p:cNvSpPr txBox="1"/>
          <p:nvPr/>
        </p:nvSpPr>
        <p:spPr>
          <a:xfrm>
            <a:off x="4149616" y="503811"/>
            <a:ext cx="7024665" cy="529209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2750">
              <a:lnSpc>
                <a:spcPct val="90000"/>
              </a:lnSpc>
              <a:defRPr spc="78" sz="3900">
                <a:solidFill>
                  <a:srgbClr val="050000"/>
                </a:solidFill>
                <a:latin typeface="Gill Sans"/>
                <a:ea typeface="Gill Sans"/>
                <a:cs typeface="Gill Sans"/>
                <a:sym typeface="Gill Sans"/>
              </a:defRPr>
            </a:lvl1pPr>
          </a:lstStyle>
          <a:p>
            <a:pPr/>
            <a:r>
              <a:t>Nuestros jóvenes de hoy están esperando que alguien se preocupe lo suficiente por ellos para dedicarles tiempo y derramar compasión sobre ellos. Para demostrarles amistad. Para llenar esa trágica y terrible brecha que existe en nuestra cultura entre adolescentes y adultos.</a:t>
            </a:r>
          </a:p>
        </p:txBody>
      </p:sp>
      <p:sp>
        <p:nvSpPr>
          <p:cNvPr id="144" name="Jim Rayburn"/>
          <p:cNvSpPr txBox="1"/>
          <p:nvPr/>
        </p:nvSpPr>
        <p:spPr>
          <a:xfrm>
            <a:off x="4149616" y="6040917"/>
            <a:ext cx="5153138" cy="23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Roboto"/>
                <a:ea typeface="Roboto"/>
                <a:cs typeface="Roboto"/>
                <a:sym typeface="Roboto"/>
              </a:defRPr>
            </a:lvl1pPr>
          </a:lstStyle>
          <a:p>
            <a:pPr/>
            <a:r>
              <a:t>Jim Rayburn</a:t>
            </a:r>
          </a:p>
        </p:txBody>
      </p:sp>
      <p:sp>
        <p:nvSpPr>
          <p:cNvPr id="145" name="Linha"/>
          <p:cNvSpPr/>
          <p:nvPr/>
        </p:nvSpPr>
        <p:spPr>
          <a:xfrm flipH="1">
            <a:off x="3815758" y="326718"/>
            <a:ext cx="1" cy="6204564"/>
          </a:xfrm>
          <a:prstGeom prst="line">
            <a:avLst/>
          </a:prstGeom>
          <a:ln w="19050">
            <a:solidFill>
              <a:srgbClr val="000000"/>
            </a:solidFill>
            <a:miter/>
          </a:ln>
        </p:spPr>
        <p:txBody>
          <a:bodyPr lIns="45719" rIns="45719"/>
          <a:lstStyle/>
          <a:p>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7" name="El Concepto de Pastoreo"/>
          <p:cNvSpPr txBox="1"/>
          <p:nvPr/>
        </p:nvSpPr>
        <p:spPr>
          <a:xfrm>
            <a:off x="423620" y="2044064"/>
            <a:ext cx="5843812" cy="14668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cap="all" sz="5000">
                <a:latin typeface="Gill Sans Light"/>
                <a:ea typeface="Gill Sans Light"/>
                <a:cs typeface="Gill Sans Light"/>
                <a:sym typeface="Gill Sans Light"/>
              </a:defRPr>
            </a:lvl1pPr>
          </a:lstStyle>
          <a:p>
            <a:pPr/>
            <a:r>
              <a:t>El Concepto de Pastoreo</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9" name="Definición: El pastoreo va más allá de la función exclusiva de un pastor. En el Nuevo Testamento, la palabra griega poimen significa &quot;guía espiritual&quot;, lo que indica que todos los que tienen el don del cuidado pueden ejercer la función pastoral, incluso "/>
          <p:cNvSpPr txBox="1"/>
          <p:nvPr/>
        </p:nvSpPr>
        <p:spPr>
          <a:xfrm>
            <a:off x="1507503" y="1029970"/>
            <a:ext cx="9207501" cy="479806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nSpc>
                <a:spcPct val="140000"/>
              </a:lnSpc>
              <a:buClr>
                <a:srgbClr val="000000"/>
              </a:buClr>
              <a:tabLst>
                <a:tab pos="457200" algn="l"/>
              </a:tabLst>
              <a:defRPr sz="2500">
                <a:uFill>
                  <a:solidFill>
                    <a:srgbClr val="000000"/>
                  </a:solidFill>
                </a:uFill>
                <a:latin typeface="Roboto"/>
                <a:ea typeface="Roboto"/>
                <a:cs typeface="Roboto"/>
                <a:sym typeface="Roboto"/>
              </a:defRPr>
            </a:pPr>
            <a:r>
              <a:rPr b="1" i="1"/>
              <a:t>Definición: </a:t>
            </a:r>
            <a:r>
              <a:t>El pastoreo va más allá de la función exclusiva de un pastor. En el Nuevo Testamento, la palabra griega poimen significa "guía espiritual", lo que indica que todos los que tienen el don del cuidado pueden ejercer la función pastoral, incluso sin el cargo oficial de pastor.</a:t>
            </a:r>
            <a:endParaRPr b="1" i="1"/>
          </a:p>
          <a:p>
            <a:pPr>
              <a:lnSpc>
                <a:spcPct val="140000"/>
              </a:lnSpc>
              <a:buClr>
                <a:srgbClr val="000000"/>
              </a:buClr>
              <a:tabLst>
                <a:tab pos="457200" algn="l"/>
              </a:tabLst>
              <a:defRPr sz="2500">
                <a:uFill>
                  <a:solidFill>
                    <a:srgbClr val="000000"/>
                  </a:solidFill>
                </a:uFill>
                <a:latin typeface="Roboto"/>
                <a:ea typeface="Roboto"/>
                <a:cs typeface="Roboto"/>
                <a:sym typeface="Roboto"/>
              </a:defRPr>
            </a:pPr>
            <a:endParaRPr b="1" i="1"/>
          </a:p>
          <a:p>
            <a:pPr>
              <a:lnSpc>
                <a:spcPct val="140000"/>
              </a:lnSpc>
              <a:buClr>
                <a:srgbClr val="000000"/>
              </a:buClr>
              <a:tabLst>
                <a:tab pos="457200" algn="l"/>
              </a:tabLst>
              <a:defRPr sz="2500">
                <a:uFill>
                  <a:solidFill>
                    <a:srgbClr val="000000"/>
                  </a:solidFill>
                </a:uFill>
                <a:latin typeface="Roboto"/>
                <a:ea typeface="Roboto"/>
                <a:cs typeface="Roboto"/>
                <a:sym typeface="Roboto"/>
              </a:defRPr>
            </a:pPr>
            <a:r>
              <a:rPr b="1" i="1"/>
              <a:t>Orientación de Pedro: </a:t>
            </a:r>
            <a:r>
              <a:t>Al orientar a los ancianos de la iglesia, Pedro enfatizó que deben pastorear el rebaño de Dios de manera voluntaria y con el deseo de servir.</a:t>
            </a:r>
          </a:p>
        </p:txBody>
      </p:sp>
      <p:sp>
        <p:nvSpPr>
          <p:cNvPr id="150"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2" name="Esencia del Pastoreo: El pastoreo no es solo un oficio eclesiástico, sino una función esencial para cualquier líder comprometido con el crecimiento espiritual de los demás."/>
          <p:cNvSpPr txBox="1"/>
          <p:nvPr/>
        </p:nvSpPr>
        <p:spPr>
          <a:xfrm>
            <a:off x="1507503" y="2647949"/>
            <a:ext cx="9207501" cy="156210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nSpc>
                <a:spcPct val="140000"/>
              </a:lnSpc>
              <a:buClr>
                <a:srgbClr val="000000"/>
              </a:buClr>
              <a:tabLst>
                <a:tab pos="457200" algn="l"/>
              </a:tabLst>
              <a:defRPr sz="2500">
                <a:uFill>
                  <a:solidFill>
                    <a:srgbClr val="000000"/>
                  </a:solidFill>
                </a:uFill>
                <a:latin typeface="Roboto"/>
                <a:ea typeface="Roboto"/>
                <a:cs typeface="Roboto"/>
                <a:sym typeface="Roboto"/>
              </a:defRPr>
            </a:pPr>
            <a:r>
              <a:rPr b="1" i="1"/>
              <a:t>Esencia del Pastoreo: </a:t>
            </a:r>
            <a:r>
              <a:t>El pastoreo no es solo un oficio eclesiástico, sino una función esencial para cualquier líder comprometido con el crecimiento espiritual de los demás.</a:t>
            </a:r>
          </a:p>
        </p:txBody>
      </p:sp>
      <p:sp>
        <p:nvSpPr>
          <p:cNvPr id="153" name="Retângulo"/>
          <p:cNvSpPr/>
          <p:nvPr/>
        </p:nvSpPr>
        <p:spPr>
          <a:xfrm>
            <a:off x="867833" y="858519"/>
            <a:ext cx="135403" cy="5140962"/>
          </a:xfrm>
          <a:prstGeom prst="rect">
            <a:avLst/>
          </a:prstGeom>
          <a:solidFill>
            <a:srgbClr val="009FE3"/>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5" name="El pastoreo eficaz implica cuidado, discipulado y desarrollo personal."/>
          <p:cNvSpPr txBox="1"/>
          <p:nvPr/>
        </p:nvSpPr>
        <p:spPr>
          <a:xfrm>
            <a:off x="2591506" y="2369820"/>
            <a:ext cx="7008988" cy="211836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spcBef>
                <a:spcPts val="1000"/>
              </a:spcBef>
              <a:buFont typeface="Arial"/>
              <a:defRPr sz="4500">
                <a:solidFill>
                  <a:srgbClr val="FFFFFF"/>
                </a:solidFill>
                <a:latin typeface="Abel Regular"/>
                <a:ea typeface="Abel Regular"/>
                <a:cs typeface="Abel Regular"/>
                <a:sym typeface="Abel Regular"/>
              </a:defRPr>
            </a:lvl1pPr>
          </a:lstStyle>
          <a:p>
            <a:pPr/>
            <a:r>
              <a:t>El pastoreo eficaz implica cuidado, discipulado y desarrollo personal.</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7"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graphicFrame>
        <p:nvGraphicFramePr>
          <p:cNvPr id="158" name="Tabela 1"/>
          <p:cNvGraphicFramePr/>
          <p:nvPr/>
        </p:nvGraphicFramePr>
        <p:xfrm>
          <a:off x="952774" y="1057412"/>
          <a:ext cx="7369176" cy="4755876"/>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3465221"/>
                <a:gridCol w="6821229"/>
              </a:tblGrid>
              <a:tr h="790529">
                <a:tc>
                  <a:txBody>
                    <a:bodyPr/>
                    <a:lstStyle/>
                    <a:p>
                      <a:pPr algn="ctr">
                        <a:defRPr sz="1800"/>
                      </a:pPr>
                      <a:r>
                        <a:rPr b="1" i="1" sz="2000"/>
                        <a:t>Paso</a:t>
                      </a:r>
                    </a:p>
                  </a:txBody>
                  <a:tcPr marL="0" marR="0" marT="0" marB="0" anchor="ctr" anchorCtr="0" horzOverflow="overflow">
                    <a:lnL w="0">
                      <a:miter lim="400000"/>
                    </a:lnL>
                    <a:lnR w="12700">
                      <a:solidFill>
                        <a:srgbClr val="000000"/>
                      </a:solidFill>
                      <a:miter lim="400000"/>
                    </a:lnR>
                    <a:lnT w="0">
                      <a:miter lim="400000"/>
                    </a:lnT>
                    <a:lnB w="12700">
                      <a:solidFill>
                        <a:srgbClr val="000000"/>
                      </a:solidFill>
                      <a:miter lim="400000"/>
                    </a:lnB>
                    <a:noFill/>
                  </a:tcPr>
                </a:tc>
                <a:tc>
                  <a:txBody>
                    <a:bodyPr/>
                    <a:lstStyle/>
                    <a:p>
                      <a:pPr algn="ctr">
                        <a:defRPr sz="1800"/>
                      </a:pPr>
                      <a:r>
                        <a:rPr b="1" i="1" sz="2000"/>
                        <a:t>Descripción</a:t>
                      </a:r>
                    </a:p>
                  </a:txBody>
                  <a:tcPr marL="0" marR="0" marT="0" marB="0" anchor="ctr" anchorCtr="0" horzOverflow="overflow">
                    <a:lnL w="12700">
                      <a:solidFill>
                        <a:srgbClr val="000000"/>
                      </a:solidFill>
                      <a:miter lim="400000"/>
                    </a:lnL>
                    <a:lnR w="0">
                      <a:miter lim="400000"/>
                    </a:lnR>
                    <a:lnT w="0">
                      <a:miter lim="400000"/>
                    </a:lnT>
                    <a:lnB w="12700">
                      <a:solidFill>
                        <a:srgbClr val="000000"/>
                      </a:solidFill>
                      <a:miter lim="400000"/>
                    </a:lnB>
                    <a:noFill/>
                  </a:tcPr>
                </a:tc>
              </a:tr>
              <a:tr h="790529">
                <a:tc>
                  <a:txBody>
                    <a:bodyPr/>
                    <a:lstStyle/>
                    <a:p>
                      <a:pPr algn="l">
                        <a:defRPr sz="1800"/>
                      </a:pPr>
                      <a:r>
                        <a:rPr sz="2000"/>
                        <a:t>Identificar Líderes</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Elegir jóvenes y adultos con perfil pastoral para liderar grupos pequeños.</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790529">
                <a:tc>
                  <a:txBody>
                    <a:bodyPr/>
                    <a:lstStyle/>
                    <a:p>
                      <a:pPr algn="l">
                        <a:defRPr sz="1800"/>
                      </a:pPr>
                      <a:r>
                        <a:rPr sz="2000"/>
                        <a:t>Organizar Grupos Pequeños</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Dividir a los jóvenes en grupos más pequeños para facilitar el acompañamiento.</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790529">
                <a:tc>
                  <a:txBody>
                    <a:bodyPr/>
                    <a:lstStyle/>
                    <a:p>
                      <a:pPr algn="l">
                        <a:defRPr sz="1800"/>
                      </a:pPr>
                      <a:r>
                        <a:rPr sz="2000"/>
                        <a:t>Entrenamiento Regular</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Ofrecer capacitaciones periódicas para los líderes de los grupos.</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790529">
                <a:tc>
                  <a:txBody>
                    <a:bodyPr/>
                    <a:lstStyle/>
                    <a:p>
                      <a:pPr algn="l">
                        <a:defRPr sz="1800"/>
                      </a:pPr>
                      <a:r>
                        <a:rPr sz="2000"/>
                        <a:t>Acompañamiento Espiritual</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Realizar visitas, oraciones y reuniones semanales con los miembros del grupo.</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790529">
                <a:tc>
                  <a:txBody>
                    <a:bodyPr/>
                    <a:lstStyle/>
                    <a:p>
                      <a:pPr algn="l">
                        <a:defRPr sz="1800"/>
                      </a:pPr>
                      <a:r>
                        <a:rPr sz="2000"/>
                        <a:t>Planificación Integrada</a:t>
                      </a:r>
                    </a:p>
                  </a:txBody>
                  <a:tcPr marL="0" marR="0" marT="0" marB="0" anchor="ctr" anchorCtr="0" horzOverflow="overflow">
                    <a:lnL w="0">
                      <a:miter lim="400000"/>
                    </a:lnL>
                    <a:lnR w="12700">
                      <a:solidFill>
                        <a:srgbClr val="000000"/>
                      </a:solidFill>
                      <a:miter lim="400000"/>
                    </a:lnR>
                    <a:lnT w="12700">
                      <a:solidFill>
                        <a:srgbClr val="000000"/>
                      </a:solidFill>
                      <a:miter lim="400000"/>
                    </a:lnT>
                    <a:lnB w="0">
                      <a:miter lim="400000"/>
                    </a:lnB>
                    <a:noFill/>
                  </a:tcPr>
                </a:tc>
                <a:tc>
                  <a:txBody>
                    <a:bodyPr/>
                    <a:lstStyle/>
                    <a:p>
                      <a:pPr algn="l">
                        <a:defRPr sz="1800"/>
                      </a:pPr>
                      <a:r>
                        <a:rPr sz="2000"/>
                        <a:t>Integrar las acciones de los grupos con el plan general de la iglesia y del Ministerio Joven.</a:t>
                      </a:r>
                    </a:p>
                  </a:txBody>
                  <a:tcPr marL="0" marR="0" marT="0" marB="0" anchor="ctr" anchorCtr="0" horzOverflow="overflow">
                    <a:lnL w="12700">
                      <a:solidFill>
                        <a:srgbClr val="000000"/>
                      </a:solidFill>
                      <a:miter lim="400000"/>
                    </a:lnL>
                    <a:lnR w="0">
                      <a:miter lim="400000"/>
                    </a:lnR>
                    <a:lnT w="12700">
                      <a:solidFill>
                        <a:srgbClr val="000000"/>
                      </a:solidFill>
                      <a:miter lim="400000"/>
                    </a:lnT>
                    <a:lnB w="0">
                      <a:miter lim="400000"/>
                    </a:lnB>
                    <a:noFill/>
                  </a:tcPr>
                </a:tc>
              </a:tr>
            </a:tbl>
          </a:graphicData>
        </a:graphic>
      </p:graphicFrame>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pic>
        <p:nvPicPr>
          <p:cNvPr id="161" name="Imagem" descr="Imagem"/>
          <p:cNvPicPr>
            <a:picLocks noChangeAspect="1"/>
          </p:cNvPicPr>
          <p:nvPr/>
        </p:nvPicPr>
        <p:blipFill>
          <a:blip r:embed="rId3">
            <a:extLst/>
          </a:blip>
          <a:stretch>
            <a:fillRect/>
          </a:stretch>
        </p:blipFill>
        <p:spPr>
          <a:xfrm>
            <a:off x="692067" y="756227"/>
            <a:ext cx="2736941" cy="2124430"/>
          </a:xfrm>
          <a:prstGeom prst="rect">
            <a:avLst/>
          </a:prstGeom>
          <a:ln w="12700">
            <a:miter lim="400000"/>
          </a:ln>
        </p:spPr>
      </p:pic>
      <p:sp>
        <p:nvSpPr>
          <p:cNvPr id="162" name="El impacto intergeneracional es vital para la iglesia; los jóvenes necesitan conectarse con otras generaciones para crecer en la fe."/>
          <p:cNvSpPr txBox="1"/>
          <p:nvPr/>
        </p:nvSpPr>
        <p:spPr>
          <a:xfrm>
            <a:off x="4149616" y="1397692"/>
            <a:ext cx="7024665" cy="4003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2750">
              <a:lnSpc>
                <a:spcPct val="90000"/>
              </a:lnSpc>
              <a:defRPr spc="97" sz="4900">
                <a:solidFill>
                  <a:srgbClr val="050000"/>
                </a:solidFill>
                <a:latin typeface="Gill Sans"/>
                <a:ea typeface="Gill Sans"/>
                <a:cs typeface="Gill Sans"/>
                <a:sym typeface="Gill Sans"/>
              </a:defRPr>
            </a:lvl1pPr>
          </a:lstStyle>
          <a:p>
            <a:pPr/>
            <a:r>
              <a:t>El impacto intergeneracional es vital para la iglesia; los jóvenes necesitan conectarse con otras generaciones para crecer en la fe.</a:t>
            </a:r>
          </a:p>
        </p:txBody>
      </p:sp>
      <p:sp>
        <p:nvSpPr>
          <p:cNvPr id="163" name="POWELL, Kara; MULDER, Jake; GRIFFIN, Brad. Growing Young: Six Essential Strategies to Help Young People Discover and Love Your Church. Grand Rapids: Baker Books, 2016."/>
          <p:cNvSpPr txBox="1"/>
          <p:nvPr/>
        </p:nvSpPr>
        <p:spPr>
          <a:xfrm>
            <a:off x="4149616" y="5786917"/>
            <a:ext cx="5153138"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Roboto"/>
                <a:ea typeface="Roboto"/>
                <a:cs typeface="Roboto"/>
                <a:sym typeface="Roboto"/>
              </a:defRPr>
            </a:lvl1pPr>
          </a:lstStyle>
          <a:p>
            <a:pPr/>
            <a:r>
              <a:t>POWELL, Kara; MULDER, Jake; GRIFFIN, Brad. Growing Young: Six Essential Strategies to Help Young People Discover and Love Your Church. Grand Rapids: Baker Books, 2016.</a:t>
            </a:r>
          </a:p>
        </p:txBody>
      </p:sp>
      <p:sp>
        <p:nvSpPr>
          <p:cNvPr id="164" name="Linha"/>
          <p:cNvSpPr/>
          <p:nvPr/>
        </p:nvSpPr>
        <p:spPr>
          <a:xfrm flipH="1">
            <a:off x="3815758" y="326718"/>
            <a:ext cx="1" cy="6204564"/>
          </a:xfrm>
          <a:prstGeom prst="line">
            <a:avLst/>
          </a:prstGeom>
          <a:ln w="19050">
            <a:solidFill>
              <a:srgbClr val="000000"/>
            </a:solidFill>
            <a:miter/>
          </a:ln>
        </p:spPr>
        <p:txBody>
          <a:bodyPr lIns="45719" rIns="45719"/>
          <a:lstStyle/>
          <a:p>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6" name="El ser humano es social por naturaleza, especialmente en la juventud, donde muchos jóvenes anhelan comunidades auténticas que promuevan relaciones saludables y momentos de esparcimiento, convirtiendo a la iglesia en un espacio esencial de acogida y apoyo"/>
          <p:cNvSpPr txBox="1"/>
          <p:nvPr/>
        </p:nvSpPr>
        <p:spPr>
          <a:xfrm>
            <a:off x="2345732" y="1595119"/>
            <a:ext cx="7500536" cy="36677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90000"/>
              </a:lnSpc>
              <a:spcBef>
                <a:spcPts val="1000"/>
              </a:spcBef>
              <a:buFont typeface="Arial"/>
              <a:defRPr sz="3500">
                <a:solidFill>
                  <a:srgbClr val="FFFFFF"/>
                </a:solidFill>
                <a:latin typeface="Abel Regular"/>
                <a:ea typeface="Abel Regular"/>
                <a:cs typeface="Abel Regular"/>
                <a:sym typeface="Abel Regular"/>
              </a:defRPr>
            </a:lvl1pPr>
          </a:lstStyle>
          <a:p>
            <a:pPr/>
            <a:r>
              <a:t>El ser humano es social por naturaleza, especialmente en la juventud, donde muchos jóvenes anhelan comunidades auténticas que promuevan relaciones saludables y momentos de esparcimiento, convirtiendo a la iglesia en un espacio esencial de acogida y apoyo.</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8" name="El líder JA tiene la responsabilidad de crear ambientes que fortalezcan los lazos sociales y espirituales, promoviendo la convivencia y actividades que brinden seguridad y desarrollo de identidad, contribuyendo a un propósito de vida significativo."/>
          <p:cNvSpPr txBox="1"/>
          <p:nvPr/>
        </p:nvSpPr>
        <p:spPr>
          <a:xfrm>
            <a:off x="1372753" y="1440180"/>
            <a:ext cx="9446495" cy="39776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spcBef>
                <a:spcPts val="1000"/>
              </a:spcBef>
              <a:buFont typeface="Arial"/>
              <a:defRPr sz="4000">
                <a:solidFill>
                  <a:srgbClr val="FFFFFF"/>
                </a:solidFill>
                <a:latin typeface="Abel Regular"/>
                <a:ea typeface="Abel Regular"/>
                <a:cs typeface="Abel Regular"/>
                <a:sym typeface="Abel Regular"/>
              </a:defRPr>
            </a:lvl1pPr>
          </a:lstStyle>
          <a:p>
            <a:pPr/>
            <a:r>
              <a:t>El líder JA tiene la responsabilidad de crear ambientes que fortalezcan los lazos sociales y espirituales, promoviendo la convivencia y actividades que brinden seguridad y desarrollo de identidad, contribuyendo a un propósito de vida significativo.</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0" name="Las actividades recreativas y momentos de esparcimiento son fundamentales para profundizar las amistades y cultivar habilidades sociales, siendo los grupos pequeños una herramienta eficaz para integrar la socialización al discipulado integral y fortalece"/>
          <p:cNvSpPr txBox="1"/>
          <p:nvPr/>
        </p:nvSpPr>
        <p:spPr>
          <a:xfrm>
            <a:off x="1356719" y="741045"/>
            <a:ext cx="9478562" cy="537591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spcBef>
                <a:spcPts val="1000"/>
              </a:spcBef>
              <a:buFont typeface="Arial"/>
              <a:defRPr sz="4500">
                <a:solidFill>
                  <a:srgbClr val="FFFFFF"/>
                </a:solidFill>
                <a:latin typeface="Abel Regular"/>
                <a:ea typeface="Abel Regular"/>
                <a:cs typeface="Abel Regular"/>
                <a:sym typeface="Abel Regular"/>
              </a:defRPr>
            </a:lvl1pPr>
          </a:lstStyle>
          <a:p>
            <a:pPr/>
            <a:r>
              <a:t>Las actividades recreativas y momentos de esparcimiento son fundamentales para profundizar las amistades y cultivar habilidades sociales, siendo los grupos pequeños una herramienta eficaz para integrar la socialización al discipulado integral y fortalecer los lazos entre los jóvenes.</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2"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graphicFrame>
        <p:nvGraphicFramePr>
          <p:cNvPr id="173" name="Tabela 1"/>
          <p:cNvGraphicFramePr/>
          <p:nvPr/>
        </p:nvGraphicFramePr>
        <p:xfrm>
          <a:off x="952774" y="682363"/>
          <a:ext cx="10286452" cy="5493274"/>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6693176"/>
                <a:gridCol w="3593274"/>
              </a:tblGrid>
              <a:tr h="457772">
                <a:tc>
                  <a:txBody>
                    <a:bodyPr/>
                    <a:lstStyle/>
                    <a:p>
                      <a:pPr algn="ctr">
                        <a:defRPr sz="1800"/>
                      </a:pPr>
                      <a:r>
                        <a:rPr b="1" i="1" sz="2000"/>
                        <a:t>Pregunta</a:t>
                      </a:r>
                    </a:p>
                  </a:txBody>
                  <a:tcPr marL="0" marR="0" marT="0" marB="0" anchor="ctr" anchorCtr="0" horzOverflow="overflow">
                    <a:lnL w="0">
                      <a:miter lim="400000"/>
                    </a:lnL>
                    <a:lnR w="12700">
                      <a:solidFill>
                        <a:srgbClr val="000000"/>
                      </a:solidFill>
                      <a:miter lim="400000"/>
                    </a:lnR>
                    <a:lnT w="0">
                      <a:miter lim="400000"/>
                    </a:lnT>
                    <a:lnB w="12700">
                      <a:solidFill>
                        <a:srgbClr val="000000"/>
                      </a:solidFill>
                      <a:miter lim="400000"/>
                    </a:lnB>
                    <a:noFill/>
                  </a:tcPr>
                </a:tc>
                <a:tc>
                  <a:txBody>
                    <a:bodyPr/>
                    <a:lstStyle/>
                    <a:p>
                      <a:pPr algn="ctr">
                        <a:defRPr sz="1800"/>
                      </a:pPr>
                      <a:r>
                        <a:rPr b="1" i="1" sz="2000"/>
                        <a:t>Referencia Bíblica</a:t>
                      </a:r>
                    </a:p>
                  </a:txBody>
                  <a:tcPr marL="0" marR="0" marT="0" marB="0" anchor="ctr" anchorCtr="0" horzOverflow="overflow">
                    <a:lnL w="12700">
                      <a:solidFill>
                        <a:srgbClr val="000000"/>
                      </a:solidFill>
                      <a:miter lim="400000"/>
                    </a:lnL>
                    <a:lnR w="0">
                      <a:miter lim="400000"/>
                    </a:lnR>
                    <a:lnT w="0">
                      <a:miter lim="400000"/>
                    </a:lnT>
                    <a:lnB w="12700">
                      <a:solidFill>
                        <a:srgbClr val="000000"/>
                      </a:solidFill>
                      <a:miter lim="400000"/>
                    </a:lnB>
                    <a:noFill/>
                  </a:tcPr>
                </a:tc>
              </a:tr>
              <a:tr h="457772">
                <a:tc>
                  <a:txBody>
                    <a:bodyPr/>
                    <a:lstStyle/>
                    <a:p>
                      <a:pPr algn="l">
                        <a:defRPr sz="1800"/>
                      </a:pPr>
                      <a:r>
                        <a:rPr sz="2000"/>
                        <a:t>¿La actividad violará la conciencia del joven?</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Romanos 14:22-23</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457772">
                <a:tc>
                  <a:txBody>
                    <a:bodyPr/>
                    <a:lstStyle/>
                    <a:p>
                      <a:pPr algn="l">
                        <a:defRPr sz="1800"/>
                      </a:pPr>
                      <a:r>
                        <a:rPr sz="2000"/>
                        <a:t>¿Puede hacer que otros tropiecen en la fe?</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1 Corintios 10:23-33</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457772">
                <a:tc>
                  <a:txBody>
                    <a:bodyPr/>
                    <a:lstStyle/>
                    <a:p>
                      <a:pPr algn="l">
                        <a:defRPr sz="1800"/>
                      </a:pPr>
                      <a:r>
                        <a:rPr sz="2000"/>
                        <a:t>¿Será Dios glorificado a través de ella?</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1 Corintios 6:19-20</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457772">
                <a:tc>
                  <a:txBody>
                    <a:bodyPr/>
                    <a:lstStyle/>
                    <a:p>
                      <a:pPr algn="l">
                        <a:defRPr sz="1800"/>
                      </a:pPr>
                      <a:r>
                        <a:rPr sz="2000"/>
                        <a:t>¿Pone al joven bajo la influencia del mal?</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1 Tesalonicenses 5:21-22</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457772">
                <a:tc>
                  <a:txBody>
                    <a:bodyPr/>
                    <a:lstStyle/>
                    <a:p>
                      <a:pPr algn="l">
                        <a:defRPr sz="1800"/>
                      </a:pPr>
                      <a:r>
                        <a:rPr sz="2000"/>
                        <a:t>¿Conflige con el deber cristiano?</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Mateo 6:33</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457772">
                <a:tc>
                  <a:txBody>
                    <a:bodyPr/>
                    <a:lstStyle/>
                    <a:p>
                      <a:pPr algn="l">
                        <a:defRPr sz="1800"/>
                      </a:pPr>
                      <a:r>
                        <a:rPr sz="2000"/>
                        <a:t>¿Traerá reproche a Cristo y a la Iglesia?</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1 Pedro 4:14-16</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457772">
                <a:tc>
                  <a:txBody>
                    <a:bodyPr/>
                    <a:lstStyle/>
                    <a:p>
                      <a:pPr algn="l">
                        <a:defRPr sz="1800"/>
                      </a:pPr>
                      <a:r>
                        <a:rPr sz="2000"/>
                        <a:t>¿Fortalecerá o debilitará el autocontrol?</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1 Corintios 9:27</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457772">
                <a:tc>
                  <a:txBody>
                    <a:bodyPr/>
                    <a:lstStyle/>
                    <a:p>
                      <a:pPr algn="l">
                        <a:defRPr sz="1800"/>
                      </a:pPr>
                      <a:r>
                        <a:rPr sz="2000"/>
                        <a:t>¿Es obra de la carne?</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Gálatas 5:19-21</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457772">
                <a:tc>
                  <a:txBody>
                    <a:bodyPr/>
                    <a:lstStyle/>
                    <a:p>
                      <a:pPr algn="l">
                        <a:defRPr sz="1800"/>
                      </a:pPr>
                      <a:r>
                        <a:rPr sz="2000"/>
                        <a:t>¿Despertará pensamientos indecentes?</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Filipenses 4:8</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457772">
                <a:tc>
                  <a:txBody>
                    <a:bodyPr/>
                    <a:lstStyle/>
                    <a:p>
                      <a:pPr algn="l">
                        <a:defRPr sz="1800"/>
                      </a:pPr>
                      <a:r>
                        <a:rPr sz="2000"/>
                        <a:t>¿Debilitará la influencia cristiana del joven?</a:t>
                      </a:r>
                    </a:p>
                  </a:txBody>
                  <a:tcPr marL="0" marR="0" marT="0" marB="0" anchor="ctr" anchorCtr="0" horzOverflow="overflow">
                    <a:lnL w="0">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algn="l">
                        <a:defRPr sz="1800"/>
                      </a:pPr>
                      <a:r>
                        <a:rPr sz="2000"/>
                        <a:t>1 Corintios 10:33</a:t>
                      </a:r>
                    </a:p>
                  </a:txBody>
                  <a:tcPr marL="0" marR="0" marT="0" marB="0" anchor="ctr" anchorCtr="0" horzOverflow="overflow">
                    <a:lnL w="12700">
                      <a:solidFill>
                        <a:srgbClr val="000000"/>
                      </a:solidFill>
                      <a:miter lim="400000"/>
                    </a:lnL>
                    <a:lnR w="0">
                      <a:miter lim="400000"/>
                    </a:lnR>
                    <a:lnT w="12700">
                      <a:solidFill>
                        <a:srgbClr val="000000"/>
                      </a:solidFill>
                      <a:miter lim="400000"/>
                    </a:lnT>
                    <a:lnB w="12700">
                      <a:solidFill>
                        <a:srgbClr val="000000"/>
                      </a:solidFill>
                      <a:miter lim="400000"/>
                    </a:lnB>
                    <a:noFill/>
                  </a:tcPr>
                </a:tc>
              </a:tr>
              <a:tr h="457772">
                <a:tc>
                  <a:txBody>
                    <a:bodyPr/>
                    <a:lstStyle/>
                    <a:p>
                      <a:pPr algn="l">
                        <a:defRPr sz="1800"/>
                      </a:pPr>
                      <a:r>
                        <a:rPr sz="2000"/>
                        <a:t>¿Es legal y correcta?</a:t>
                      </a:r>
                    </a:p>
                  </a:txBody>
                  <a:tcPr marL="0" marR="0" marT="0" marB="0" anchor="ctr" anchorCtr="0" horzOverflow="overflow">
                    <a:lnL w="0">
                      <a:miter lim="400000"/>
                    </a:lnL>
                    <a:lnR w="12700">
                      <a:solidFill>
                        <a:srgbClr val="000000"/>
                      </a:solidFill>
                      <a:miter lim="400000"/>
                    </a:lnR>
                    <a:lnT w="12700">
                      <a:solidFill>
                        <a:srgbClr val="000000"/>
                      </a:solidFill>
                      <a:miter lim="400000"/>
                    </a:lnT>
                    <a:lnB w="0">
                      <a:miter lim="400000"/>
                    </a:lnB>
                    <a:noFill/>
                  </a:tcPr>
                </a:tc>
                <a:tc>
                  <a:txBody>
                    <a:bodyPr/>
                    <a:lstStyle/>
                    <a:p>
                      <a:pPr algn="l">
                        <a:defRPr sz="1800"/>
                      </a:pPr>
                      <a:r>
                        <a:rPr sz="2000"/>
                        <a:t>Romanos 12 y 13</a:t>
                      </a:r>
                    </a:p>
                  </a:txBody>
                  <a:tcPr marL="0" marR="0" marT="0" marB="0" anchor="ctr" anchorCtr="0" horzOverflow="overflow">
                    <a:lnL w="12700">
                      <a:solidFill>
                        <a:srgbClr val="000000"/>
                      </a:solidFill>
                      <a:miter lim="400000"/>
                    </a:lnL>
                    <a:lnR w="0">
                      <a:miter lim="400000"/>
                    </a:lnR>
                    <a:lnT w="12700">
                      <a:solidFill>
                        <a:srgbClr val="000000"/>
                      </a:solidFill>
                      <a:miter lim="400000"/>
                    </a:lnT>
                    <a:lnB w="0">
                      <a:miter lim="400000"/>
                    </a:lnB>
                    <a:noFill/>
                  </a:tcPr>
                </a:tc>
              </a:tr>
            </a:tbl>
          </a:graphicData>
        </a:graphic>
      </p:graphicFrame>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5"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pic>
        <p:nvPicPr>
          <p:cNvPr id="176" name="Imagem" descr="Imagem"/>
          <p:cNvPicPr>
            <a:picLocks noChangeAspect="1"/>
          </p:cNvPicPr>
          <p:nvPr/>
        </p:nvPicPr>
        <p:blipFill>
          <a:blip r:embed="rId3">
            <a:extLst/>
          </a:blip>
          <a:stretch>
            <a:fillRect/>
          </a:stretch>
        </p:blipFill>
        <p:spPr>
          <a:xfrm>
            <a:off x="692067" y="756227"/>
            <a:ext cx="2736941" cy="2124430"/>
          </a:xfrm>
          <a:prstGeom prst="rect">
            <a:avLst/>
          </a:prstGeom>
          <a:ln w="12700">
            <a:miter lim="400000"/>
          </a:ln>
        </p:spPr>
      </p:pic>
      <p:sp>
        <p:nvSpPr>
          <p:cNvPr id="177" name="El recreo es necesario para aquellos que están ocupados en trabajo físico, y aún más, esencial para aquellos cuyo trabajo es especialmente mental."/>
          <p:cNvSpPr txBox="1"/>
          <p:nvPr/>
        </p:nvSpPr>
        <p:spPr>
          <a:xfrm>
            <a:off x="4149616" y="1143692"/>
            <a:ext cx="7024665" cy="40030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2750">
              <a:lnSpc>
                <a:spcPct val="90000"/>
              </a:lnSpc>
              <a:defRPr spc="97" sz="4900">
                <a:solidFill>
                  <a:srgbClr val="050000"/>
                </a:solidFill>
                <a:latin typeface="Gill Sans"/>
                <a:ea typeface="Gill Sans"/>
                <a:cs typeface="Gill Sans"/>
                <a:sym typeface="Gill Sans"/>
              </a:defRPr>
            </a:lvl1pPr>
          </a:lstStyle>
          <a:p>
            <a:pPr/>
            <a:r>
              <a:t>El recreo es necesario para aquellos que están ocupados en trabajo físico, y aún más, esencial para aquellos cuyo trabajo es especialmente mental.</a:t>
            </a:r>
          </a:p>
        </p:txBody>
      </p:sp>
      <p:sp>
        <p:nvSpPr>
          <p:cNvPr id="178" name="Ellen G. White, Mensagens aos Jovens, p. 392."/>
          <p:cNvSpPr txBox="1"/>
          <p:nvPr/>
        </p:nvSpPr>
        <p:spPr>
          <a:xfrm>
            <a:off x="4149616" y="5786917"/>
            <a:ext cx="5153138" cy="231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Roboto"/>
                <a:ea typeface="Roboto"/>
                <a:cs typeface="Roboto"/>
                <a:sym typeface="Roboto"/>
              </a:defRPr>
            </a:lvl1pPr>
          </a:lstStyle>
          <a:p>
            <a:pPr/>
            <a:r>
              <a:t>Ellen G. White, Mensagens aos Jovens, p. 392. </a:t>
            </a:r>
          </a:p>
        </p:txBody>
      </p:sp>
      <p:sp>
        <p:nvSpPr>
          <p:cNvPr id="179" name="Linha"/>
          <p:cNvSpPr/>
          <p:nvPr/>
        </p:nvSpPr>
        <p:spPr>
          <a:xfrm flipH="1">
            <a:off x="3815758" y="326718"/>
            <a:ext cx="1" cy="6204564"/>
          </a:xfrm>
          <a:prstGeom prst="line">
            <a:avLst/>
          </a:prstGeom>
          <a:ln w="19050">
            <a:solidFill>
              <a:srgbClr val="000000"/>
            </a:solidFill>
            <a:miter/>
          </a:ln>
        </p:spPr>
        <p:txBody>
          <a:bodyPr lIns="45719" rIns="45719"/>
          <a:lstStyle/>
          <a:p>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1" name="]]"/>
          <p:cNvSpPr txBox="1"/>
          <p:nvPr/>
        </p:nvSpPr>
        <p:spPr>
          <a:xfrm>
            <a:off x="8245899" y="1049849"/>
            <a:ext cx="127001" cy="127001"/>
          </a:xfrm>
          <a:prstGeom prst="rect">
            <a:avLst/>
          </a:prstGeom>
          <a:ln w="12700">
            <a:miter lim="400000"/>
          </a:ln>
          <a:extLst>
            <a:ext uri="{C572A759-6A51-4108-AA02-DFA0A04FC94B}">
              <ma14:wrappingTextBoxFlag xmlns:ma14="http://schemas.microsoft.com/office/mac/drawingml/2011/main" val="1"/>
            </a:ext>
          </a:extLst>
        </p:spPr>
        <p:txBody>
          <a:bodyPr wrap="none" lIns="14287" tIns="14287" rIns="14287" bIns="14287" anchor="ctr">
            <a:spAutoFit/>
          </a:bodyPr>
          <a:lstStyle>
            <a:lvl1pPr defTabSz="825500">
              <a:lnSpc>
                <a:spcPct val="80000"/>
              </a:lnSpc>
              <a:defRPr sz="400">
                <a:solidFill>
                  <a:srgbClr val="FFFFFF"/>
                </a:solidFill>
                <a:latin typeface="Montserrat Bold"/>
                <a:ea typeface="Montserrat Bold"/>
                <a:cs typeface="Montserrat Bold"/>
                <a:sym typeface="Montserrat Bold"/>
              </a:defRPr>
            </a:lvl1pPr>
          </a:lstStyle>
          <a:p>
            <a:pPr/>
            <a:r>
              <a:t>]]</a:t>
            </a:r>
          </a:p>
        </p:txBody>
      </p:sp>
      <p:pic>
        <p:nvPicPr>
          <p:cNvPr id="182" name="Imagem" descr="Imagem"/>
          <p:cNvPicPr>
            <a:picLocks noChangeAspect="1"/>
          </p:cNvPicPr>
          <p:nvPr/>
        </p:nvPicPr>
        <p:blipFill>
          <a:blip r:embed="rId3">
            <a:extLst/>
          </a:blip>
          <a:stretch>
            <a:fillRect/>
          </a:stretch>
        </p:blipFill>
        <p:spPr>
          <a:xfrm>
            <a:off x="692067" y="756227"/>
            <a:ext cx="2736941" cy="2124430"/>
          </a:xfrm>
          <a:prstGeom prst="rect">
            <a:avLst/>
          </a:prstGeom>
          <a:ln w="12700">
            <a:miter lim="400000"/>
          </a:ln>
        </p:spPr>
      </p:pic>
      <p:sp>
        <p:nvSpPr>
          <p:cNvPr id="183" name="Los programas no hacen discípulos; las relaciones sí."/>
          <p:cNvSpPr txBox="1"/>
          <p:nvPr/>
        </p:nvSpPr>
        <p:spPr>
          <a:xfrm>
            <a:off x="4149616" y="1143692"/>
            <a:ext cx="6795672" cy="254508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2750">
              <a:lnSpc>
                <a:spcPct val="90000"/>
              </a:lnSpc>
              <a:defRPr spc="119" sz="6000">
                <a:solidFill>
                  <a:srgbClr val="050000"/>
                </a:solidFill>
                <a:latin typeface="Gill Sans"/>
                <a:ea typeface="Gill Sans"/>
                <a:cs typeface="Gill Sans"/>
                <a:sym typeface="Gill Sans"/>
              </a:defRPr>
            </a:lvl1pPr>
          </a:lstStyle>
          <a:p>
            <a:pPr/>
            <a:r>
              <a:t>Los programas no hacen discípulos; las relaciones sí.</a:t>
            </a:r>
          </a:p>
        </p:txBody>
      </p:sp>
      <p:sp>
        <p:nvSpPr>
          <p:cNvPr id="184" name="FRITZ, Everett. The Art of Forming Young Disciples: Why Youth Ministries Aren't Working and What to Do About It. Manchester: Sophia Institute Press, 2018."/>
          <p:cNvSpPr txBox="1"/>
          <p:nvPr/>
        </p:nvSpPr>
        <p:spPr>
          <a:xfrm>
            <a:off x="4202508" y="3924346"/>
            <a:ext cx="5153138"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sz="1000">
                <a:latin typeface="Roboto"/>
                <a:ea typeface="Roboto"/>
                <a:cs typeface="Roboto"/>
                <a:sym typeface="Roboto"/>
              </a:defRPr>
            </a:lvl1pPr>
          </a:lstStyle>
          <a:p>
            <a:pPr/>
            <a:r>
              <a:t>FRITZ, Everett. The Art of Forming Young Disciples: Why Youth Ministries Aren't Working and What to Do About It. Manchester: Sophia Institute Press, 2018.</a:t>
            </a:r>
          </a:p>
        </p:txBody>
      </p:sp>
      <p:sp>
        <p:nvSpPr>
          <p:cNvPr id="185" name="Linha"/>
          <p:cNvSpPr/>
          <p:nvPr/>
        </p:nvSpPr>
        <p:spPr>
          <a:xfrm flipH="1">
            <a:off x="3815758" y="326718"/>
            <a:ext cx="1" cy="6204564"/>
          </a:xfrm>
          <a:prstGeom prst="line">
            <a:avLst/>
          </a:prstGeom>
          <a:ln w="19050">
            <a:solidFill>
              <a:srgbClr val="000000"/>
            </a:solidFill>
            <a:miter/>
          </a:ln>
        </p:spPr>
        <p:txBody>
          <a:bodyPr lIns="45719" rIns="45719"/>
          <a:lstStyle/>
          <a:p>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96" name="TextBox 6"/>
          <p:cNvSpPr txBox="1"/>
          <p:nvPr/>
        </p:nvSpPr>
        <p:spPr>
          <a:xfrm rot="16200000">
            <a:off x="-1893014" y="3290194"/>
            <a:ext cx="5420450" cy="9042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5500">
                <a:solidFill>
                  <a:srgbClr val="009FE3"/>
                </a:solidFill>
                <a:latin typeface="Roboto"/>
                <a:ea typeface="Roboto"/>
                <a:cs typeface="Roboto"/>
                <a:sym typeface="Roboto"/>
              </a:defRPr>
            </a:lvl1pPr>
          </a:lstStyle>
          <a:p>
            <a:pPr/>
            <a:r>
              <a:t>OBJETIVOS</a:t>
            </a:r>
          </a:p>
        </p:txBody>
      </p:sp>
      <p:sp>
        <p:nvSpPr>
          <p:cNvPr id="97" name="Fortalecer el discipulado integral: Promover el crecimiento espiritual de los…"/>
          <p:cNvSpPr txBox="1"/>
          <p:nvPr/>
        </p:nvSpPr>
        <p:spPr>
          <a:xfrm>
            <a:off x="2216696" y="1598554"/>
            <a:ext cx="4070131" cy="428752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defTabSz="457200">
              <a:lnSpc>
                <a:spcPct val="120000"/>
              </a:lnSpc>
              <a:defRPr sz="2400">
                <a:latin typeface="Roboto"/>
                <a:ea typeface="Roboto"/>
                <a:cs typeface="Roboto"/>
                <a:sym typeface="Roboto"/>
              </a:defRPr>
            </a:pPr>
            <a:r>
              <a:rPr b="1"/>
              <a:t>Fortalecer el discipulado integral: </a:t>
            </a:r>
            <a:r>
              <a:t>Promover el crecimiento espiritual de los</a:t>
            </a:r>
          </a:p>
          <a:p>
            <a:pPr defTabSz="457200">
              <a:lnSpc>
                <a:spcPct val="120000"/>
              </a:lnSpc>
              <a:defRPr sz="2400">
                <a:latin typeface="Roboto"/>
                <a:ea typeface="Roboto"/>
                <a:cs typeface="Roboto"/>
                <a:sym typeface="Roboto"/>
              </a:defRPr>
            </a:pPr>
            <a:r>
              <a:t>jóvenes mediante la creación de comunidades saludables, donde el pastoreo y la socialización sean centrales, ayudando a la juventud a desarrollar una fe activa y comprometida.</a:t>
            </a:r>
          </a:p>
        </p:txBody>
      </p:sp>
      <p:sp>
        <p:nvSpPr>
          <p:cNvPr id="98" name="Construir una red de apoyo y discipulado: Fomentar relaciones significativas…"/>
          <p:cNvSpPr txBox="1"/>
          <p:nvPr/>
        </p:nvSpPr>
        <p:spPr>
          <a:xfrm>
            <a:off x="7509529" y="1598554"/>
            <a:ext cx="4064001" cy="428752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defTabSz="457200">
              <a:lnSpc>
                <a:spcPct val="120000"/>
              </a:lnSpc>
              <a:defRPr sz="2400">
                <a:latin typeface="Roboto"/>
                <a:ea typeface="Roboto"/>
                <a:cs typeface="Roboto"/>
                <a:sym typeface="Roboto"/>
              </a:defRPr>
            </a:pPr>
            <a:r>
              <a:rPr b="1"/>
              <a:t>Construir una red de apoyo y discipulado: </a:t>
            </a:r>
            <a:r>
              <a:t>Fomentar relaciones significativas</a:t>
            </a:r>
          </a:p>
          <a:p>
            <a:pPr defTabSz="457200">
              <a:lnSpc>
                <a:spcPct val="120000"/>
              </a:lnSpc>
              <a:defRPr sz="2400">
                <a:latin typeface="Roboto"/>
                <a:ea typeface="Roboto"/>
                <a:cs typeface="Roboto"/>
                <a:sym typeface="Roboto"/>
              </a:defRPr>
            </a:pPr>
            <a:r>
              <a:t>que sostengan la vida cristiana de los jóvenes, creando espacios de comunión y apoyo mutuo para inspirarlos a vivir los principios del ministerio en comunidad.</a:t>
            </a:r>
          </a:p>
        </p:txBody>
      </p:sp>
      <p:sp>
        <p:nvSpPr>
          <p:cNvPr id="99" name="01"/>
          <p:cNvSpPr txBox="1"/>
          <p:nvPr/>
        </p:nvSpPr>
        <p:spPr>
          <a:xfrm>
            <a:off x="1445857" y="405460"/>
            <a:ext cx="876572" cy="866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5200">
                <a:solidFill>
                  <a:srgbClr val="D33B4B"/>
                </a:solidFill>
                <a:latin typeface="Roboto"/>
                <a:ea typeface="Roboto"/>
                <a:cs typeface="Roboto"/>
                <a:sym typeface="Roboto"/>
              </a:defRPr>
            </a:lvl1pPr>
          </a:lstStyle>
          <a:p>
            <a:pPr/>
            <a:r>
              <a:t>01</a:t>
            </a:r>
          </a:p>
        </p:txBody>
      </p:sp>
      <p:sp>
        <p:nvSpPr>
          <p:cNvPr id="100" name="02"/>
          <p:cNvSpPr txBox="1"/>
          <p:nvPr/>
        </p:nvSpPr>
        <p:spPr>
          <a:xfrm>
            <a:off x="6601532" y="405460"/>
            <a:ext cx="1147147" cy="8661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5200">
                <a:solidFill>
                  <a:srgbClr val="D33B4B"/>
                </a:solidFill>
                <a:latin typeface="Roboto"/>
                <a:ea typeface="Roboto"/>
                <a:cs typeface="Roboto"/>
                <a:sym typeface="Roboto"/>
              </a:defRPr>
            </a:lvl1pPr>
          </a:lstStyle>
          <a:p>
            <a:pPr/>
            <a:r>
              <a:t>02</a:t>
            </a:r>
          </a:p>
        </p:txBody>
      </p:sp>
      <p:sp>
        <p:nvSpPr>
          <p:cNvPr id="101" name="Retângulo"/>
          <p:cNvSpPr/>
          <p:nvPr/>
        </p:nvSpPr>
        <p:spPr>
          <a:xfrm>
            <a:off x="1816441" y="1311578"/>
            <a:ext cx="135403" cy="5140962"/>
          </a:xfrm>
          <a:prstGeom prst="rect">
            <a:avLst/>
          </a:prstGeom>
          <a:solidFill>
            <a:srgbClr val="E62546"/>
          </a:solidFill>
          <a:ln w="12700">
            <a:miter lim="400000"/>
          </a:ln>
        </p:spPr>
        <p:txBody>
          <a:bodyPr lIns="45719" rIns="45719" anchor="ctr"/>
          <a:lstStyle/>
          <a:p>
            <a:pPr/>
          </a:p>
        </p:txBody>
      </p:sp>
      <p:sp>
        <p:nvSpPr>
          <p:cNvPr id="102" name="Retângulo"/>
          <p:cNvSpPr/>
          <p:nvPr/>
        </p:nvSpPr>
        <p:spPr>
          <a:xfrm>
            <a:off x="6979106" y="1311578"/>
            <a:ext cx="135403" cy="5140962"/>
          </a:xfrm>
          <a:prstGeom prst="rect">
            <a:avLst/>
          </a:prstGeom>
          <a:solidFill>
            <a:srgbClr val="E62546"/>
          </a:solidFill>
          <a:ln w="12700">
            <a:miter lim="400000"/>
          </a:ln>
        </p:spPr>
        <p:txBody>
          <a:bodyPr lIns="45719" rIns="45719" anchor="ctr"/>
          <a:lstStyle/>
          <a:p>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7" name="Los jóvenes que tienen relaciones saludables con amigos y familiares y relaciones de confianza con adultos o con jóvenes mayores que ellos tienen más probabilidades de permanecer en la iglesia."/>
          <p:cNvSpPr txBox="1"/>
          <p:nvPr/>
        </p:nvSpPr>
        <p:spPr>
          <a:xfrm>
            <a:off x="2345732" y="2098040"/>
            <a:ext cx="7500536" cy="2661920"/>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spcBef>
                <a:spcPts val="1000"/>
              </a:spcBef>
              <a:buFont typeface="Arial"/>
              <a:defRPr sz="3500">
                <a:solidFill>
                  <a:srgbClr val="FFFFFF"/>
                </a:solidFill>
                <a:latin typeface="Abel Regular"/>
                <a:ea typeface="Abel Regular"/>
                <a:cs typeface="Abel Regular"/>
                <a:sym typeface="Abel Regular"/>
              </a:defRPr>
            </a:lvl1pPr>
          </a:lstStyle>
          <a:p>
            <a:pPr/>
            <a:r>
              <a:t>Los jóvenes que tienen relaciones saludables con amigos y familiares y relaciones de confianza con adultos o con jóvenes mayores que ellos tienen más probabilidades de permanecer en la iglesia.</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0" name="GP Joven…"/>
          <p:cNvSpPr txBox="1"/>
          <p:nvPr/>
        </p:nvSpPr>
        <p:spPr>
          <a:xfrm>
            <a:off x="1012696" y="2167609"/>
            <a:ext cx="4531645" cy="281686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28600" indent="-228600">
              <a:lnSpc>
                <a:spcPct val="160000"/>
              </a:lnSpc>
              <a:buSzPct val="100000"/>
              <a:buChar char="•"/>
              <a:defRPr sz="2500">
                <a:latin typeface="Roboto"/>
                <a:ea typeface="Roboto"/>
                <a:cs typeface="Roboto"/>
                <a:sym typeface="Roboto"/>
              </a:defRPr>
            </a:pPr>
            <a:r>
              <a:t>GP Joven</a:t>
            </a:r>
          </a:p>
          <a:p>
            <a:pPr>
              <a:lnSpc>
                <a:spcPct val="160000"/>
              </a:lnSpc>
              <a:defRPr sz="2500">
                <a:latin typeface="Roboto"/>
                <a:ea typeface="Roboto"/>
                <a:cs typeface="Roboto"/>
                <a:sym typeface="Roboto"/>
              </a:defRPr>
            </a:pPr>
            <a:r>
              <a:t>• Hora social</a:t>
            </a:r>
          </a:p>
          <a:p>
            <a:pPr>
              <a:lnSpc>
                <a:spcPct val="160000"/>
              </a:lnSpc>
              <a:defRPr sz="2500">
                <a:latin typeface="Roboto"/>
                <a:ea typeface="Roboto"/>
                <a:cs typeface="Roboto"/>
                <a:sym typeface="Roboto"/>
              </a:defRPr>
            </a:pPr>
            <a:r>
              <a:t>• Eventos deportivos</a:t>
            </a:r>
          </a:p>
          <a:p>
            <a:pPr>
              <a:lnSpc>
                <a:spcPct val="160000"/>
              </a:lnSpc>
              <a:defRPr sz="2500">
                <a:latin typeface="Roboto"/>
                <a:ea typeface="Roboto"/>
                <a:cs typeface="Roboto"/>
                <a:sym typeface="Roboto"/>
              </a:defRPr>
            </a:pPr>
            <a:r>
              <a:t>• Maranata Class</a:t>
            </a:r>
          </a:p>
          <a:p>
            <a:pPr>
              <a:lnSpc>
                <a:spcPct val="160000"/>
              </a:lnSpc>
              <a:defRPr sz="2500">
                <a:latin typeface="Roboto"/>
                <a:ea typeface="Roboto"/>
                <a:cs typeface="Roboto"/>
                <a:sym typeface="Roboto"/>
              </a:defRPr>
            </a:pPr>
            <a:r>
              <a:t>• Youth Alive</a:t>
            </a:r>
          </a:p>
        </p:txBody>
      </p:sp>
      <p:sp>
        <p:nvSpPr>
          <p:cNvPr id="191" name="Proyectos"/>
          <p:cNvSpPr txBox="1"/>
          <p:nvPr/>
        </p:nvSpPr>
        <p:spPr>
          <a:xfrm>
            <a:off x="879655" y="323218"/>
            <a:ext cx="3304281" cy="1158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90000"/>
              </a:lnSpc>
              <a:defRPr sz="6600">
                <a:solidFill>
                  <a:srgbClr val="009FE3"/>
                </a:solidFill>
                <a:latin typeface="Abel Regular"/>
                <a:ea typeface="Abel Regular"/>
                <a:cs typeface="Abel Regular"/>
                <a:sym typeface="Abel Regular"/>
              </a:defRPr>
            </a:lvl1pPr>
          </a:lstStyle>
          <a:p>
            <a:pPr/>
            <a:r>
              <a:t>Proyectos</a:t>
            </a:r>
          </a:p>
        </p:txBody>
      </p:sp>
      <p:sp>
        <p:nvSpPr>
          <p:cNvPr id="192"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grpSp>
        <p:nvGrpSpPr>
          <p:cNvPr id="195" name="Group"/>
          <p:cNvGrpSpPr/>
          <p:nvPr/>
        </p:nvGrpSpPr>
        <p:grpSpPr>
          <a:xfrm>
            <a:off x="5183207" y="2177743"/>
            <a:ext cx="3541982" cy="3541981"/>
            <a:chOff x="0" y="0"/>
            <a:chExt cx="3541980" cy="3541980"/>
          </a:xfrm>
        </p:grpSpPr>
        <p:sp>
          <p:nvSpPr>
            <p:cNvPr id="193" name="Square"/>
            <p:cNvSpPr/>
            <p:nvPr/>
          </p:nvSpPr>
          <p:spPr>
            <a:xfrm>
              <a:off x="0" y="0"/>
              <a:ext cx="3541981" cy="3541981"/>
            </a:xfrm>
            <a:prstGeom prst="rect">
              <a:avLst/>
            </a:prstGeom>
            <a:solidFill>
              <a:srgbClr val="FFFFFF"/>
            </a:solidFill>
            <a:ln w="63500" cap="flat">
              <a:solidFill>
                <a:srgbClr val="000000"/>
              </a:solidFill>
              <a:prstDash val="solid"/>
              <a:miter lim="400000"/>
            </a:ln>
            <a:effectLst/>
          </p:spPr>
          <p:txBody>
            <a:bodyPr wrap="square" lIns="45719" tIns="45719" rIns="45719" bIns="45719" numCol="1" anchor="ctr">
              <a:noAutofit/>
            </a:bodyPr>
            <a:lstStyle/>
            <a:p>
              <a:pPr algn="ctr" defTabSz="412750">
                <a:defRPr sz="1600">
                  <a:solidFill>
                    <a:srgbClr val="FFFFFF"/>
                  </a:solidFill>
                  <a:latin typeface="Helvetica Neue Medium"/>
                  <a:ea typeface="Helvetica Neue Medium"/>
                  <a:cs typeface="Helvetica Neue Medium"/>
                  <a:sym typeface="Helvetica Neue Medium"/>
                </a:defRPr>
              </a:pPr>
            </a:p>
          </p:txBody>
        </p:sp>
        <p:pic>
          <p:nvPicPr>
            <p:cNvPr id="194" name="QR_Maranata_Relacionamento.ai" descr="QR_Maranata_Relacionamento.ai"/>
            <p:cNvPicPr>
              <a:picLocks noChangeAspect="1"/>
            </p:cNvPicPr>
            <p:nvPr/>
          </p:nvPicPr>
          <p:blipFill>
            <a:blip r:embed="rId3">
              <a:extLst/>
            </a:blip>
            <a:stretch>
              <a:fillRect/>
            </a:stretch>
          </p:blipFill>
          <p:spPr>
            <a:xfrm>
              <a:off x="155426" y="155301"/>
              <a:ext cx="3231129" cy="3231379"/>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7" name="Proyectos destacados"/>
          <p:cNvSpPr txBox="1"/>
          <p:nvPr/>
        </p:nvSpPr>
        <p:spPr>
          <a:xfrm>
            <a:off x="879655" y="323218"/>
            <a:ext cx="7221884" cy="11582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nSpc>
                <a:spcPct val="90000"/>
              </a:lnSpc>
              <a:defRPr sz="6600">
                <a:solidFill>
                  <a:srgbClr val="009FE3"/>
                </a:solidFill>
                <a:latin typeface="Abel Regular"/>
                <a:ea typeface="Abel Regular"/>
                <a:cs typeface="Abel Regular"/>
                <a:sym typeface="Abel Regular"/>
              </a:defRPr>
            </a:lvl1pPr>
          </a:lstStyle>
          <a:p>
            <a:pPr/>
            <a:r>
              <a:t>Proyectos destacados</a:t>
            </a:r>
          </a:p>
        </p:txBody>
      </p:sp>
      <p:sp>
        <p:nvSpPr>
          <p:cNvPr id="198" name="Retângulo"/>
          <p:cNvSpPr/>
          <p:nvPr/>
        </p:nvSpPr>
        <p:spPr>
          <a:xfrm rot="16200000">
            <a:off x="6060049" y="-3582379"/>
            <a:ext cx="71902" cy="10160001"/>
          </a:xfrm>
          <a:prstGeom prst="rect">
            <a:avLst/>
          </a:prstGeom>
          <a:solidFill>
            <a:srgbClr val="E62546"/>
          </a:solidFill>
          <a:ln w="12700">
            <a:miter lim="400000"/>
          </a:ln>
        </p:spPr>
        <p:txBody>
          <a:bodyPr lIns="45719" rIns="45719" anchor="ctr"/>
          <a:lstStyle/>
          <a:p>
            <a:pPr>
              <a:defRPr>
                <a:solidFill>
                  <a:srgbClr val="E62546"/>
                </a:solidFill>
              </a:defRPr>
            </a:pPr>
          </a:p>
        </p:txBody>
      </p:sp>
      <p:pic>
        <p:nvPicPr>
          <p:cNvPr id="199" name="Imagem" descr="Imagem"/>
          <p:cNvPicPr>
            <a:picLocks noChangeAspect="1"/>
          </p:cNvPicPr>
          <p:nvPr/>
        </p:nvPicPr>
        <p:blipFill>
          <a:blip r:embed="rId3">
            <a:extLst/>
          </a:blip>
          <a:stretch>
            <a:fillRect/>
          </a:stretch>
        </p:blipFill>
        <p:spPr>
          <a:xfrm>
            <a:off x="1865103" y="2120689"/>
            <a:ext cx="2295840" cy="3344681"/>
          </a:xfrm>
          <a:prstGeom prst="rect">
            <a:avLst/>
          </a:prstGeom>
          <a:ln w="12700">
            <a:miter lim="400000"/>
          </a:ln>
        </p:spPr>
      </p:pic>
      <p:pic>
        <p:nvPicPr>
          <p:cNvPr id="200" name="Imagem" descr="Imagem"/>
          <p:cNvPicPr>
            <a:picLocks noChangeAspect="1"/>
          </p:cNvPicPr>
          <p:nvPr/>
        </p:nvPicPr>
        <p:blipFill>
          <a:blip r:embed="rId4">
            <a:extLst/>
          </a:blip>
          <a:stretch>
            <a:fillRect/>
          </a:stretch>
        </p:blipFill>
        <p:spPr>
          <a:xfrm>
            <a:off x="5521440" y="2519366"/>
            <a:ext cx="4043676" cy="2679701"/>
          </a:xfrm>
          <a:prstGeom prst="rect">
            <a:avLst/>
          </a:prstGeom>
          <a:ln w="12700">
            <a:miter lim="400000"/>
          </a:ln>
        </p:spPr>
      </p:pic>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2" name="TextBox 4"/>
          <p:cNvSpPr txBox="1"/>
          <p:nvPr/>
        </p:nvSpPr>
        <p:spPr>
          <a:xfrm>
            <a:off x="1328103" y="3015761"/>
            <a:ext cx="9535794" cy="32385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190500" indent="-190500">
              <a:lnSpc>
                <a:spcPct val="120000"/>
              </a:lnSpc>
              <a:buSzPct val="100000"/>
              <a:buChar char="•"/>
              <a:defRPr>
                <a:latin typeface="Roboto"/>
                <a:ea typeface="Roboto"/>
                <a:cs typeface="Roboto"/>
                <a:sym typeface="Roboto"/>
              </a:defRPr>
            </a:pPr>
            <a:r>
              <a:t>¿Cómo los líderes pueden actuar como mentores efectivos para desarrollar nuevos líderes dentro del Ministerio Joven?</a:t>
            </a:r>
          </a:p>
          <a:p>
            <a:pPr marL="190500" indent="-190500">
              <a:lnSpc>
                <a:spcPct val="120000"/>
              </a:lnSpc>
              <a:buSzPct val="100000"/>
              <a:buChar char="•"/>
              <a:defRPr>
                <a:latin typeface="Roboto"/>
                <a:ea typeface="Roboto"/>
                <a:cs typeface="Roboto"/>
                <a:sym typeface="Roboto"/>
              </a:defRPr>
            </a:pPr>
            <a:r>
              <a:t>¿Qué estrategias se pueden implementar para promover un ambiente intergeneracional que favorezca el desarrollo continuo de los jóvenes?</a:t>
            </a:r>
          </a:p>
          <a:p>
            <a:pPr marL="190500" indent="-190500">
              <a:lnSpc>
                <a:spcPct val="120000"/>
              </a:lnSpc>
              <a:buSzPct val="100000"/>
              <a:buChar char="•"/>
              <a:defRPr>
                <a:latin typeface="Roboto"/>
                <a:ea typeface="Roboto"/>
                <a:cs typeface="Roboto"/>
                <a:sym typeface="Roboto"/>
              </a:defRPr>
            </a:pPr>
            <a:r>
              <a:t>¿De qué manera la empatía y la escucha activa pueden impactar el proceso de mentoría y el crecimiento de los jóvenes?</a:t>
            </a:r>
          </a:p>
          <a:p>
            <a:pPr marL="190500" indent="-190500">
              <a:lnSpc>
                <a:spcPct val="120000"/>
              </a:lnSpc>
              <a:buSzPct val="100000"/>
              <a:buChar char="•"/>
              <a:defRPr>
                <a:latin typeface="Roboto"/>
                <a:ea typeface="Roboto"/>
                <a:cs typeface="Roboto"/>
                <a:sym typeface="Roboto"/>
              </a:defRPr>
            </a:pPr>
            <a:r>
              <a:t>¿Cómo identificar y potenciar los talentos únicos de cada joven para que puedan servir de manera significativa en la comunidad?</a:t>
            </a:r>
          </a:p>
          <a:p>
            <a:pPr marL="190500" indent="-190500">
              <a:lnSpc>
                <a:spcPct val="120000"/>
              </a:lnSpc>
              <a:buSzPct val="100000"/>
              <a:buChar char="•"/>
              <a:defRPr>
                <a:latin typeface="Roboto"/>
                <a:ea typeface="Roboto"/>
                <a:cs typeface="Roboto"/>
                <a:sym typeface="Roboto"/>
              </a:defRPr>
            </a:pPr>
            <a:r>
              <a:t>¿Cuáles son los principales desafíos que enfrentan los líderes al intentar establecer una red de mentores y discipuladores en el ministerio?</a:t>
            </a:r>
          </a:p>
        </p:txBody>
      </p:sp>
      <p:pic>
        <p:nvPicPr>
          <p:cNvPr id="203" name="Talk.psd" descr="Talk.psd"/>
          <p:cNvPicPr>
            <a:picLocks noChangeAspect="1"/>
          </p:cNvPicPr>
          <p:nvPr/>
        </p:nvPicPr>
        <p:blipFill>
          <a:blip r:embed="rId3">
            <a:extLst/>
          </a:blip>
          <a:srcRect l="0" t="4362" r="50949" b="60529"/>
          <a:stretch>
            <a:fillRect/>
          </a:stretch>
        </p:blipFill>
        <p:spPr>
          <a:xfrm>
            <a:off x="3311326" y="-84147"/>
            <a:ext cx="5569519" cy="2950138"/>
          </a:xfrm>
          <a:prstGeom prst="rect">
            <a:avLst/>
          </a:prstGeom>
          <a:ln w="12700">
            <a:miter lim="400000"/>
          </a:ln>
        </p:spPr>
      </p:pic>
      <p:sp>
        <p:nvSpPr>
          <p:cNvPr id="204" name="Desarrollo de Personas y Mentoría"/>
          <p:cNvSpPr txBox="1"/>
          <p:nvPr/>
        </p:nvSpPr>
        <p:spPr>
          <a:xfrm>
            <a:off x="1986507" y="1901192"/>
            <a:ext cx="8218986" cy="726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lnSpc>
                <a:spcPct val="80000"/>
              </a:lnSpc>
              <a:defRPr sz="3900">
                <a:solidFill>
                  <a:srgbClr val="009FE3"/>
                </a:solidFill>
                <a:latin typeface="Abel Regular"/>
                <a:ea typeface="Abel Regular"/>
                <a:cs typeface="Abel Regular"/>
                <a:sym typeface="Abel Regular"/>
              </a:defRPr>
            </a:lvl1pPr>
          </a:lstStyle>
          <a:p>
            <a:pPr/>
            <a:r>
              <a:t>Desarrollo de Personas y Mentoría</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4" name="&quot;Ámense unos a otros, como yo los he amado.&quot;…"/>
          <p:cNvSpPr txBox="1"/>
          <p:nvPr/>
        </p:nvSpPr>
        <p:spPr>
          <a:xfrm>
            <a:off x="2691401" y="2306319"/>
            <a:ext cx="6809198" cy="224536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p>
            <a:pPr algn="ctr">
              <a:lnSpc>
                <a:spcPct val="90000"/>
              </a:lnSpc>
              <a:spcBef>
                <a:spcPts val="1000"/>
              </a:spcBef>
              <a:buFont typeface="Arial"/>
              <a:defRPr sz="4500">
                <a:solidFill>
                  <a:srgbClr val="FFFFFF"/>
                </a:solidFill>
                <a:latin typeface="Abel Regular"/>
                <a:ea typeface="Abel Regular"/>
                <a:cs typeface="Abel Regular"/>
                <a:sym typeface="Abel Regular"/>
              </a:defRPr>
            </a:pPr>
            <a:r>
              <a:t>"Ámense unos a otros, como yo los he amado."</a:t>
            </a:r>
          </a:p>
          <a:p>
            <a:pPr algn="ctr">
              <a:lnSpc>
                <a:spcPct val="90000"/>
              </a:lnSpc>
              <a:spcBef>
                <a:spcPts val="1000"/>
              </a:spcBef>
              <a:buFont typeface="Arial"/>
              <a:defRPr sz="4500">
                <a:solidFill>
                  <a:srgbClr val="FFFFFF"/>
                </a:solidFill>
                <a:latin typeface="Abel Regular"/>
                <a:ea typeface="Abel Regular"/>
                <a:cs typeface="Abel Regular"/>
                <a:sym typeface="Abel Regular"/>
              </a:defRPr>
            </a:pPr>
            <a:r>
              <a:t>Juan 15:12</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6" name="Las relaciones humanas son fundamentales para un liderazgo eficaz y el crecimiento espiritual de los jóvenes, reflejando el amor y la unidad que Jesús enseñó."/>
          <p:cNvSpPr txBox="1"/>
          <p:nvPr/>
        </p:nvSpPr>
        <p:spPr>
          <a:xfrm>
            <a:off x="2490923" y="1764030"/>
            <a:ext cx="7210154" cy="33299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spcBef>
                <a:spcPts val="1000"/>
              </a:spcBef>
              <a:buFont typeface="Arial"/>
              <a:defRPr sz="4000">
                <a:solidFill>
                  <a:srgbClr val="FFFFFF"/>
                </a:solidFill>
                <a:latin typeface="Abel Regular"/>
                <a:ea typeface="Abel Regular"/>
                <a:cs typeface="Abel Regular"/>
                <a:sym typeface="Abel Regular"/>
              </a:defRPr>
            </a:lvl1pPr>
          </a:lstStyle>
          <a:p>
            <a:pPr/>
            <a:r>
              <a:t>Las relaciones humanas son fundamentales para un liderazgo eficaz y el crecimiento espiritual de los jóvenes, reflejando el amor y la unidad que Jesús enseñó.</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08" name="A pesar de la variedad de actividades de la iglesia, muchos jóvenes entre 16 y 30 años se sienten desconectados de la iglesia, lo que lleva a desafíos emocionales como la soledad y la depresión."/>
          <p:cNvSpPr txBox="1"/>
          <p:nvPr/>
        </p:nvSpPr>
        <p:spPr>
          <a:xfrm>
            <a:off x="2967187" y="1846580"/>
            <a:ext cx="6257626" cy="316484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spcBef>
                <a:spcPts val="1000"/>
              </a:spcBef>
              <a:buFont typeface="Arial"/>
              <a:defRPr sz="3500">
                <a:solidFill>
                  <a:srgbClr val="FFFFFF"/>
                </a:solidFill>
                <a:latin typeface="Abel Regular"/>
                <a:ea typeface="Abel Regular"/>
                <a:cs typeface="Abel Regular"/>
                <a:sym typeface="Abel Regular"/>
              </a:defRPr>
            </a:lvl1pPr>
          </a:lstStyle>
          <a:p>
            <a:pPr/>
            <a:r>
              <a:t>A pesar de la variedad de actividades de la iglesia, muchos jóvenes entre 16 y 30 años se sienten desconectados de la iglesia, lo que lleva a desafíos emocionales como la soledad y la depresión.</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0" name="Retângulo"/>
          <p:cNvSpPr/>
          <p:nvPr/>
        </p:nvSpPr>
        <p:spPr>
          <a:xfrm>
            <a:off x="7550460" y="4526802"/>
            <a:ext cx="4249188" cy="1965628"/>
          </a:xfrm>
          <a:prstGeom prst="rect">
            <a:avLst/>
          </a:prstGeom>
          <a:solidFill>
            <a:srgbClr val="26285C">
              <a:alpha val="86685"/>
            </a:srgbClr>
          </a:solidFill>
          <a:ln w="12700">
            <a:miter lim="400000"/>
          </a:ln>
        </p:spPr>
        <p:txBody>
          <a:bodyPr lIns="45719" rIns="45719" anchor="ctr"/>
          <a:lstStyle/>
          <a:p>
            <a:pPr/>
          </a:p>
        </p:txBody>
      </p:sp>
      <p:sp>
        <p:nvSpPr>
          <p:cNvPr id="111" name="En un mundo digital, la verdadera conexión es rara."/>
          <p:cNvSpPr txBox="1"/>
          <p:nvPr/>
        </p:nvSpPr>
        <p:spPr>
          <a:xfrm>
            <a:off x="7807269" y="4841596"/>
            <a:ext cx="3735569" cy="147828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2750">
              <a:lnSpc>
                <a:spcPct val="90000"/>
              </a:lnSpc>
              <a:defRPr spc="59" sz="3000">
                <a:solidFill>
                  <a:srgbClr val="FFFFFF"/>
                </a:solidFill>
                <a:latin typeface="Roboto-Light"/>
                <a:ea typeface="Roboto-Light"/>
                <a:cs typeface="Roboto-Light"/>
                <a:sym typeface="Roboto-Light"/>
              </a:defRPr>
            </a:lvl1pPr>
          </a:lstStyle>
          <a:p>
            <a:pPr/>
            <a:r>
              <a:t>En un mundo digital, la verdadera conexión es rara.</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3" name="El Ministerio Joven debe actuar como un refugio seguro, promoviendo relaciones auténticas y solidarias que fomenten el crecimiento y la misión, creando una red de apoyo que fortalezca la identidad y el propósito de los jóvenes en Cristo."/>
          <p:cNvSpPr txBox="1"/>
          <p:nvPr/>
        </p:nvSpPr>
        <p:spPr>
          <a:xfrm>
            <a:off x="1483230" y="1392554"/>
            <a:ext cx="9225540" cy="4072891"/>
          </a:xfrm>
          <a:prstGeom prst="rect">
            <a:avLst/>
          </a:prstGeom>
          <a:ln w="12700">
            <a:miter lim="400000"/>
          </a:ln>
          <a:extLst>
            <a:ext uri="{C572A759-6A51-4108-AA02-DFA0A04FC94B}">
              <ma14:wrappingTextBoxFlag xmlns:ma14="http://schemas.microsoft.com/office/mac/drawingml/2011/main" val="1"/>
            </a:ext>
          </a:extLst>
        </p:spPr>
        <p:txBody>
          <a:bodyPr lIns="45719" rIns="45719" anchor="ctr">
            <a:spAutoFit/>
          </a:bodyPr>
          <a:lstStyle>
            <a:lvl1pPr algn="ctr">
              <a:lnSpc>
                <a:spcPct val="90000"/>
              </a:lnSpc>
              <a:spcBef>
                <a:spcPts val="1000"/>
              </a:spcBef>
              <a:buFont typeface="Arial"/>
              <a:defRPr sz="4500">
                <a:solidFill>
                  <a:srgbClr val="FFFFFF"/>
                </a:solidFill>
                <a:latin typeface="Abel Regular"/>
                <a:ea typeface="Abel Regular"/>
                <a:cs typeface="Abel Regular"/>
                <a:sym typeface="Abel Regular"/>
              </a:defRPr>
            </a:lvl1pPr>
          </a:lstStyle>
          <a:p>
            <a:pPr/>
            <a:r>
              <a:t>El Ministerio Joven debe actuar como un refugio seguro, promoviendo relaciones auténticas y solidarias que fomenten el crecimiento y la misión, creando una red de apoyo que fortalezca la identidad y el propósito de los jóvenes en Cristo.</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5" name="Principios Esenciales para Relaciones y Vida en Comunidad"/>
          <p:cNvSpPr txBox="1"/>
          <p:nvPr/>
        </p:nvSpPr>
        <p:spPr>
          <a:xfrm>
            <a:off x="423620" y="2044064"/>
            <a:ext cx="5843812" cy="276987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nSpc>
                <a:spcPct val="90000"/>
              </a:lnSpc>
              <a:defRPr cap="all" sz="5000">
                <a:latin typeface="Gill Sans Light"/>
                <a:ea typeface="Gill Sans Light"/>
                <a:cs typeface="Gill Sans Light"/>
                <a:sym typeface="Gill Sans Light"/>
              </a:defRPr>
            </a:lvl1pPr>
          </a:lstStyle>
          <a:p>
            <a:pPr/>
            <a:r>
              <a:t>Principios Esenciales para Relaciones y Vida en Comunidad</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Aptos"/>
        <a:ea typeface="Aptos"/>
        <a:cs typeface="Aptos"/>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905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905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Apto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