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exto do Título"/>
          <p:cNvSpPr txBox="1"/>
          <p:nvPr>
            <p:ph type="title"/>
          </p:nvPr>
        </p:nvSpPr>
        <p:spPr>
          <a:xfrm>
            <a:off x="1524000" y="1122362"/>
            <a:ext cx="9144000" cy="2387601"/>
          </a:xfrm>
          <a:prstGeom prst="rect">
            <a:avLst/>
          </a:prstGeom>
        </p:spPr>
        <p:txBody>
          <a:bodyPr anchor="b"/>
          <a:lstStyle>
            <a:lvl1pPr algn="ctr">
              <a:defRPr sz="6000"/>
            </a:lvl1pPr>
          </a:lstStyle>
          <a:p>
            <a:pPr/>
            <a:r>
              <a:t>Texto do Título</a:t>
            </a:r>
          </a:p>
        </p:txBody>
      </p:sp>
      <p:sp>
        <p:nvSpPr>
          <p:cNvPr id="12" name="Nível de Corpo Um…"/>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exto do Título"/>
          <p:cNvSpPr txBox="1"/>
          <p:nvPr>
            <p:ph type="title"/>
          </p:nvPr>
        </p:nvSpPr>
        <p:spPr>
          <a:prstGeom prst="rect">
            <a:avLst/>
          </a:prstGeom>
        </p:spPr>
        <p:txBody>
          <a:bodyPr/>
          <a:lstStyle/>
          <a:p>
            <a:pPr/>
            <a:r>
              <a:t>Texto do Título</a:t>
            </a:r>
          </a:p>
        </p:txBody>
      </p:sp>
      <p:sp>
        <p:nvSpPr>
          <p:cNvPr id="21" name="Nível de Corpo Um…"/>
          <p:cNvSpPr txBox="1"/>
          <p:nvPr>
            <p:ph type="body" idx="1"/>
          </p:nvPr>
        </p:nvSpPr>
        <p:spPr>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22"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exto do Título"/>
          <p:cNvSpPr txBox="1"/>
          <p:nvPr>
            <p:ph type="title"/>
          </p:nvPr>
        </p:nvSpPr>
        <p:spPr>
          <a:xfrm>
            <a:off x="831850" y="1709738"/>
            <a:ext cx="10515600" cy="2852737"/>
          </a:xfrm>
          <a:prstGeom prst="rect">
            <a:avLst/>
          </a:prstGeom>
        </p:spPr>
        <p:txBody>
          <a:bodyPr anchor="b"/>
          <a:lstStyle>
            <a:lvl1pPr>
              <a:defRPr sz="6000"/>
            </a:lvl1pPr>
          </a:lstStyle>
          <a:p>
            <a:pPr/>
            <a:r>
              <a:t>Texto do Título</a:t>
            </a:r>
          </a:p>
        </p:txBody>
      </p:sp>
      <p:sp>
        <p:nvSpPr>
          <p:cNvPr id="30" name="Nível de Corpo Um…"/>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3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exto do Título"/>
          <p:cNvSpPr txBox="1"/>
          <p:nvPr>
            <p:ph type="title"/>
          </p:nvPr>
        </p:nvSpPr>
        <p:spPr>
          <a:prstGeom prst="rect">
            <a:avLst/>
          </a:prstGeom>
        </p:spPr>
        <p:txBody>
          <a:bodyPr/>
          <a:lstStyle/>
          <a:p>
            <a:pPr/>
            <a:r>
              <a:t>Texto do Título</a:t>
            </a:r>
          </a:p>
        </p:txBody>
      </p:sp>
      <p:sp>
        <p:nvSpPr>
          <p:cNvPr id="39" name="Nível de Corpo Um…"/>
          <p:cNvSpPr txBox="1"/>
          <p:nvPr>
            <p:ph type="body" sz="half" idx="1"/>
          </p:nvPr>
        </p:nvSpPr>
        <p:spPr>
          <a:xfrm>
            <a:off x="838200" y="1825625"/>
            <a:ext cx="5181600" cy="4351338"/>
          </a:xfrm>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exto do Título"/>
          <p:cNvSpPr txBox="1"/>
          <p:nvPr>
            <p:ph type="title"/>
          </p:nvPr>
        </p:nvSpPr>
        <p:spPr>
          <a:xfrm>
            <a:off x="839787" y="365125"/>
            <a:ext cx="10515601" cy="1325563"/>
          </a:xfrm>
          <a:prstGeom prst="rect">
            <a:avLst/>
          </a:prstGeom>
        </p:spPr>
        <p:txBody>
          <a:bodyPr/>
          <a:lstStyle/>
          <a:p>
            <a:pPr/>
            <a:r>
              <a:t>Texto do Título</a:t>
            </a:r>
          </a:p>
        </p:txBody>
      </p:sp>
      <p:sp>
        <p:nvSpPr>
          <p:cNvPr id="48" name="Nível de Corpo Um…"/>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exto do Título"/>
          <p:cNvSpPr txBox="1"/>
          <p:nvPr>
            <p:ph type="title"/>
          </p:nvPr>
        </p:nvSpPr>
        <p:spPr>
          <a:prstGeom prst="rect">
            <a:avLst/>
          </a:prstGeom>
        </p:spPr>
        <p:txBody>
          <a:bodyPr/>
          <a:lstStyle/>
          <a:p>
            <a:pPr/>
            <a:r>
              <a:t>Texto do Título</a:t>
            </a:r>
          </a:p>
        </p:txBody>
      </p:sp>
      <p:sp>
        <p:nvSpPr>
          <p:cNvPr id="58"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73" name="Nível de Corpo Um…"/>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Nível de Corpo Um…"/>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do Título</a:t>
            </a:r>
          </a:p>
        </p:txBody>
      </p:sp>
      <p:sp>
        <p:nvSpPr>
          <p:cNvPr id="3" name="Nível de Corpo Um…"/>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Son prácticas que potencian el liderazgo, proporcionando claridad y eficacia en las acciones. Incluyen examinar, analizar, sintetizar, especular, prescribir y evaluar:"/>
          <p:cNvSpPr txBox="1"/>
          <p:nvPr/>
        </p:nvSpPr>
        <p:spPr>
          <a:xfrm>
            <a:off x="1000913" y="3691553"/>
            <a:ext cx="10190174" cy="320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20000"/>
              </a:lnSpc>
              <a:defRPr b="1" sz="3000">
                <a:solidFill>
                  <a:srgbClr val="FFFFFF"/>
                </a:solidFill>
                <a:latin typeface="Roboto"/>
                <a:ea typeface="Roboto"/>
                <a:cs typeface="Roboto"/>
                <a:sym typeface="Roboto"/>
              </a:defRPr>
            </a:pPr>
            <a:r>
              <a:rPr b="0"/>
              <a:t>Son prácticas que potencian el liderazgo, proporcionando claridad y eficacia en las acciones. Incluyen examinar, analizar, sintetizar, especular, prescribir y evaluar:</a:t>
            </a:r>
            <a:endParaRPr b="0"/>
          </a:p>
          <a:p>
            <a:pPr algn="ctr">
              <a:lnSpc>
                <a:spcPct val="120000"/>
              </a:lnSpc>
              <a:defRPr b="1" sz="3000">
                <a:solidFill>
                  <a:srgbClr val="FFFFFF"/>
                </a:solidFill>
                <a:latin typeface="Roboto"/>
                <a:ea typeface="Roboto"/>
                <a:cs typeface="Roboto"/>
                <a:sym typeface="Roboto"/>
              </a:defRPr>
            </a:pPr>
            <a:endParaRPr b="0"/>
          </a:p>
          <a:p>
            <a:pPr algn="ctr">
              <a:lnSpc>
                <a:spcPct val="120000"/>
              </a:lnSpc>
              <a:defRPr b="1" sz="3000">
                <a:solidFill>
                  <a:srgbClr val="FFFFFF"/>
                </a:solidFill>
                <a:latin typeface="Roboto"/>
                <a:ea typeface="Roboto"/>
                <a:cs typeface="Roboto"/>
                <a:sym typeface="Roboto"/>
              </a:defRPr>
            </a:pPr>
            <a:endParaRPr b="0"/>
          </a:p>
        </p:txBody>
      </p:sp>
      <p:sp>
        <p:nvSpPr>
          <p:cNvPr id="121" name="Actividades"/>
          <p:cNvSpPr txBox="1"/>
          <p:nvPr/>
        </p:nvSpPr>
        <p:spPr>
          <a:xfrm>
            <a:off x="2702738" y="1563706"/>
            <a:ext cx="6786524" cy="203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12000">
                <a:solidFill>
                  <a:srgbClr val="FFFFFF"/>
                </a:solidFill>
                <a:latin typeface="Abel Regular"/>
                <a:ea typeface="Abel Regular"/>
                <a:cs typeface="Abel Regular"/>
                <a:sym typeface="Abel Regular"/>
              </a:defRPr>
            </a:lvl1pPr>
          </a:lstStyle>
          <a:p>
            <a:pPr/>
            <a:r>
              <a:t>Actividades</a:t>
            </a:r>
          </a:p>
        </p:txBody>
      </p:sp>
      <p:sp>
        <p:nvSpPr>
          <p:cNvPr id="122" name="Retângulo"/>
          <p:cNvSpPr/>
          <p:nvPr/>
        </p:nvSpPr>
        <p:spPr>
          <a:xfrm rot="16200000">
            <a:off x="6060049" y="165110"/>
            <a:ext cx="71902" cy="635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Examinar la evidencia: Implica una observación minuciosa y detallada, utilizando la percepción sensorial para comprender completamente los hechos.…"/>
          <p:cNvSpPr txBox="1"/>
          <p:nvPr/>
        </p:nvSpPr>
        <p:spPr>
          <a:xfrm>
            <a:off x="1507503" y="640080"/>
            <a:ext cx="9207501" cy="55778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nSpc>
                <a:spcPct val="130000"/>
              </a:lnSpc>
              <a:buClr>
                <a:srgbClr val="000000"/>
              </a:buClr>
              <a:buSzPts val="2500"/>
              <a:buAutoNum type="arabicPeriod" startAt="1"/>
              <a:tabLst>
                <a:tab pos="457200" algn="l"/>
              </a:tabLst>
              <a:defRPr sz="2500">
                <a:uFill>
                  <a:solidFill>
                    <a:srgbClr val="000000"/>
                  </a:solidFill>
                </a:uFill>
                <a:latin typeface="Roboto"/>
                <a:ea typeface="Roboto"/>
                <a:cs typeface="Roboto"/>
                <a:sym typeface="Roboto"/>
              </a:defRPr>
            </a:pPr>
            <a:r>
              <a:rPr b="1" i="1"/>
              <a:t>Examinar la evidencia: </a:t>
            </a:r>
            <a:r>
              <a:t>Implica una observación minuciosa y detallada, utilizando la percepción sensorial para comprender completamente los hechos.</a:t>
            </a:r>
          </a:p>
          <a:p>
            <a:pPr>
              <a:lnSpc>
                <a:spcPct val="130000"/>
              </a:lnSpc>
              <a:tabLst>
                <a:tab pos="457200" algn="l"/>
              </a:tabLst>
              <a:defRPr sz="2500">
                <a:uFill>
                  <a:solidFill>
                    <a:srgbClr val="000000"/>
                  </a:solidFill>
                </a:uFill>
                <a:latin typeface="Roboto"/>
                <a:ea typeface="Roboto"/>
                <a:cs typeface="Roboto"/>
                <a:sym typeface="Roboto"/>
              </a:defRPr>
            </a:pPr>
            <a:endParaRPr b="1" i="1"/>
          </a:p>
          <a:p>
            <a:pPr marL="444500" indent="-444500">
              <a:lnSpc>
                <a:spcPct val="130000"/>
              </a:lnSpc>
              <a:buClr>
                <a:srgbClr val="000000"/>
              </a:buClr>
              <a:buSzPts val="2500"/>
              <a:buAutoNum type="arabicPeriod" startAt="2"/>
              <a:tabLst>
                <a:tab pos="457200" algn="l"/>
              </a:tabLst>
              <a:defRPr sz="2500">
                <a:uFill>
                  <a:solidFill>
                    <a:srgbClr val="000000"/>
                  </a:solidFill>
                </a:uFill>
                <a:latin typeface="Roboto"/>
                <a:ea typeface="Roboto"/>
                <a:cs typeface="Roboto"/>
                <a:sym typeface="Roboto"/>
              </a:defRPr>
            </a:pPr>
            <a:r>
              <a:rPr b="1" i="1"/>
              <a:t>Analizar un problema: </a:t>
            </a:r>
            <a:r>
              <a:t>Requiere una comprensión profunda de las partes involucradas, utilizando la percepción cognitiva para encontrar relaciones y patrones.</a:t>
            </a:r>
          </a:p>
          <a:p>
            <a:pPr>
              <a:lnSpc>
                <a:spcPct val="130000"/>
              </a:lnSpc>
              <a:tabLst>
                <a:tab pos="457200" algn="l"/>
              </a:tabLst>
              <a:defRPr sz="2500">
                <a:uFill>
                  <a:solidFill>
                    <a:srgbClr val="000000"/>
                  </a:solidFill>
                </a:uFill>
                <a:latin typeface="Roboto"/>
                <a:ea typeface="Roboto"/>
                <a:cs typeface="Roboto"/>
                <a:sym typeface="Roboto"/>
              </a:defRPr>
            </a:pPr>
            <a:endParaRPr b="1" i="1"/>
          </a:p>
          <a:p>
            <a:pPr marL="444500" indent="-444500">
              <a:lnSpc>
                <a:spcPct val="130000"/>
              </a:lnSpc>
              <a:buClr>
                <a:srgbClr val="000000"/>
              </a:buClr>
              <a:buSzPts val="2500"/>
              <a:buAutoNum type="arabicPeriod" startAt="3"/>
              <a:tabLst>
                <a:tab pos="457200" algn="l"/>
              </a:tabLst>
              <a:defRPr sz="2500">
                <a:uFill>
                  <a:solidFill>
                    <a:srgbClr val="000000"/>
                  </a:solidFill>
                </a:uFill>
                <a:latin typeface="Roboto"/>
                <a:ea typeface="Roboto"/>
                <a:cs typeface="Roboto"/>
                <a:sym typeface="Roboto"/>
              </a:defRPr>
            </a:pPr>
            <a:r>
              <a:rPr b="1" i="1"/>
              <a:t>Sintetizar: </a:t>
            </a:r>
            <a:r>
              <a:t>Consiste en integrar diferentes conocimientos y experiencias, buscando conexiones relevantes entre conceptos.</a:t>
            </a:r>
          </a:p>
        </p:txBody>
      </p:sp>
      <p:sp>
        <p:nvSpPr>
          <p:cNvPr id="125"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Especular: Es el salto racional hacia lo desconocido, estimulando la curiosidad y el acto de indagar para explorar nuevas ideas.…"/>
          <p:cNvSpPr txBox="1"/>
          <p:nvPr/>
        </p:nvSpPr>
        <p:spPr>
          <a:xfrm>
            <a:off x="1507503" y="1118870"/>
            <a:ext cx="9207501" cy="46202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nSpc>
                <a:spcPct val="130000"/>
              </a:lnSpc>
              <a:buClr>
                <a:srgbClr val="000000"/>
              </a:buClr>
              <a:buSzPts val="2500"/>
              <a:buAutoNum type="arabicPeriod" startAt="4"/>
              <a:tabLst>
                <a:tab pos="457200" algn="l"/>
              </a:tabLst>
              <a:defRPr sz="2500">
                <a:uFill>
                  <a:solidFill>
                    <a:srgbClr val="000000"/>
                  </a:solidFill>
                </a:uFill>
                <a:latin typeface="Roboto"/>
                <a:ea typeface="Roboto"/>
                <a:cs typeface="Roboto"/>
                <a:sym typeface="Roboto"/>
              </a:defRPr>
            </a:pPr>
            <a:r>
              <a:rPr b="1" i="1"/>
              <a:t>Especular: </a:t>
            </a:r>
            <a:r>
              <a:t>Es el salto racional hacia lo desconocido, estimulando la curiosidad y el acto de indagar para explorar nuevas ideas.</a:t>
            </a:r>
            <a:endParaRPr b="1" i="1"/>
          </a:p>
          <a:p>
            <a:pPr>
              <a:lnSpc>
                <a:spcPct val="130000"/>
              </a:lnSpc>
              <a:tabLst>
                <a:tab pos="457200" algn="l"/>
              </a:tabLst>
              <a:defRPr sz="2500">
                <a:uFill>
                  <a:solidFill>
                    <a:srgbClr val="000000"/>
                  </a:solidFill>
                </a:uFill>
                <a:latin typeface="Roboto"/>
                <a:ea typeface="Roboto"/>
                <a:cs typeface="Roboto"/>
                <a:sym typeface="Roboto"/>
              </a:defRPr>
            </a:pPr>
            <a:endParaRPr b="1" i="1"/>
          </a:p>
          <a:p>
            <a:pPr marL="444500" indent="-444500">
              <a:lnSpc>
                <a:spcPct val="130000"/>
              </a:lnSpc>
              <a:buClr>
                <a:srgbClr val="000000"/>
              </a:buClr>
              <a:buSzPts val="2500"/>
              <a:buAutoNum type="arabicPeriod" startAt="5"/>
              <a:tabLst>
                <a:tab pos="457200" algn="l"/>
              </a:tabLst>
              <a:defRPr sz="2500">
                <a:uFill>
                  <a:solidFill>
                    <a:srgbClr val="000000"/>
                  </a:solidFill>
                </a:uFill>
                <a:latin typeface="Roboto"/>
                <a:ea typeface="Roboto"/>
                <a:cs typeface="Roboto"/>
                <a:sym typeface="Roboto"/>
              </a:defRPr>
            </a:pPr>
            <a:r>
              <a:rPr b="1" i="1"/>
              <a:t>Prescribir: </a:t>
            </a:r>
            <a:r>
              <a:t>Implica establecer condiciones y proponer directrices claras para orientar la acción.</a:t>
            </a:r>
            <a:endParaRPr b="1" i="1"/>
          </a:p>
          <a:p>
            <a:pPr marL="444500" indent="-444500">
              <a:lnSpc>
                <a:spcPct val="130000"/>
              </a:lnSpc>
              <a:buClr>
                <a:srgbClr val="000000"/>
              </a:buClr>
              <a:buSzPts val="2500"/>
              <a:buAutoNum type="arabicPeriod" startAt="5"/>
              <a:tabLst>
                <a:tab pos="457200" algn="l"/>
              </a:tabLst>
              <a:defRPr sz="2500">
                <a:uFill>
                  <a:solidFill>
                    <a:srgbClr val="000000"/>
                  </a:solidFill>
                </a:uFill>
                <a:latin typeface="Roboto"/>
                <a:ea typeface="Roboto"/>
                <a:cs typeface="Roboto"/>
                <a:sym typeface="Roboto"/>
              </a:defRPr>
            </a:pPr>
            <a:endParaRPr b="1" i="1"/>
          </a:p>
          <a:p>
            <a:pPr marL="444500" indent="-444500">
              <a:lnSpc>
                <a:spcPct val="130000"/>
              </a:lnSpc>
              <a:buClr>
                <a:srgbClr val="000000"/>
              </a:buClr>
              <a:buSzPts val="2500"/>
              <a:buAutoNum type="arabicPeriod" startAt="7"/>
              <a:tabLst>
                <a:tab pos="457200" algn="l"/>
              </a:tabLst>
              <a:defRPr sz="2500">
                <a:uFill>
                  <a:solidFill>
                    <a:srgbClr val="000000"/>
                  </a:solidFill>
                </a:uFill>
                <a:latin typeface="Roboto"/>
                <a:ea typeface="Roboto"/>
                <a:cs typeface="Roboto"/>
                <a:sym typeface="Roboto"/>
              </a:defRPr>
            </a:pPr>
            <a:r>
              <a:rPr b="1" i="1"/>
              <a:t>Evaluar: </a:t>
            </a:r>
            <a:r>
              <a:t>Implica emitir juicios ponderados, basados en valoraciones y clasificaciones criteriosas.</a:t>
            </a:r>
          </a:p>
        </p:txBody>
      </p:sp>
      <p:sp>
        <p:nvSpPr>
          <p:cNvPr id="128"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0" name="Es la base sobre la cual se desarrolla el pensamiento crítico y ético, organizado en tres categorías fundamentales: metafísica, epistemología y axiología."/>
          <p:cNvSpPr txBox="1"/>
          <p:nvPr/>
        </p:nvSpPr>
        <p:spPr>
          <a:xfrm>
            <a:off x="1000913" y="3691553"/>
            <a:ext cx="10190174" cy="160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20000"/>
              </a:lnSpc>
              <a:defRPr sz="3000">
                <a:solidFill>
                  <a:srgbClr val="FFFFFF"/>
                </a:solidFill>
                <a:latin typeface="Roboto"/>
                <a:ea typeface="Roboto"/>
                <a:cs typeface="Roboto"/>
                <a:sym typeface="Roboto"/>
              </a:defRPr>
            </a:lvl1pPr>
          </a:lstStyle>
          <a:p>
            <a:pPr>
              <a:defRPr b="1"/>
            </a:pPr>
            <a:r>
              <a:rPr b="0"/>
              <a:t>Es la base sobre la cual se desarrolla el pensamiento crítico y ético, organizado en tres categorías fundamentales: metafísica, epistemología y axiología.</a:t>
            </a:r>
          </a:p>
        </p:txBody>
      </p:sp>
      <p:sp>
        <p:nvSpPr>
          <p:cNvPr id="131" name="Contenido Filosófico"/>
          <p:cNvSpPr txBox="1"/>
          <p:nvPr/>
        </p:nvSpPr>
        <p:spPr>
          <a:xfrm>
            <a:off x="628167" y="1690706"/>
            <a:ext cx="10935666" cy="18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11000">
                <a:solidFill>
                  <a:srgbClr val="FFFFFF"/>
                </a:solidFill>
                <a:latin typeface="Abel Regular"/>
                <a:ea typeface="Abel Regular"/>
                <a:cs typeface="Abel Regular"/>
                <a:sym typeface="Abel Regular"/>
              </a:defRPr>
            </a:lvl1pPr>
          </a:lstStyle>
          <a:p>
            <a:pPr/>
            <a:r>
              <a:t>Contenido Filosófico</a:t>
            </a:r>
          </a:p>
        </p:txBody>
      </p:sp>
      <p:sp>
        <p:nvSpPr>
          <p:cNvPr id="132" name="Retângulo"/>
          <p:cNvSpPr/>
          <p:nvPr/>
        </p:nvSpPr>
        <p:spPr>
          <a:xfrm rot="16200000">
            <a:off x="6060049" y="-2057390"/>
            <a:ext cx="71902" cy="10795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Metafísica: Explora la esencia y la naturaleza de la realidad, investigando cuestiones como: ¿Qué es real? ¿Existe un propósito en el universo? ¿Existe libre albedrío?…"/>
          <p:cNvSpPr txBox="1"/>
          <p:nvPr/>
        </p:nvSpPr>
        <p:spPr>
          <a:xfrm>
            <a:off x="1507503" y="1287780"/>
            <a:ext cx="9207501" cy="42824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nSpc>
                <a:spcPct val="140000"/>
              </a:lnSpc>
              <a:buClr>
                <a:srgbClr val="000000"/>
              </a:buClr>
              <a:buSzPts val="2500"/>
              <a:buAutoNum type="arabicPeriod" startAt="1"/>
              <a:tabLst>
                <a:tab pos="457200" algn="l"/>
              </a:tabLst>
              <a:defRPr sz="2500">
                <a:uFill>
                  <a:solidFill>
                    <a:srgbClr val="000000"/>
                  </a:solidFill>
                </a:uFill>
                <a:latin typeface="Roboto"/>
                <a:ea typeface="Roboto"/>
                <a:cs typeface="Roboto"/>
                <a:sym typeface="Roboto"/>
              </a:defRPr>
            </a:pPr>
            <a:r>
              <a:rPr b="1" i="1"/>
              <a:t>Metafísica: </a:t>
            </a:r>
            <a:r>
              <a:t>Explora la esencia y la naturaleza de la realidad, investigando cuestiones como: ¿Qué es real? ¿Existe un propósito en el universo? ¿Existe libre albedrío?</a:t>
            </a:r>
          </a:p>
          <a:p>
            <a:pPr>
              <a:lnSpc>
                <a:spcPct val="140000"/>
              </a:lnSpc>
              <a:tabLst>
                <a:tab pos="457200" algn="l"/>
              </a:tabLst>
              <a:defRPr sz="2500">
                <a:uFill>
                  <a:solidFill>
                    <a:srgbClr val="000000"/>
                  </a:solidFill>
                </a:uFill>
                <a:latin typeface="Roboto"/>
                <a:ea typeface="Roboto"/>
                <a:cs typeface="Roboto"/>
                <a:sym typeface="Roboto"/>
              </a:defRPr>
            </a:pPr>
            <a:endParaRPr b="1" i="1"/>
          </a:p>
          <a:p>
            <a:pPr marL="444500" indent="-444500">
              <a:lnSpc>
                <a:spcPct val="140000"/>
              </a:lnSpc>
              <a:buClr>
                <a:srgbClr val="000000"/>
              </a:buClr>
              <a:buSzPts val="2500"/>
              <a:buAutoNum type="arabicPeriod" startAt="2"/>
              <a:tabLst>
                <a:tab pos="457200" algn="l"/>
              </a:tabLst>
              <a:defRPr sz="2500">
                <a:uFill>
                  <a:solidFill>
                    <a:srgbClr val="000000"/>
                  </a:solidFill>
                </a:uFill>
                <a:latin typeface="Roboto"/>
                <a:ea typeface="Roboto"/>
                <a:cs typeface="Roboto"/>
                <a:sym typeface="Roboto"/>
              </a:defRPr>
            </a:pPr>
            <a:r>
              <a:rPr b="1" i="1"/>
              <a:t>Epistemología: </a:t>
            </a:r>
            <a:r>
              <a:t>Examina el origen y la validez del conocimiento, planteando preguntas como: ¿De dónde viene el conocimiento? ¿Qué es verdadero? ¿La verdad es permanente o mutable?</a:t>
            </a:r>
          </a:p>
        </p:txBody>
      </p:sp>
      <p:sp>
        <p:nvSpPr>
          <p:cNvPr id="135"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 name="Axiología: Estudia los valores, principios éticos y juicios estéticos. Investiga cuestiones como: ¿Qué debe hacerse? ¿Qué es bello? ¿Cómo hacer juicios sobre lo que vemos, tocamos y escuchamos?"/>
          <p:cNvSpPr txBox="1"/>
          <p:nvPr/>
        </p:nvSpPr>
        <p:spPr>
          <a:xfrm>
            <a:off x="1507503" y="2390140"/>
            <a:ext cx="9207501" cy="20777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nSpc>
                <a:spcPct val="140000"/>
              </a:lnSpc>
              <a:buClr>
                <a:srgbClr val="000000"/>
              </a:buClr>
              <a:buSzPts val="2500"/>
              <a:buAutoNum type="arabicPeriod" startAt="3"/>
              <a:tabLst>
                <a:tab pos="457200" algn="l"/>
              </a:tabLst>
              <a:defRPr sz="2500">
                <a:uFill>
                  <a:solidFill>
                    <a:srgbClr val="000000"/>
                  </a:solidFill>
                </a:uFill>
                <a:latin typeface="Roboto"/>
                <a:ea typeface="Roboto"/>
                <a:cs typeface="Roboto"/>
                <a:sym typeface="Roboto"/>
              </a:defRPr>
            </a:pPr>
            <a:r>
              <a:rPr b="1" i="1"/>
              <a:t>Axiología:</a:t>
            </a:r>
            <a:r>
              <a:t> Estudia los valores, principios éticos y juicios estéticos. Investiga cuestiones como: ¿Qué debe hacerse? ¿Qué es bello? ¿Cómo hacer juicios sobre lo que vemos, tocamos y escuchamos?</a:t>
            </a:r>
          </a:p>
        </p:txBody>
      </p:sp>
      <p:sp>
        <p:nvSpPr>
          <p:cNvPr id="138"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El liderazgo filosófico es un proceso dinámico que integra actitudes reflexivas, actividades prácticas y contenidos fundamentales, promoviendo un crecimiento continuo y alineado con valores sólidos. Al explorar estas dimensiones, el líder se vuelve más c"/>
          <p:cNvSpPr txBox="1"/>
          <p:nvPr/>
        </p:nvSpPr>
        <p:spPr>
          <a:xfrm>
            <a:off x="1122335" y="1148079"/>
            <a:ext cx="9947330" cy="4561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000"/>
              </a:spcBef>
              <a:buFont typeface="Arial"/>
              <a:defRPr sz="3500">
                <a:solidFill>
                  <a:srgbClr val="FFFFFF"/>
                </a:solidFill>
                <a:latin typeface="Abel Regular"/>
                <a:ea typeface="Abel Regular"/>
                <a:cs typeface="Abel Regular"/>
                <a:sym typeface="Abel Regular"/>
              </a:defRPr>
            </a:lvl1pPr>
          </a:lstStyle>
          <a:p>
            <a:pPr/>
            <a:r>
              <a:t>El liderazgo filosófico es un proceso dinámico que integra actitudes reflexivas, actividades prácticas y contenidos fundamentales, promoviendo un crecimiento continuo y alineado con valores sólidos. Al explorar estas dimensiones, el líder se vuelve más consciente de su misión y más preparado para actuar con sabiduría y discernimiento, influyendo positivamente tanto en su comunidad como en el mundo a su alrededor.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43"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44" name="Las visiones del mundo forman un ciclo específico con la mentalidad de un líder, lo que influye en sus acciones y desempeño."/>
          <p:cNvSpPr txBox="1"/>
          <p:nvPr/>
        </p:nvSpPr>
        <p:spPr>
          <a:xfrm>
            <a:off x="4149616" y="1397692"/>
            <a:ext cx="6585742" cy="400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Las visiones del mundo forman un ciclo específico con la mentalidad de un líder, lo que influye en sus acciones y desempeño.</a:t>
            </a:r>
          </a:p>
        </p:txBody>
      </p:sp>
      <p:sp>
        <p:nvSpPr>
          <p:cNvPr id="145" name="KRAWCZYŃSKA-ZAUCHA, T. (2023). Mapping leadership styles in the worldview space. Scientific Papers of Silesian University of Technology. Organization and Management Series. https://doi.org/10.29119/1641-3466.2022.166.28."/>
          <p:cNvSpPr txBox="1"/>
          <p:nvPr/>
        </p:nvSpPr>
        <p:spPr>
          <a:xfrm>
            <a:off x="4149616" y="5786917"/>
            <a:ext cx="6585742"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KRAWCZYŃSKA-ZAUCHA, T. (2023). Mapping leadership styles in the worldview space. Scientific Papers of Silesian University of Technology. Organization and Management Series. https://doi.org/10.29119/1641-3466.2022.166.28.</a:t>
            </a:r>
          </a:p>
        </p:txBody>
      </p:sp>
      <p:sp>
        <p:nvSpPr>
          <p:cNvPr id="146"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Una cosmovisión clara y fundamentada es esencial para el liderazgo, ya que orienta decisiones, brinda estabilidad en medio de las incertidumbres e inspira a otros a seguir el camino de la fe y el servicio.…"/>
          <p:cNvSpPr txBox="1"/>
          <p:nvPr/>
        </p:nvSpPr>
        <p:spPr>
          <a:xfrm>
            <a:off x="1012696" y="2167609"/>
            <a:ext cx="10166608" cy="3553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b="1" sz="2500">
                <a:latin typeface="Roboto"/>
                <a:ea typeface="Roboto"/>
                <a:cs typeface="Roboto"/>
                <a:sym typeface="Roboto"/>
              </a:defRPr>
            </a:pPr>
            <a:r>
              <a:rPr b="0"/>
              <a:t>Una cosmovisión clara y fundamentada es esencial para el liderazgo, ya que orienta decisiones, brinda estabilidad en medio de las incertidumbres e inspira a otros a seguir el camino de la fe y el servicio.</a:t>
            </a:r>
            <a:endParaRPr b="0"/>
          </a:p>
          <a:p>
            <a:pPr>
              <a:lnSpc>
                <a:spcPct val="120000"/>
              </a:lnSpc>
              <a:defRPr b="1" sz="2500">
                <a:latin typeface="Roboto"/>
                <a:ea typeface="Roboto"/>
                <a:cs typeface="Roboto"/>
                <a:sym typeface="Roboto"/>
              </a:defRPr>
            </a:pPr>
            <a:endParaRPr b="0"/>
          </a:p>
          <a:p>
            <a:pPr>
              <a:lnSpc>
                <a:spcPct val="120000"/>
              </a:lnSpc>
              <a:defRPr b="1" sz="2500">
                <a:latin typeface="Roboto"/>
                <a:ea typeface="Roboto"/>
                <a:cs typeface="Roboto"/>
                <a:sym typeface="Roboto"/>
              </a:defRPr>
            </a:pPr>
            <a:r>
              <a:rPr b="0"/>
              <a:t>Para un líder en el Ministerio Joven, adoptar una cosmovisión sólida, basada en la Biblia, no solo moldea su propia vida, sino que también impacta y transforma a la próxima generación en seguidores íntegros y comprometidos con la misión.</a:t>
            </a:r>
          </a:p>
        </p:txBody>
      </p:sp>
      <p:sp>
        <p:nvSpPr>
          <p:cNvPr id="149" name="Cosmovisión y visión del mundo"/>
          <p:cNvSpPr txBox="1"/>
          <p:nvPr/>
        </p:nvSpPr>
        <p:spPr>
          <a:xfrm>
            <a:off x="714922" y="323218"/>
            <a:ext cx="10762157" cy="1234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7000">
                <a:solidFill>
                  <a:srgbClr val="009FE3"/>
                </a:solidFill>
                <a:latin typeface="Abel Regular"/>
                <a:ea typeface="Abel Regular"/>
                <a:cs typeface="Abel Regular"/>
                <a:sym typeface="Abel Regular"/>
              </a:defRPr>
            </a:lvl1pPr>
          </a:lstStyle>
          <a:p>
            <a:pPr/>
            <a:r>
              <a:t>Cosmovisión y visión del mundo</a:t>
            </a:r>
          </a:p>
        </p:txBody>
      </p:sp>
      <p:sp>
        <p:nvSpPr>
          <p:cNvPr id="150"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53"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54" name="El discipulado intencional es el corazón del Ministerio Joven."/>
          <p:cNvSpPr txBox="1"/>
          <p:nvPr/>
        </p:nvSpPr>
        <p:spPr>
          <a:xfrm>
            <a:off x="4149616" y="1397692"/>
            <a:ext cx="6585742" cy="27228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El discipulado intencional es el corazón del Ministerio Joven.</a:t>
            </a:r>
          </a:p>
        </p:txBody>
      </p:sp>
      <p:sp>
        <p:nvSpPr>
          <p:cNvPr id="155" name="COLE, Cameron; NIELSON, Jon (Eds.). Gospel-Centered Youth Ministry: A Practical Guide. Wheaton: Crossway, 2016."/>
          <p:cNvSpPr txBox="1"/>
          <p:nvPr/>
        </p:nvSpPr>
        <p:spPr>
          <a:xfrm>
            <a:off x="4202508" y="4499194"/>
            <a:ext cx="4110288"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COLE, Cameron; NIELSON, Jon (Eds.). Gospel-Centered Youth Ministry: A Practical Guide. Wheaton: Crossway, 2016.</a:t>
            </a:r>
          </a:p>
        </p:txBody>
      </p:sp>
      <p:sp>
        <p:nvSpPr>
          <p:cNvPr id="156"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El discipulado en el Ministerio Joven debe seguir algunos principios fundamentales:…"/>
          <p:cNvSpPr txBox="1"/>
          <p:nvPr/>
        </p:nvSpPr>
        <p:spPr>
          <a:xfrm>
            <a:off x="1012696" y="1913609"/>
            <a:ext cx="10166608" cy="4584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40000"/>
              </a:lnSpc>
              <a:defRPr b="1" sz="2500">
                <a:latin typeface="Roboto"/>
                <a:ea typeface="Roboto"/>
                <a:cs typeface="Roboto"/>
                <a:sym typeface="Roboto"/>
              </a:defRPr>
            </a:pPr>
            <a:r>
              <a:t>El discipulado en el Ministerio Joven debe seguir algunos principios fundamentales:</a:t>
            </a:r>
          </a:p>
          <a:p>
            <a:pPr>
              <a:lnSpc>
                <a:spcPct val="140000"/>
              </a:lnSpc>
              <a:defRPr b="1" sz="2500">
                <a:latin typeface="Roboto"/>
                <a:ea typeface="Roboto"/>
                <a:cs typeface="Roboto"/>
                <a:sym typeface="Roboto"/>
              </a:defRPr>
            </a:pPr>
          </a:p>
          <a:p>
            <a:pPr>
              <a:lnSpc>
                <a:spcPct val="140000"/>
              </a:lnSpc>
              <a:defRPr b="1" sz="2500">
                <a:latin typeface="Roboto"/>
                <a:ea typeface="Roboto"/>
                <a:cs typeface="Roboto"/>
                <a:sym typeface="Roboto"/>
              </a:defRPr>
            </a:pPr>
            <a:r>
              <a:t>Cristocentrismo: </a:t>
            </a:r>
            <a:r>
              <a:rPr b="0"/>
              <a:t>El discipulado está centrado en Jesús; Él es el modelo y la referencia para cada joven adventista.</a:t>
            </a:r>
            <a:endParaRPr b="0"/>
          </a:p>
          <a:p>
            <a:pPr>
              <a:lnSpc>
                <a:spcPct val="140000"/>
              </a:lnSpc>
              <a:defRPr b="1" sz="2500">
                <a:latin typeface="Roboto"/>
                <a:ea typeface="Roboto"/>
                <a:cs typeface="Roboto"/>
                <a:sym typeface="Roboto"/>
              </a:defRPr>
            </a:pPr>
            <a:endParaRPr b="0"/>
          </a:p>
          <a:p>
            <a:pPr>
              <a:lnSpc>
                <a:spcPct val="140000"/>
              </a:lnSpc>
              <a:defRPr b="1" sz="2500">
                <a:latin typeface="Roboto"/>
                <a:ea typeface="Roboto"/>
                <a:cs typeface="Roboto"/>
                <a:sym typeface="Roboto"/>
              </a:defRPr>
            </a:pPr>
            <a:r>
              <a:t>Interior y Exterior:</a:t>
            </a:r>
            <a:r>
              <a:rPr b="0"/>
              <a:t> Implica tanto la transformación interior como el impacto exterior. La visión del Reino de Dios debe vivirse de manera práctica en cada aspecto de la vida.</a:t>
            </a:r>
          </a:p>
        </p:txBody>
      </p:sp>
      <p:sp>
        <p:nvSpPr>
          <p:cNvPr id="159" name="Pilares del Discipulado Eficaz"/>
          <p:cNvSpPr txBox="1"/>
          <p:nvPr/>
        </p:nvSpPr>
        <p:spPr>
          <a:xfrm>
            <a:off x="1446241" y="323218"/>
            <a:ext cx="9299518" cy="1145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6500">
                <a:solidFill>
                  <a:srgbClr val="009FE3"/>
                </a:solidFill>
                <a:latin typeface="Abel Regular"/>
                <a:ea typeface="Abel Regular"/>
                <a:cs typeface="Abel Regular"/>
                <a:sym typeface="Abel Regular"/>
              </a:defRPr>
            </a:lvl1pPr>
          </a:lstStyle>
          <a:p>
            <a:pPr/>
            <a:r>
              <a:t>Pilares del Discipulado Eficaz</a:t>
            </a:r>
          </a:p>
        </p:txBody>
      </p:sp>
      <p:sp>
        <p:nvSpPr>
          <p:cNvPr id="160"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Discipulado Artesanal y Personal: La formación de discípulos requiere tiempo, energía y compromiso personal, ya que el discipulado es una transmisión de vida.…"/>
          <p:cNvSpPr txBox="1"/>
          <p:nvPr/>
        </p:nvSpPr>
        <p:spPr>
          <a:xfrm>
            <a:off x="1012696" y="1913609"/>
            <a:ext cx="10330684" cy="3251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40000"/>
              </a:lnSpc>
              <a:buClr>
                <a:srgbClr val="000000"/>
              </a:buClr>
              <a:buSzPct val="100000"/>
              <a:buChar char="•"/>
              <a:defRPr b="1" sz="2500">
                <a:latin typeface="Roboto"/>
                <a:ea typeface="Roboto"/>
                <a:cs typeface="Roboto"/>
                <a:sym typeface="Roboto"/>
              </a:defRPr>
            </a:pPr>
            <a:r>
              <a:rPr i="1"/>
              <a:t>Discipulado Artesanal y Personal:</a:t>
            </a:r>
            <a:r>
              <a:rPr b="0"/>
              <a:t> La formación de discípulos requiere tiempo, energía y compromiso personal, ya que el discipulado es una transmisión de vida.</a:t>
            </a:r>
            <a:endParaRPr b="0"/>
          </a:p>
          <a:p>
            <a:pPr marL="190500" indent="-190500">
              <a:lnSpc>
                <a:spcPct val="140000"/>
              </a:lnSpc>
              <a:buClr>
                <a:srgbClr val="000000"/>
              </a:buClr>
              <a:buSzPct val="100000"/>
              <a:buChar char="•"/>
              <a:defRPr b="1" sz="2500">
                <a:latin typeface="Roboto"/>
                <a:ea typeface="Roboto"/>
                <a:cs typeface="Roboto"/>
                <a:sym typeface="Roboto"/>
              </a:defRPr>
            </a:pPr>
            <a:endParaRPr i="1"/>
          </a:p>
          <a:p>
            <a:pPr marL="190500" indent="-190500">
              <a:lnSpc>
                <a:spcPct val="140000"/>
              </a:lnSpc>
              <a:buClr>
                <a:srgbClr val="000000"/>
              </a:buClr>
              <a:buSzPct val="100000"/>
              <a:buChar char="•"/>
              <a:defRPr b="1" sz="2500">
                <a:latin typeface="Roboto"/>
                <a:ea typeface="Roboto"/>
                <a:cs typeface="Roboto"/>
                <a:sym typeface="Roboto"/>
              </a:defRPr>
            </a:pPr>
            <a:r>
              <a:rPr i="1"/>
              <a:t>Multiplicación: </a:t>
            </a:r>
            <a:r>
              <a:rPr b="0"/>
              <a:t>El discipulado verdadero se refleja en la multiplicación. Cristo ordenó que Sus discípulos hicieran otros discípulos (Juan 15:8).</a:t>
            </a:r>
          </a:p>
        </p:txBody>
      </p:sp>
      <p:sp>
        <p:nvSpPr>
          <p:cNvPr id="163" name="Pilares del Discipulado Eficaz"/>
          <p:cNvSpPr txBox="1"/>
          <p:nvPr/>
        </p:nvSpPr>
        <p:spPr>
          <a:xfrm>
            <a:off x="1446241" y="323218"/>
            <a:ext cx="9299518" cy="1145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6500">
                <a:solidFill>
                  <a:srgbClr val="009FE3"/>
                </a:solidFill>
                <a:latin typeface="Abel Regular"/>
                <a:ea typeface="Abel Regular"/>
                <a:cs typeface="Abel Regular"/>
                <a:sym typeface="Abel Regular"/>
              </a:defRPr>
            </a:lvl1pPr>
          </a:lstStyle>
          <a:p>
            <a:pPr/>
            <a:r>
              <a:t>Pilares del Discipulado Eficaz</a:t>
            </a:r>
          </a:p>
        </p:txBody>
      </p:sp>
      <p:sp>
        <p:nvSpPr>
          <p:cNvPr id="164"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Obediencia y Contexto: Los jóvenes deben ser enseñados a obedecer la voluntad de Dios y participar de Su misión en sus contextos específicos.…"/>
          <p:cNvSpPr txBox="1"/>
          <p:nvPr/>
        </p:nvSpPr>
        <p:spPr>
          <a:xfrm>
            <a:off x="1012696" y="1913609"/>
            <a:ext cx="10166608" cy="3251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40000"/>
              </a:lnSpc>
              <a:buClr>
                <a:srgbClr val="000000"/>
              </a:buClr>
              <a:buSzPct val="100000"/>
              <a:buChar char="•"/>
              <a:defRPr b="1" sz="2500">
                <a:latin typeface="Roboto"/>
                <a:ea typeface="Roboto"/>
                <a:cs typeface="Roboto"/>
                <a:sym typeface="Roboto"/>
              </a:defRPr>
            </a:pPr>
            <a:r>
              <a:rPr i="1"/>
              <a:t>Obediencia y Contexto: </a:t>
            </a:r>
            <a:r>
              <a:rPr b="0"/>
              <a:t>Los jóvenes deben ser enseñados a obedecer la voluntad de Dios y participar de Su misión en sus contextos específicos.</a:t>
            </a:r>
            <a:endParaRPr b="0"/>
          </a:p>
          <a:p>
            <a:pPr marL="190500" indent="-190500">
              <a:lnSpc>
                <a:spcPct val="140000"/>
              </a:lnSpc>
              <a:buClr>
                <a:srgbClr val="000000"/>
              </a:buClr>
              <a:buSzPct val="100000"/>
              <a:buChar char="•"/>
              <a:defRPr b="1" sz="2500">
                <a:latin typeface="Roboto"/>
                <a:ea typeface="Roboto"/>
                <a:cs typeface="Roboto"/>
                <a:sym typeface="Roboto"/>
              </a:defRPr>
            </a:pPr>
            <a:endParaRPr i="1"/>
          </a:p>
          <a:p>
            <a:pPr marL="190500" indent="-190500">
              <a:lnSpc>
                <a:spcPct val="140000"/>
              </a:lnSpc>
              <a:buClr>
                <a:srgbClr val="000000"/>
              </a:buClr>
              <a:buSzPct val="100000"/>
              <a:buChar char="•"/>
              <a:defRPr b="1" sz="2500">
                <a:latin typeface="Roboto"/>
                <a:ea typeface="Roboto"/>
                <a:cs typeface="Roboto"/>
                <a:sym typeface="Roboto"/>
              </a:defRPr>
            </a:pPr>
            <a:r>
              <a:rPr i="1"/>
              <a:t>Mentoría vs. Discipulado: </a:t>
            </a:r>
            <a:r>
              <a:rPr b="0"/>
              <a:t>Herramientas como el mentoring son importantes, pero no sustituyen el discipulado bíblico.</a:t>
            </a:r>
          </a:p>
        </p:txBody>
      </p:sp>
      <p:sp>
        <p:nvSpPr>
          <p:cNvPr id="167" name="Pilares del Discipulado Eficaz"/>
          <p:cNvSpPr txBox="1"/>
          <p:nvPr/>
        </p:nvSpPr>
        <p:spPr>
          <a:xfrm>
            <a:off x="1446241" y="323218"/>
            <a:ext cx="9299518" cy="1145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6500">
                <a:solidFill>
                  <a:srgbClr val="009FE3"/>
                </a:solidFill>
                <a:latin typeface="Abel Regular"/>
                <a:ea typeface="Abel Regular"/>
                <a:cs typeface="Abel Regular"/>
                <a:sym typeface="Abel Regular"/>
              </a:defRPr>
            </a:lvl1pPr>
          </a:lstStyle>
          <a:p>
            <a:pPr/>
            <a:r>
              <a:t>Pilares del Discipulado Eficaz</a:t>
            </a:r>
          </a:p>
        </p:txBody>
      </p:sp>
      <p:sp>
        <p:nvSpPr>
          <p:cNvPr id="168"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Enfoque Misionero: El éxito del Ministerio Joven no debe medirse por la cantidad de personas presentes en los eventos, sino por la cantidad de discípulos que cumplen la misión.…"/>
          <p:cNvSpPr txBox="1"/>
          <p:nvPr/>
        </p:nvSpPr>
        <p:spPr>
          <a:xfrm>
            <a:off x="1012696" y="1913609"/>
            <a:ext cx="10166608" cy="3251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40000"/>
              </a:lnSpc>
              <a:buClr>
                <a:srgbClr val="000000"/>
              </a:buClr>
              <a:buSzPct val="100000"/>
              <a:buChar char="•"/>
              <a:defRPr b="1" sz="2500">
                <a:latin typeface="Roboto"/>
                <a:ea typeface="Roboto"/>
                <a:cs typeface="Roboto"/>
                <a:sym typeface="Roboto"/>
              </a:defRPr>
            </a:pPr>
            <a:r>
              <a:rPr i="1"/>
              <a:t>Enfoque Misionero: </a:t>
            </a:r>
            <a:r>
              <a:rPr b="0"/>
              <a:t>El éxito del Ministerio Joven no debe medirse por la cantidad de personas presentes en los eventos, sino por la cantidad de discípulos que cumplen la misión.</a:t>
            </a:r>
            <a:endParaRPr b="0"/>
          </a:p>
          <a:p>
            <a:pPr>
              <a:lnSpc>
                <a:spcPct val="140000"/>
              </a:lnSpc>
              <a:defRPr b="1" sz="2500">
                <a:latin typeface="Roboto"/>
                <a:ea typeface="Roboto"/>
                <a:cs typeface="Roboto"/>
                <a:sym typeface="Roboto"/>
              </a:defRPr>
            </a:pPr>
            <a:endParaRPr i="1"/>
          </a:p>
          <a:p>
            <a:pPr marL="190500" indent="-190500">
              <a:lnSpc>
                <a:spcPct val="140000"/>
              </a:lnSpc>
              <a:buClr>
                <a:srgbClr val="000000"/>
              </a:buClr>
              <a:buSzPct val="100000"/>
              <a:buChar char="•"/>
              <a:defRPr b="1" sz="2500">
                <a:latin typeface="Roboto"/>
                <a:ea typeface="Roboto"/>
                <a:cs typeface="Roboto"/>
                <a:sym typeface="Roboto"/>
              </a:defRPr>
            </a:pPr>
            <a:r>
              <a:rPr i="1"/>
              <a:t>Intencionalidad y Simplicidad: </a:t>
            </a:r>
            <a:r>
              <a:rPr b="0"/>
              <a:t>El discipulado debe ser natural, práctico e intencional.</a:t>
            </a:r>
          </a:p>
        </p:txBody>
      </p:sp>
      <p:sp>
        <p:nvSpPr>
          <p:cNvPr id="171" name="Pilares del Discipulado Eficaz"/>
          <p:cNvSpPr txBox="1"/>
          <p:nvPr/>
        </p:nvSpPr>
        <p:spPr>
          <a:xfrm>
            <a:off x="1446241" y="323218"/>
            <a:ext cx="9299518" cy="1145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6500">
                <a:solidFill>
                  <a:srgbClr val="009FE3"/>
                </a:solidFill>
                <a:latin typeface="Abel Regular"/>
                <a:ea typeface="Abel Regular"/>
                <a:cs typeface="Abel Regular"/>
                <a:sym typeface="Abel Regular"/>
              </a:defRPr>
            </a:lvl1pPr>
          </a:lstStyle>
          <a:p>
            <a:pPr/>
            <a:r>
              <a:t>Pilares del Discipulado Eficaz</a:t>
            </a:r>
          </a:p>
        </p:txBody>
      </p:sp>
      <p:sp>
        <p:nvSpPr>
          <p:cNvPr id="172"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4"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El Método de Cristo: La Lente del Discipulado"/>
          <p:cNvSpPr txBox="1"/>
          <p:nvPr/>
        </p:nvSpPr>
        <p:spPr>
          <a:xfrm>
            <a:off x="423620" y="2044064"/>
            <a:ext cx="5843812" cy="2118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El Método de Cristo: La Lente del Discipulado</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El método de Cristo es la lente a través de la cual el líder JA debe ver el mundo y conducir su Ministerio. Al adoptar esta visión, el Ministerio Joven se convierte en un espacio de atracción, desarrollo y restauración de los jóvenes para Cristo."/>
          <p:cNvSpPr txBox="1"/>
          <p:nvPr/>
        </p:nvSpPr>
        <p:spPr>
          <a:xfrm>
            <a:off x="1123950" y="1392555"/>
            <a:ext cx="9944101" cy="64084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90000"/>
              </a:lnSpc>
              <a:spcBef>
                <a:spcPts val="1000"/>
              </a:spcBef>
              <a:buFont typeface="Arial"/>
              <a:defRPr sz="4500">
                <a:solidFill>
                  <a:srgbClr val="FFFFFF"/>
                </a:solidFill>
                <a:latin typeface="Abel Regular"/>
                <a:ea typeface="Abel Regular"/>
                <a:cs typeface="Abel Regular"/>
                <a:sym typeface="Abel Regular"/>
              </a:defRPr>
            </a:pPr>
            <a:r>
              <a:t>El método de Cristo es la lente a través de la cual el líder JA debe ver el mundo y conducir su Ministerio. Al adoptar esta visión, el Ministerio Joven se convierte en un espacio de atracción, desarrollo y restauración de los jóvenes para Cristo.</a:t>
            </a:r>
          </a:p>
          <a:p>
            <a:pPr algn="ctr">
              <a:lnSpc>
                <a:spcPct val="90000"/>
              </a:lnSpc>
              <a:spcBef>
                <a:spcPts val="1000"/>
              </a:spcBef>
              <a:buFont typeface="Arial"/>
              <a:defRPr sz="4500">
                <a:solidFill>
                  <a:srgbClr val="FFFFFF"/>
                </a:solidFill>
                <a:latin typeface="Abel Regular"/>
                <a:ea typeface="Abel Regular"/>
                <a:cs typeface="Abel Regular"/>
                <a:sym typeface="Abel Regular"/>
              </a:defRPr>
            </a:pPr>
          </a:p>
          <a:p>
            <a:pPr algn="ctr">
              <a:lnSpc>
                <a:spcPct val="90000"/>
              </a:lnSpc>
              <a:spcBef>
                <a:spcPts val="1000"/>
              </a:spcBef>
              <a:buFont typeface="Arial"/>
              <a:defRPr sz="4500">
                <a:solidFill>
                  <a:srgbClr val="FFFFFF"/>
                </a:solidFill>
                <a:latin typeface="Abel Regular"/>
                <a:ea typeface="Abel Regular"/>
                <a:cs typeface="Abel Regular"/>
                <a:sym typeface="Abel Regular"/>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0" name="Imagem" descr="Imagem"/>
          <p:cNvPicPr>
            <a:picLocks noChangeAspect="1"/>
          </p:cNvPicPr>
          <p:nvPr/>
        </p:nvPicPr>
        <p:blipFill>
          <a:blip r:embed="rId3">
            <a:extLst/>
          </a:blip>
          <a:stretch>
            <a:fillRect/>
          </a:stretch>
        </p:blipFill>
        <p:spPr>
          <a:xfrm>
            <a:off x="3222054" y="570084"/>
            <a:ext cx="5747892" cy="571783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TextBox 4"/>
          <p:cNvSpPr txBox="1"/>
          <p:nvPr/>
        </p:nvSpPr>
        <p:spPr>
          <a:xfrm>
            <a:off x="673164" y="2913736"/>
            <a:ext cx="7580102" cy="3766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40000"/>
              </a:lnSpc>
              <a:defRPr sz="2500">
                <a:latin typeface="Roboto"/>
                <a:ea typeface="Roboto"/>
                <a:cs typeface="Roboto"/>
                <a:sym typeface="Roboto"/>
              </a:defRPr>
            </a:pPr>
            <a:r>
              <a:rPr b="1" i="1"/>
              <a:t>Misión: </a:t>
            </a:r>
            <a:r>
              <a:t>Desafía a los jóvenes a vivir activamente el evangelio, participando en proyectos misioneros y evangelismo personal.</a:t>
            </a:r>
          </a:p>
          <a:p>
            <a:pPr>
              <a:lnSpc>
                <a:spcPct val="140000"/>
              </a:lnSpc>
              <a:defRPr sz="2500">
                <a:latin typeface="Roboto"/>
                <a:ea typeface="Roboto"/>
                <a:cs typeface="Roboto"/>
                <a:sym typeface="Roboto"/>
              </a:defRPr>
            </a:pPr>
            <a:endParaRPr b="1" i="1"/>
          </a:p>
          <a:p>
            <a:pPr>
              <a:lnSpc>
                <a:spcPct val="140000"/>
              </a:lnSpc>
              <a:defRPr sz="2500">
                <a:latin typeface="Roboto"/>
                <a:ea typeface="Roboto"/>
                <a:cs typeface="Roboto"/>
                <a:sym typeface="Roboto"/>
              </a:defRPr>
            </a:pPr>
            <a:r>
              <a:rPr b="1" i="1"/>
              <a:t>Relaciones: </a:t>
            </a:r>
            <a:r>
              <a:t>Promueve la construcción de amistades, confianza y comunidades fortalecidas, esenciales para el autocuidado y el apoyo mutuo.</a:t>
            </a:r>
          </a:p>
        </p:txBody>
      </p:sp>
      <p:sp>
        <p:nvSpPr>
          <p:cNvPr id="183" name="Integración de las Cuatro Áreas de Énfasis del MRNT"/>
          <p:cNvSpPr txBox="1"/>
          <p:nvPr/>
        </p:nvSpPr>
        <p:spPr>
          <a:xfrm>
            <a:off x="660878" y="323218"/>
            <a:ext cx="8874154" cy="1988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0000"/>
              </a:lnSpc>
              <a:defRPr sz="6500">
                <a:solidFill>
                  <a:srgbClr val="009FE3"/>
                </a:solidFill>
                <a:latin typeface="Abel Regular"/>
                <a:ea typeface="Abel Regular"/>
                <a:cs typeface="Abel Regular"/>
                <a:sym typeface="Abel Regular"/>
              </a:defRPr>
            </a:lvl1pPr>
          </a:lstStyle>
          <a:p>
            <a:pPr/>
            <a:r>
              <a:t>Integración de las Cuatro Áreas de Énfasis del MRNT</a:t>
            </a:r>
          </a:p>
        </p:txBody>
      </p:sp>
      <p:sp>
        <p:nvSpPr>
          <p:cNvPr id="184" name="Retângulo"/>
          <p:cNvSpPr/>
          <p:nvPr/>
        </p:nvSpPr>
        <p:spPr>
          <a:xfrm rot="16200000">
            <a:off x="5737226" y="-2750952"/>
            <a:ext cx="71903" cy="10160001"/>
          </a:xfrm>
          <a:prstGeom prst="rect">
            <a:avLst/>
          </a:prstGeom>
          <a:solidFill>
            <a:srgbClr val="E62546"/>
          </a:solidFill>
          <a:ln w="12700">
            <a:miter lim="400000"/>
          </a:ln>
        </p:spPr>
        <p:txBody>
          <a:bodyPr lIns="45719" rIns="45719" anchor="ctr"/>
          <a:lstStyle/>
          <a:p>
            <a:pPr>
              <a:defRPr>
                <a:solidFill>
                  <a:srgbClr val="E62546"/>
                </a:solidFill>
              </a:defRPr>
            </a:pPr>
          </a:p>
        </p:txBody>
      </p:sp>
      <p:pic>
        <p:nvPicPr>
          <p:cNvPr id="185" name="226.psd" descr="226.psd"/>
          <p:cNvPicPr>
            <a:picLocks noChangeAspect="1"/>
          </p:cNvPicPr>
          <p:nvPr/>
        </p:nvPicPr>
        <p:blipFill>
          <a:blip r:embed="rId3">
            <a:extLst/>
          </a:blip>
          <a:stretch>
            <a:fillRect/>
          </a:stretch>
        </p:blipFill>
        <p:spPr>
          <a:xfrm rot="20844034">
            <a:off x="8576298" y="1633901"/>
            <a:ext cx="4067242" cy="572190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7" name="TextBox 4"/>
          <p:cNvSpPr txBox="1"/>
          <p:nvPr/>
        </p:nvSpPr>
        <p:spPr>
          <a:xfrm>
            <a:off x="673164" y="2913736"/>
            <a:ext cx="7580102" cy="31800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40000"/>
              </a:lnSpc>
              <a:defRPr sz="2500">
                <a:latin typeface="Roboto"/>
                <a:ea typeface="Roboto"/>
                <a:cs typeface="Roboto"/>
                <a:sym typeface="Roboto"/>
              </a:defRPr>
            </a:pPr>
            <a:r>
              <a:rPr b="1" i="1"/>
              <a:t>Nutrición:</a:t>
            </a:r>
            <a:r>
              <a:t> Fomenta el crecimiento espiritual a través del estudio de la Biblia y el Espíritu de Profecía, formando jóvenes con una fe madura.</a:t>
            </a:r>
          </a:p>
          <a:p>
            <a:pPr>
              <a:lnSpc>
                <a:spcPct val="140000"/>
              </a:lnSpc>
              <a:defRPr sz="2500">
                <a:latin typeface="Roboto"/>
                <a:ea typeface="Roboto"/>
                <a:cs typeface="Roboto"/>
                <a:sym typeface="Roboto"/>
              </a:defRPr>
            </a:pPr>
          </a:p>
          <a:p>
            <a:pPr>
              <a:lnSpc>
                <a:spcPct val="140000"/>
              </a:lnSpc>
              <a:defRPr sz="2500">
                <a:latin typeface="Roboto"/>
                <a:ea typeface="Roboto"/>
                <a:cs typeface="Roboto"/>
                <a:sym typeface="Roboto"/>
              </a:defRPr>
            </a:pPr>
            <a:r>
              <a:rPr b="1" i="1"/>
              <a:t>Templo: </a:t>
            </a:r>
            <a:r>
              <a:t>Motiva la práctica de hábitos devocionales y la participación activa en la adoración colectiva.</a:t>
            </a:r>
          </a:p>
        </p:txBody>
      </p:sp>
      <p:sp>
        <p:nvSpPr>
          <p:cNvPr id="188" name="Integración de las Cuatro Áreas de Énfasis del MRNT"/>
          <p:cNvSpPr txBox="1"/>
          <p:nvPr/>
        </p:nvSpPr>
        <p:spPr>
          <a:xfrm>
            <a:off x="660878" y="323218"/>
            <a:ext cx="8874154" cy="1988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0000"/>
              </a:lnSpc>
              <a:defRPr sz="6500">
                <a:solidFill>
                  <a:srgbClr val="009FE3"/>
                </a:solidFill>
                <a:latin typeface="Abel Regular"/>
                <a:ea typeface="Abel Regular"/>
                <a:cs typeface="Abel Regular"/>
                <a:sym typeface="Abel Regular"/>
              </a:defRPr>
            </a:lvl1pPr>
          </a:lstStyle>
          <a:p>
            <a:pPr/>
            <a:r>
              <a:t>Integración de las Cuatro Áreas de Énfasis del MRNT</a:t>
            </a:r>
          </a:p>
        </p:txBody>
      </p:sp>
      <p:sp>
        <p:nvSpPr>
          <p:cNvPr id="189" name="Retângulo"/>
          <p:cNvSpPr/>
          <p:nvPr/>
        </p:nvSpPr>
        <p:spPr>
          <a:xfrm rot="16200000">
            <a:off x="5737226" y="-2750952"/>
            <a:ext cx="71903" cy="10160001"/>
          </a:xfrm>
          <a:prstGeom prst="rect">
            <a:avLst/>
          </a:prstGeom>
          <a:solidFill>
            <a:srgbClr val="E62546"/>
          </a:solidFill>
          <a:ln w="12700">
            <a:miter lim="400000"/>
          </a:ln>
        </p:spPr>
        <p:txBody>
          <a:bodyPr lIns="45719" rIns="45719" anchor="ctr"/>
          <a:lstStyle/>
          <a:p>
            <a:pPr>
              <a:defRPr>
                <a:solidFill>
                  <a:srgbClr val="E62546"/>
                </a:solidFill>
              </a:defRPr>
            </a:pPr>
          </a:p>
        </p:txBody>
      </p:sp>
      <p:pic>
        <p:nvPicPr>
          <p:cNvPr id="190" name="226.psd" descr="226.psd"/>
          <p:cNvPicPr>
            <a:picLocks noChangeAspect="1"/>
          </p:cNvPicPr>
          <p:nvPr/>
        </p:nvPicPr>
        <p:blipFill>
          <a:blip r:embed="rId3">
            <a:extLst/>
          </a:blip>
          <a:stretch>
            <a:fillRect/>
          </a:stretch>
        </p:blipFill>
        <p:spPr>
          <a:xfrm rot="20844034">
            <a:off x="8576298" y="1633901"/>
            <a:ext cx="4067242" cy="572190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6" name="TextBox 6"/>
          <p:cNvSpPr txBox="1"/>
          <p:nvPr/>
        </p:nvSpPr>
        <p:spPr>
          <a:xfrm rot="16200000">
            <a:off x="-1893014" y="3290194"/>
            <a:ext cx="5420450"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500">
                <a:solidFill>
                  <a:srgbClr val="009FE3"/>
                </a:solidFill>
                <a:latin typeface="Roboto"/>
                <a:ea typeface="Roboto"/>
                <a:cs typeface="Roboto"/>
                <a:sym typeface="Roboto"/>
              </a:defRPr>
            </a:lvl1pPr>
          </a:lstStyle>
          <a:p>
            <a:pPr/>
            <a:r>
              <a:t>OBJETIVOS</a:t>
            </a:r>
          </a:p>
        </p:txBody>
      </p:sp>
      <p:sp>
        <p:nvSpPr>
          <p:cNvPr id="97" name="Comprender los principios del discipulado bíblico y sus aplicaciones en el Ministerio Joven, fundamentando el…"/>
          <p:cNvSpPr txBox="1"/>
          <p:nvPr/>
        </p:nvSpPr>
        <p:spPr>
          <a:xfrm>
            <a:off x="2216696" y="1385194"/>
            <a:ext cx="4070131" cy="34340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Comprender los principios del discipulado bíblico y sus aplicaciones en el Ministerio Joven, </a:t>
            </a:r>
            <a:r>
              <a:t>fundamentando el</a:t>
            </a:r>
          </a:p>
          <a:p>
            <a:pPr defTabSz="457200">
              <a:lnSpc>
                <a:spcPct val="120000"/>
              </a:lnSpc>
              <a:defRPr sz="2400">
                <a:latin typeface="Roboto"/>
                <a:ea typeface="Roboto"/>
                <a:cs typeface="Roboto"/>
                <a:sym typeface="Roboto"/>
              </a:defRPr>
            </a:pPr>
            <a:r>
              <a:t>liderazgo en valores filosóficos sólidos que orienten la formación espiritual de los jóvenes.</a:t>
            </a:r>
          </a:p>
        </p:txBody>
      </p:sp>
      <p:sp>
        <p:nvSpPr>
          <p:cNvPr id="98" name="Implementar acciones intencionales para un discipulado integral de los jóvenes adventistas, promoviendo un liderazgo ético y alineado con los valores cristianos, con enfoque en el desarrollo…"/>
          <p:cNvSpPr txBox="1"/>
          <p:nvPr/>
        </p:nvSpPr>
        <p:spPr>
          <a:xfrm>
            <a:off x="7509529" y="1385194"/>
            <a:ext cx="4064001" cy="4714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Implementar acciones intencionales para un discipulado integral de los jóvenes adventistas, </a:t>
            </a:r>
            <a:r>
              <a:t>promoviendo un liderazgo ético y alineado con los valores cristianos, con enfoque en el desarrollo</a:t>
            </a:r>
          </a:p>
          <a:p>
            <a:pPr defTabSz="457200">
              <a:lnSpc>
                <a:spcPct val="120000"/>
              </a:lnSpc>
              <a:defRPr sz="2400">
                <a:latin typeface="Roboto"/>
                <a:ea typeface="Roboto"/>
                <a:cs typeface="Roboto"/>
                <a:sym typeface="Roboto"/>
              </a:defRPr>
            </a:pPr>
            <a:r>
              <a:t>de una nueva generación comprometida con la misión y los principios de la fe.</a:t>
            </a:r>
          </a:p>
        </p:txBody>
      </p:sp>
      <p:sp>
        <p:nvSpPr>
          <p:cNvPr id="99" name="01"/>
          <p:cNvSpPr txBox="1"/>
          <p:nvPr/>
        </p:nvSpPr>
        <p:spPr>
          <a:xfrm>
            <a:off x="1445857" y="405460"/>
            <a:ext cx="876572"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01</a:t>
            </a:r>
          </a:p>
        </p:txBody>
      </p:sp>
      <p:sp>
        <p:nvSpPr>
          <p:cNvPr id="100" name="02"/>
          <p:cNvSpPr txBox="1"/>
          <p:nvPr/>
        </p:nvSpPr>
        <p:spPr>
          <a:xfrm>
            <a:off x="6601532" y="405460"/>
            <a:ext cx="1147147"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02</a:t>
            </a:r>
          </a:p>
        </p:txBody>
      </p:sp>
      <p:sp>
        <p:nvSpPr>
          <p:cNvPr id="101" name="Retângulo"/>
          <p:cNvSpPr/>
          <p:nvPr/>
        </p:nvSpPr>
        <p:spPr>
          <a:xfrm>
            <a:off x="1816441" y="1311578"/>
            <a:ext cx="135403" cy="5140962"/>
          </a:xfrm>
          <a:prstGeom prst="rect">
            <a:avLst/>
          </a:prstGeom>
          <a:solidFill>
            <a:srgbClr val="E62546"/>
          </a:solidFill>
          <a:ln w="12700">
            <a:miter lim="400000"/>
          </a:ln>
        </p:spPr>
        <p:txBody>
          <a:bodyPr lIns="45719" rIns="45719" anchor="ctr"/>
          <a:lstStyle/>
          <a:p>
            <a:pPr/>
          </a:p>
        </p:txBody>
      </p:sp>
      <p:sp>
        <p:nvSpPr>
          <p:cNvPr id="102" name="Retângulo"/>
          <p:cNvSpPr/>
          <p:nvPr/>
        </p:nvSpPr>
        <p:spPr>
          <a:xfrm>
            <a:off x="6979106" y="1311578"/>
            <a:ext cx="135403" cy="5140962"/>
          </a:xfrm>
          <a:prstGeom prst="rect">
            <a:avLst/>
          </a:prstGeom>
          <a:solidFill>
            <a:srgbClr val="E62546"/>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93"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94" name="Un concepto dinámico de liderazgo religioso debe integrar tanto la misión de Cristo como las realidades que enfrentan los jóvenes hoy."/>
          <p:cNvSpPr txBox="1"/>
          <p:nvPr/>
        </p:nvSpPr>
        <p:spPr>
          <a:xfrm>
            <a:off x="4149616" y="889692"/>
            <a:ext cx="7024665" cy="4003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Un concepto dinámico de liderazgo religioso debe integrar tanto la misión de Cristo como las realidades que enfrentan los jóvenes hoy.</a:t>
            </a:r>
          </a:p>
        </p:txBody>
      </p:sp>
      <p:sp>
        <p:nvSpPr>
          <p:cNvPr id="195" name="NELSON, Anna Elizabeth. DEVELOPING RELIGIOUS LEADERSHIP…"/>
          <p:cNvSpPr txBox="1"/>
          <p:nvPr/>
        </p:nvSpPr>
        <p:spPr>
          <a:xfrm>
            <a:off x="4149616" y="5786917"/>
            <a:ext cx="5153138"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000">
                <a:latin typeface="Roboto"/>
                <a:ea typeface="Roboto"/>
                <a:cs typeface="Roboto"/>
                <a:sym typeface="Roboto"/>
              </a:defRPr>
            </a:pPr>
            <a:r>
              <a:t>NELSON, Anna Elizabeth. DEVELOPING RELIGIOUS LEADERSHIP</a:t>
            </a:r>
          </a:p>
          <a:p>
            <a:pPr>
              <a:defRPr sz="1000">
                <a:latin typeface="Roboto"/>
                <a:ea typeface="Roboto"/>
                <a:cs typeface="Roboto"/>
                <a:sym typeface="Roboto"/>
              </a:defRPr>
            </a:pPr>
            <a:r>
              <a:t>AMONG HIGH SCHOOL YOUTH (Master of Arts) — University of Southern California, 1950.</a:t>
            </a:r>
          </a:p>
        </p:txBody>
      </p:sp>
      <p:sp>
        <p:nvSpPr>
          <p:cNvPr id="196"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TextBox 6"/>
          <p:cNvSpPr txBox="1"/>
          <p:nvPr/>
        </p:nvSpPr>
        <p:spPr>
          <a:xfrm>
            <a:off x="690211" y="1704864"/>
            <a:ext cx="10160001" cy="4105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defRPr b="1" sz="2500">
                <a:latin typeface="Roboto"/>
                <a:ea typeface="Roboto"/>
                <a:cs typeface="Roboto"/>
                <a:sym typeface="Roboto"/>
              </a:defRPr>
            </a:pPr>
            <a:r>
              <a:t>Para cumplir con el propósito del discipulado, el líder JA debe vivir y promover los ideales del Ministerio Joven. A continuación, se presentan 10 prioridades esenciales para esta misión:</a:t>
            </a:r>
          </a:p>
          <a:p>
            <a:pPr>
              <a:lnSpc>
                <a:spcPct val="110000"/>
              </a:lnSpc>
              <a:defRPr sz="2500">
                <a:latin typeface="Roboto"/>
                <a:ea typeface="Roboto"/>
                <a:cs typeface="Roboto"/>
                <a:sym typeface="Roboto"/>
              </a:defRPr>
            </a:pPr>
          </a:p>
          <a:p>
            <a:pPr marL="190500" indent="-190500">
              <a:lnSpc>
                <a:spcPct val="110000"/>
              </a:lnSpc>
              <a:buSzPct val="100000"/>
              <a:buAutoNum type="arabicPeriod" startAt="1"/>
              <a:defRPr sz="2500">
                <a:latin typeface="Roboto"/>
                <a:ea typeface="Roboto"/>
                <a:cs typeface="Roboto"/>
                <a:sym typeface="Roboto"/>
              </a:defRPr>
            </a:pPr>
            <a:r>
              <a:t>Vivir, promover y enseñar los ideales del Ministerio Joven Adventista, conociendo la historia, visión, misión y método de la iglesia como referencia para planificar las acciones locales.</a:t>
            </a:r>
          </a:p>
          <a:p>
            <a:pPr>
              <a:lnSpc>
                <a:spcPct val="110000"/>
              </a:lnSpc>
              <a:defRPr sz="2500">
                <a:latin typeface="Roboto"/>
                <a:ea typeface="Roboto"/>
                <a:cs typeface="Roboto"/>
                <a:sym typeface="Roboto"/>
              </a:defRPr>
            </a:pPr>
          </a:p>
          <a:p>
            <a:pPr marL="190500" indent="-190500">
              <a:lnSpc>
                <a:spcPct val="110000"/>
              </a:lnSpc>
              <a:buSzPct val="100000"/>
              <a:buAutoNum type="arabicPeriod" startAt="2"/>
              <a:defRPr sz="2500">
                <a:latin typeface="Roboto"/>
                <a:ea typeface="Roboto"/>
                <a:cs typeface="Roboto"/>
                <a:sym typeface="Roboto"/>
              </a:defRPr>
            </a:pPr>
            <a:r>
              <a:t>Implementar acciones intencionales de discipulado integral, formando jóvenes espiritualmente maduros.</a:t>
            </a:r>
          </a:p>
        </p:txBody>
      </p:sp>
      <p:sp>
        <p:nvSpPr>
          <p:cNvPr id="199" name="Prioridades del Líder JA"/>
          <p:cNvSpPr txBox="1"/>
          <p:nvPr/>
        </p:nvSpPr>
        <p:spPr>
          <a:xfrm>
            <a:off x="660878" y="323218"/>
            <a:ext cx="8874154" cy="1145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0000"/>
              </a:lnSpc>
              <a:defRPr sz="6500">
                <a:solidFill>
                  <a:srgbClr val="009FE3"/>
                </a:solidFill>
                <a:latin typeface="Abel Regular"/>
                <a:ea typeface="Abel Regular"/>
                <a:cs typeface="Abel Regular"/>
                <a:sym typeface="Abel Regular"/>
              </a:defRPr>
            </a:lvl1pPr>
          </a:lstStyle>
          <a:p>
            <a:pPr/>
            <a:r>
              <a:t>Prioridades del Líder JA</a:t>
            </a:r>
          </a:p>
        </p:txBody>
      </p:sp>
      <p:sp>
        <p:nvSpPr>
          <p:cNvPr id="200" name="Retângulo"/>
          <p:cNvSpPr/>
          <p:nvPr/>
        </p:nvSpPr>
        <p:spPr>
          <a:xfrm rot="16200000">
            <a:off x="5737226" y="-3639952"/>
            <a:ext cx="71903"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TextBox 6"/>
          <p:cNvSpPr txBox="1"/>
          <p:nvPr/>
        </p:nvSpPr>
        <p:spPr>
          <a:xfrm>
            <a:off x="690211" y="1704864"/>
            <a:ext cx="10160001" cy="451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10000"/>
              </a:lnSpc>
              <a:buSzPct val="100000"/>
              <a:buAutoNum type="arabicPeriod" startAt="3"/>
              <a:defRPr sz="2500">
                <a:latin typeface="Roboto"/>
                <a:ea typeface="Roboto"/>
                <a:cs typeface="Roboto"/>
                <a:sym typeface="Roboto"/>
              </a:defRPr>
            </a:pPr>
            <a:r>
              <a:t>Liderar una revolución espiritual, fortaleciendo la devoción personal y la enseñanza de las Escrituras.</a:t>
            </a:r>
          </a:p>
          <a:p>
            <a:pPr>
              <a:lnSpc>
                <a:spcPct val="110000"/>
              </a:lnSpc>
              <a:defRPr sz="2500">
                <a:latin typeface="Roboto"/>
                <a:ea typeface="Roboto"/>
                <a:cs typeface="Roboto"/>
                <a:sym typeface="Roboto"/>
              </a:defRPr>
            </a:pPr>
          </a:p>
          <a:p>
            <a:pPr marL="190500" indent="-190500">
              <a:lnSpc>
                <a:spcPct val="110000"/>
              </a:lnSpc>
              <a:buSzPct val="100000"/>
              <a:buAutoNum type="arabicPeriod" startAt="4"/>
              <a:defRPr sz="2500">
                <a:latin typeface="Roboto"/>
                <a:ea typeface="Roboto"/>
                <a:cs typeface="Roboto"/>
                <a:sym typeface="Roboto"/>
              </a:defRPr>
            </a:pPr>
            <a:r>
              <a:t>Fomentar el pastoreo y la socialización a través de Grupos Pequeños (GPs), promoviendo la vida en comunidad.</a:t>
            </a:r>
          </a:p>
          <a:p>
            <a:pPr>
              <a:lnSpc>
                <a:spcPct val="110000"/>
              </a:lnSpc>
              <a:defRPr sz="2500">
                <a:latin typeface="Roboto"/>
                <a:ea typeface="Roboto"/>
                <a:cs typeface="Roboto"/>
                <a:sym typeface="Roboto"/>
              </a:defRPr>
            </a:pPr>
          </a:p>
          <a:p>
            <a:pPr marL="190500" indent="-190500">
              <a:lnSpc>
                <a:spcPct val="110000"/>
              </a:lnSpc>
              <a:buSzPct val="100000"/>
              <a:buAutoNum type="arabicPeriod" startAt="5"/>
              <a:defRPr sz="2500">
                <a:latin typeface="Roboto"/>
                <a:ea typeface="Roboto"/>
                <a:cs typeface="Roboto"/>
                <a:sym typeface="Roboto"/>
              </a:defRPr>
            </a:pPr>
            <a:r>
              <a:t>Involucrar a los jóvenes en la misión, utilizando sus dones para cumplir la comisión de Hechos 1:8.</a:t>
            </a:r>
          </a:p>
          <a:p>
            <a:pPr>
              <a:lnSpc>
                <a:spcPct val="110000"/>
              </a:lnSpc>
              <a:defRPr sz="2500">
                <a:latin typeface="Roboto"/>
                <a:ea typeface="Roboto"/>
                <a:cs typeface="Roboto"/>
                <a:sym typeface="Roboto"/>
              </a:defRPr>
            </a:pPr>
          </a:p>
          <a:p>
            <a:pPr marL="190500" indent="-190500">
              <a:lnSpc>
                <a:spcPct val="110000"/>
              </a:lnSpc>
              <a:buSzPct val="100000"/>
              <a:buAutoNum type="arabicPeriod" startAt="6"/>
              <a:defRPr sz="2500">
                <a:latin typeface="Roboto"/>
                <a:ea typeface="Roboto"/>
                <a:cs typeface="Roboto"/>
                <a:sym typeface="Roboto"/>
              </a:defRPr>
            </a:pPr>
            <a:r>
              <a:t>Organizar el Ministerio Joven en equipos, fortaleciendo acciones y proyectos con énfasis en el discipulado.</a:t>
            </a:r>
          </a:p>
        </p:txBody>
      </p:sp>
      <p:sp>
        <p:nvSpPr>
          <p:cNvPr id="203" name="Prioridades del Líder JA"/>
          <p:cNvSpPr txBox="1"/>
          <p:nvPr/>
        </p:nvSpPr>
        <p:spPr>
          <a:xfrm>
            <a:off x="660878" y="323218"/>
            <a:ext cx="8874154" cy="1145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0000"/>
              </a:lnSpc>
              <a:defRPr sz="6500">
                <a:solidFill>
                  <a:srgbClr val="009FE3"/>
                </a:solidFill>
                <a:latin typeface="Abel Regular"/>
                <a:ea typeface="Abel Regular"/>
                <a:cs typeface="Abel Regular"/>
                <a:sym typeface="Abel Regular"/>
              </a:defRPr>
            </a:lvl1pPr>
          </a:lstStyle>
          <a:p>
            <a:pPr/>
            <a:r>
              <a:t>Prioridades del Líder JA</a:t>
            </a:r>
          </a:p>
        </p:txBody>
      </p:sp>
      <p:sp>
        <p:nvSpPr>
          <p:cNvPr id="204" name="Retângulo"/>
          <p:cNvSpPr/>
          <p:nvPr/>
        </p:nvSpPr>
        <p:spPr>
          <a:xfrm rot="16200000">
            <a:off x="5737226" y="-3639952"/>
            <a:ext cx="71903"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TextBox 6"/>
          <p:cNvSpPr txBox="1"/>
          <p:nvPr/>
        </p:nvSpPr>
        <p:spPr>
          <a:xfrm>
            <a:off x="690211" y="1704864"/>
            <a:ext cx="10160001" cy="451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10000"/>
              </a:lnSpc>
              <a:buSzPct val="100000"/>
              <a:buAutoNum type="arabicPeriod" startAt="7"/>
              <a:defRPr sz="2500">
                <a:latin typeface="Roboto"/>
                <a:ea typeface="Roboto"/>
                <a:cs typeface="Roboto"/>
                <a:sym typeface="Roboto"/>
              </a:defRPr>
            </a:pPr>
            <a:r>
              <a:t>Hacer que el Ministerio Joven sea relevante para la iglesia local, integrando a los jóvenes en la vida y misión de la iglesia.</a:t>
            </a:r>
          </a:p>
          <a:p>
            <a:pPr>
              <a:lnSpc>
                <a:spcPct val="110000"/>
              </a:lnSpc>
              <a:defRPr sz="2500">
                <a:latin typeface="Roboto"/>
                <a:ea typeface="Roboto"/>
                <a:cs typeface="Roboto"/>
                <a:sym typeface="Roboto"/>
              </a:defRPr>
            </a:pPr>
          </a:p>
          <a:p>
            <a:pPr marL="190500" indent="-190500">
              <a:lnSpc>
                <a:spcPct val="110000"/>
              </a:lnSpc>
              <a:buSzPct val="100000"/>
              <a:buAutoNum type="arabicPeriod" startAt="8"/>
              <a:defRPr sz="2500">
                <a:latin typeface="Roboto"/>
                <a:ea typeface="Roboto"/>
                <a:cs typeface="Roboto"/>
                <a:sym typeface="Roboto"/>
              </a:defRPr>
            </a:pPr>
            <a:r>
              <a:t>Fortalecer el diálogo con las nuevas generaciones a través de los medios digitales y las nuevas tecnologías.</a:t>
            </a:r>
          </a:p>
          <a:p>
            <a:pPr>
              <a:lnSpc>
                <a:spcPct val="110000"/>
              </a:lnSpc>
              <a:defRPr sz="2500">
                <a:latin typeface="Roboto"/>
                <a:ea typeface="Roboto"/>
                <a:cs typeface="Roboto"/>
                <a:sym typeface="Roboto"/>
              </a:defRPr>
            </a:pPr>
          </a:p>
          <a:p>
            <a:pPr marL="190500" indent="-190500">
              <a:lnSpc>
                <a:spcPct val="110000"/>
              </a:lnSpc>
              <a:buSzPct val="100000"/>
              <a:buAutoNum type="arabicPeriod" startAt="9"/>
              <a:defRPr sz="2500">
                <a:latin typeface="Roboto"/>
                <a:ea typeface="Roboto"/>
                <a:cs typeface="Roboto"/>
                <a:sym typeface="Roboto"/>
              </a:defRPr>
            </a:pPr>
            <a:r>
              <a:t>Crear un ambiente propicio para la creatividad y la innovación, incentivando nuevos Ministerios de servicio.</a:t>
            </a:r>
          </a:p>
          <a:p>
            <a:pPr>
              <a:lnSpc>
                <a:spcPct val="110000"/>
              </a:lnSpc>
              <a:defRPr sz="2500">
                <a:latin typeface="Roboto"/>
                <a:ea typeface="Roboto"/>
                <a:cs typeface="Roboto"/>
                <a:sym typeface="Roboto"/>
              </a:defRPr>
            </a:pPr>
          </a:p>
          <a:p>
            <a:pPr marL="190500" indent="-190500">
              <a:lnSpc>
                <a:spcPct val="110000"/>
              </a:lnSpc>
              <a:buSzPct val="100000"/>
              <a:buAutoNum type="arabicPeriod" startAt="10"/>
              <a:defRPr sz="2500">
                <a:latin typeface="Roboto"/>
                <a:ea typeface="Roboto"/>
                <a:cs typeface="Roboto"/>
                <a:sym typeface="Roboto"/>
              </a:defRPr>
            </a:pPr>
            <a:r>
              <a:t>Liderar con el ejemplo y formar nuevos líderes a través del mentoring y el desarrollo de competencias de liderazgo.</a:t>
            </a:r>
          </a:p>
        </p:txBody>
      </p:sp>
      <p:sp>
        <p:nvSpPr>
          <p:cNvPr id="207" name="Prioridades del Líder JA"/>
          <p:cNvSpPr txBox="1"/>
          <p:nvPr/>
        </p:nvSpPr>
        <p:spPr>
          <a:xfrm>
            <a:off x="660878" y="323218"/>
            <a:ext cx="8874154" cy="1145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0000"/>
              </a:lnSpc>
              <a:defRPr sz="6500">
                <a:solidFill>
                  <a:srgbClr val="009FE3"/>
                </a:solidFill>
                <a:latin typeface="Abel Regular"/>
                <a:ea typeface="Abel Regular"/>
                <a:cs typeface="Abel Regular"/>
                <a:sym typeface="Abel Regular"/>
              </a:defRPr>
            </a:lvl1pPr>
          </a:lstStyle>
          <a:p>
            <a:pPr/>
            <a:r>
              <a:t>Prioridades del Líder JA</a:t>
            </a:r>
          </a:p>
        </p:txBody>
      </p:sp>
      <p:sp>
        <p:nvSpPr>
          <p:cNvPr id="208" name="Retângulo"/>
          <p:cNvSpPr/>
          <p:nvPr/>
        </p:nvSpPr>
        <p:spPr>
          <a:xfrm rot="16200000">
            <a:off x="5737226" y="-3639952"/>
            <a:ext cx="71903"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0" name="El discipulado debe tener como objetivo final la formación de nuevos líderes y discipuladores. La misión del Ministerio Joven no es solo formar seguidores, sino multiplicar discípulos que perpetúen la obra de Cristo. El éxito del Ministerio no se mide po"/>
          <p:cNvSpPr txBox="1"/>
          <p:nvPr/>
        </p:nvSpPr>
        <p:spPr>
          <a:xfrm>
            <a:off x="1123950" y="1595119"/>
            <a:ext cx="9944100" cy="3667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buFont typeface="Arial"/>
              <a:defRPr sz="3500">
                <a:solidFill>
                  <a:srgbClr val="FFFFFF"/>
                </a:solidFill>
                <a:latin typeface="Abel Regular"/>
                <a:ea typeface="Abel Regular"/>
                <a:cs typeface="Abel Regular"/>
                <a:sym typeface="Abel Regular"/>
              </a:defRPr>
            </a:lvl1pPr>
          </a:lstStyle>
          <a:p>
            <a:pPr/>
            <a:r>
              <a:t>El discipulado debe tener como objetivo final la formación de nuevos líderes y discipuladores. La misión del Ministerio Joven no es solo formar seguidores, sino multiplicar discípulos que perpetúen la obra de Cristo. El éxito del Ministerio no se mide por los eventos realizados, sino por el impacto de los jóvenes que se convierten en discípulos activos y comprometidos con la misión.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El liderazgo en el Ministerio Joven, fundamentado en una filosofía sólida, cosmovisión bíblica y discipulado intencional, capacita a una generación para enfrentar los desafíos con fe y compromiso, preparando discípulos y construyendo comunidades que refl"/>
          <p:cNvSpPr txBox="1"/>
          <p:nvPr/>
        </p:nvSpPr>
        <p:spPr>
          <a:xfrm>
            <a:off x="1123950" y="1116330"/>
            <a:ext cx="9944101" cy="46253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000"/>
              </a:spcBef>
              <a:buFont typeface="Arial"/>
              <a:defRPr sz="4000">
                <a:solidFill>
                  <a:srgbClr val="FFFFFF"/>
                </a:solidFill>
                <a:latin typeface="Abel Regular"/>
                <a:ea typeface="Abel Regular"/>
                <a:cs typeface="Abel Regular"/>
                <a:sym typeface="Abel Regular"/>
              </a:defRPr>
            </a:lvl1pPr>
          </a:lstStyle>
          <a:p>
            <a:pPr/>
            <a:r>
              <a:t>El liderazgo en el Ministerio Joven, fundamentado en una filosofía sólida, cosmovisión bíblica y discipulado intencional, capacita a una generación para enfrentar los desafíos con fe y compromiso, preparando discípulos y construyendo comunidades que reflejan el amor de Cristo y esperan Su regreso.</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TextBox 4"/>
          <p:cNvSpPr txBox="1"/>
          <p:nvPr/>
        </p:nvSpPr>
        <p:spPr>
          <a:xfrm>
            <a:off x="1328103" y="3396761"/>
            <a:ext cx="9535794" cy="29184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20000"/>
              </a:lnSpc>
              <a:buSzPct val="100000"/>
              <a:buChar char="•"/>
              <a:defRPr>
                <a:latin typeface="Roboto"/>
                <a:ea typeface="Roboto"/>
                <a:cs typeface="Roboto"/>
                <a:sym typeface="Roboto"/>
              </a:defRPr>
            </a:pPr>
            <a:r>
              <a:t>¿Cómo los fundamentos filosóficos moldean la identidad y la práctica del liderazgo en el Ministerio Joven?</a:t>
            </a:r>
          </a:p>
          <a:p>
            <a:pPr marL="190500" indent="-190500">
              <a:lnSpc>
                <a:spcPct val="120000"/>
              </a:lnSpc>
              <a:buSzPct val="100000"/>
              <a:buChar char="•"/>
              <a:defRPr>
                <a:latin typeface="Roboto"/>
                <a:ea typeface="Roboto"/>
                <a:cs typeface="Roboto"/>
                <a:sym typeface="Roboto"/>
              </a:defRPr>
            </a:pPr>
            <a:r>
              <a:t>¿De qué manera la cosmovisión de un líder adventista influye en su enfoque del discipulado?</a:t>
            </a:r>
          </a:p>
          <a:p>
            <a:pPr marL="190500" indent="-190500">
              <a:lnSpc>
                <a:spcPct val="120000"/>
              </a:lnSpc>
              <a:buSzPct val="100000"/>
              <a:buChar char="•"/>
              <a:defRPr>
                <a:latin typeface="Roboto"/>
                <a:ea typeface="Roboto"/>
                <a:cs typeface="Roboto"/>
                <a:sym typeface="Roboto"/>
              </a:defRPr>
            </a:pPr>
            <a:r>
              <a:t>¿Cuáles son los pilares del discipulado eficaz que deben aplicarse en el Ministerio Joven?</a:t>
            </a:r>
          </a:p>
          <a:p>
            <a:pPr marL="190500" indent="-190500">
              <a:lnSpc>
                <a:spcPct val="120000"/>
              </a:lnSpc>
              <a:buSzPct val="100000"/>
              <a:buChar char="•"/>
              <a:defRPr>
                <a:latin typeface="Roboto"/>
                <a:ea typeface="Roboto"/>
                <a:cs typeface="Roboto"/>
                <a:sym typeface="Roboto"/>
              </a:defRPr>
            </a:pPr>
            <a:r>
              <a:t>¿Cómo la historia del Ministerio Joven demuestra la importancia de la filosofía en el desarrollo de líderes?</a:t>
            </a:r>
          </a:p>
          <a:p>
            <a:pPr marL="190500" indent="-190500">
              <a:lnSpc>
                <a:spcPct val="120000"/>
              </a:lnSpc>
              <a:buSzPct val="100000"/>
              <a:buChar char="•"/>
              <a:defRPr>
                <a:latin typeface="Roboto"/>
                <a:ea typeface="Roboto"/>
                <a:cs typeface="Roboto"/>
                <a:sym typeface="Roboto"/>
              </a:defRPr>
            </a:pPr>
            <a:r>
              <a:t>¿De qué manera la integración entre diferentes generaciones puede fortalecer el discipulado y la formación de nuevos líderes?</a:t>
            </a:r>
          </a:p>
        </p:txBody>
      </p:sp>
      <p:pic>
        <p:nvPicPr>
          <p:cNvPr id="215" name="Talk.psd" descr="Talk.psd"/>
          <p:cNvPicPr>
            <a:picLocks noChangeAspect="1"/>
          </p:cNvPicPr>
          <p:nvPr/>
        </p:nvPicPr>
        <p:blipFill>
          <a:blip r:embed="rId3">
            <a:extLst/>
          </a:blip>
          <a:srcRect l="0" t="4362" r="50949" b="60529"/>
          <a:stretch>
            <a:fillRect/>
          </a:stretch>
        </p:blipFill>
        <p:spPr>
          <a:xfrm>
            <a:off x="3311326" y="-84147"/>
            <a:ext cx="5569519" cy="2950138"/>
          </a:xfrm>
          <a:prstGeom prst="rect">
            <a:avLst/>
          </a:prstGeom>
          <a:ln w="12700">
            <a:miter lim="400000"/>
          </a:ln>
        </p:spPr>
      </p:pic>
      <p:sp>
        <p:nvSpPr>
          <p:cNvPr id="216" name="Fundamentos Filosóficos del Liderazgo y Visión de Discipulado"/>
          <p:cNvSpPr txBox="1"/>
          <p:nvPr/>
        </p:nvSpPr>
        <p:spPr>
          <a:xfrm>
            <a:off x="2291463" y="1901192"/>
            <a:ext cx="7609074" cy="1234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defRPr sz="3900">
                <a:solidFill>
                  <a:srgbClr val="009FE3"/>
                </a:solidFill>
                <a:latin typeface="Abel Regular"/>
                <a:ea typeface="Abel Regular"/>
                <a:cs typeface="Abel Regular"/>
                <a:sym typeface="Abel Regular"/>
              </a:defRPr>
            </a:lvl1pPr>
          </a:lstStyle>
          <a:p>
            <a:pPr/>
            <a:r>
              <a:t>Fundamentos Filosóficos del Liderazgo y Visión de Discipulado</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5" name="Los fundamentos filosóficos son el ADN del liderazgo, sobre los cuales se construyen todas las demás competencias."/>
          <p:cNvSpPr txBox="1"/>
          <p:nvPr/>
        </p:nvSpPr>
        <p:spPr>
          <a:xfrm>
            <a:off x="2691401" y="1718310"/>
            <a:ext cx="6809198" cy="34213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buFont typeface="Arial"/>
              <a:defRPr sz="4500">
                <a:solidFill>
                  <a:srgbClr val="FFFFFF"/>
                </a:solidFill>
                <a:latin typeface="Abel Regular"/>
                <a:ea typeface="Abel Regular"/>
                <a:cs typeface="Abel Regular"/>
                <a:sym typeface="Abel Regular"/>
              </a:defRPr>
            </a:lvl1pPr>
          </a:lstStyle>
          <a:p>
            <a:pPr/>
            <a:r>
              <a:t>Los fundamentos filosóficos son el ADN del liderazgo, sobre los cuales se construyen todas las demás competencias.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Actitudes, Actividades y Contenido"/>
          <p:cNvSpPr txBox="1"/>
          <p:nvPr/>
        </p:nvSpPr>
        <p:spPr>
          <a:xfrm>
            <a:off x="423620" y="4867973"/>
            <a:ext cx="5115556"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spcBef>
                <a:spcPts val="1000"/>
              </a:spcBef>
              <a:defRPr sz="3000">
                <a:solidFill>
                  <a:srgbClr val="009FE3"/>
                </a:solidFill>
                <a:latin typeface="Abel Regular"/>
                <a:ea typeface="Abel Regular"/>
                <a:cs typeface="Abel Regular"/>
                <a:sym typeface="Abel Regular"/>
              </a:defRPr>
            </a:lvl1pPr>
          </a:lstStyle>
          <a:p>
            <a:pPr/>
            <a:r>
              <a:t>Actitudes, Actividades y Contenido</a:t>
            </a:r>
          </a:p>
        </p:txBody>
      </p:sp>
      <p:sp>
        <p:nvSpPr>
          <p:cNvPr id="108" name="Elementos Fundamentales para el Liderazgo Filosófico"/>
          <p:cNvSpPr txBox="1"/>
          <p:nvPr/>
        </p:nvSpPr>
        <p:spPr>
          <a:xfrm>
            <a:off x="423620" y="2044064"/>
            <a:ext cx="6163589" cy="27698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Elementos Fundamentales para el Liderazgo Filosófico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0" name="Son esenciales para el desarrollo del liderazgo e implican cuatro pilares: autoconocimiento, perspicacia, visión amplia y flexibilidad."/>
          <p:cNvSpPr txBox="1"/>
          <p:nvPr/>
        </p:nvSpPr>
        <p:spPr>
          <a:xfrm>
            <a:off x="1544517" y="3691553"/>
            <a:ext cx="9102966" cy="320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20000"/>
              </a:lnSpc>
              <a:defRPr b="1" sz="3000">
                <a:solidFill>
                  <a:srgbClr val="FFFFFF"/>
                </a:solidFill>
                <a:latin typeface="Roboto"/>
                <a:ea typeface="Roboto"/>
                <a:cs typeface="Roboto"/>
                <a:sym typeface="Roboto"/>
              </a:defRPr>
            </a:pPr>
            <a:r>
              <a:rPr b="0"/>
              <a:t>Son esenciales para el desarrollo del liderazgo e implican cuatro pilares: autoconocimiento, perspicacia, visión amplia y flexibilidad.</a:t>
            </a:r>
            <a:endParaRPr b="0"/>
          </a:p>
          <a:p>
            <a:pPr algn="ctr">
              <a:lnSpc>
                <a:spcPct val="120000"/>
              </a:lnSpc>
              <a:defRPr b="1" sz="3000">
                <a:solidFill>
                  <a:srgbClr val="FFFFFF"/>
                </a:solidFill>
                <a:latin typeface="Roboto"/>
                <a:ea typeface="Roboto"/>
                <a:cs typeface="Roboto"/>
                <a:sym typeface="Roboto"/>
              </a:defRPr>
            </a:pPr>
            <a:endParaRPr b="0"/>
          </a:p>
          <a:p>
            <a:pPr algn="ctr">
              <a:lnSpc>
                <a:spcPct val="120000"/>
              </a:lnSpc>
              <a:defRPr b="1" sz="3000">
                <a:solidFill>
                  <a:srgbClr val="FFFFFF"/>
                </a:solidFill>
                <a:latin typeface="Roboto"/>
                <a:ea typeface="Roboto"/>
                <a:cs typeface="Roboto"/>
                <a:sym typeface="Roboto"/>
              </a:defRPr>
            </a:pPr>
            <a:endParaRPr b="0"/>
          </a:p>
        </p:txBody>
      </p:sp>
      <p:sp>
        <p:nvSpPr>
          <p:cNvPr id="111" name="Actitudes"/>
          <p:cNvSpPr txBox="1"/>
          <p:nvPr/>
        </p:nvSpPr>
        <p:spPr>
          <a:xfrm>
            <a:off x="3259727" y="1563706"/>
            <a:ext cx="5672546" cy="203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12000">
                <a:solidFill>
                  <a:srgbClr val="FFFFFF"/>
                </a:solidFill>
                <a:latin typeface="Abel Regular"/>
                <a:ea typeface="Abel Regular"/>
                <a:cs typeface="Abel Regular"/>
                <a:sym typeface="Abel Regular"/>
              </a:defRPr>
            </a:lvl1pPr>
          </a:lstStyle>
          <a:p>
            <a:pPr/>
            <a:r>
              <a:t>Actitudes</a:t>
            </a:r>
          </a:p>
        </p:txBody>
      </p:sp>
      <p:sp>
        <p:nvSpPr>
          <p:cNvPr id="112" name="Retângulo"/>
          <p:cNvSpPr/>
          <p:nvPr/>
        </p:nvSpPr>
        <p:spPr>
          <a:xfrm rot="16200000">
            <a:off x="6060049" y="166110"/>
            <a:ext cx="71902" cy="6348002"/>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Autoconocimiento: Se refiere al examen interior continuo, promoviendo una comprensión clara de uno mismo, de las motivaciones y de los límites personales.…"/>
          <p:cNvSpPr txBox="1"/>
          <p:nvPr/>
        </p:nvSpPr>
        <p:spPr>
          <a:xfrm>
            <a:off x="1507503" y="1545590"/>
            <a:ext cx="9207501" cy="37668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nSpc>
                <a:spcPct val="140000"/>
              </a:lnSpc>
              <a:buClr>
                <a:srgbClr val="000000"/>
              </a:buClr>
              <a:buSzPts val="2500"/>
              <a:buAutoNum type="arabicPeriod" startAt="1"/>
              <a:tabLst>
                <a:tab pos="457200" algn="l"/>
              </a:tabLst>
              <a:defRPr sz="2500">
                <a:uFill>
                  <a:solidFill>
                    <a:srgbClr val="000000"/>
                  </a:solidFill>
                </a:uFill>
                <a:latin typeface="Roboto"/>
                <a:ea typeface="Roboto"/>
                <a:cs typeface="Roboto"/>
                <a:sym typeface="Roboto"/>
              </a:defRPr>
            </a:pPr>
            <a:r>
              <a:rPr b="1" i="1"/>
              <a:t>Autoconocimiento: </a:t>
            </a:r>
            <a:r>
              <a:t>Se refiere al examen interior continuo, promoviendo una comprensión clara de uno mismo, de las motivaciones y de los límites personales.</a:t>
            </a:r>
          </a:p>
          <a:p>
            <a:pPr>
              <a:lnSpc>
                <a:spcPct val="140000"/>
              </a:lnSpc>
              <a:tabLst>
                <a:tab pos="457200" algn="l"/>
              </a:tabLst>
              <a:defRPr sz="2500">
                <a:uFill>
                  <a:solidFill>
                    <a:srgbClr val="000000"/>
                  </a:solidFill>
                </a:uFill>
                <a:latin typeface="Roboto"/>
                <a:ea typeface="Roboto"/>
                <a:cs typeface="Roboto"/>
                <a:sym typeface="Roboto"/>
              </a:defRPr>
            </a:pPr>
            <a:endParaRPr b="1" i="1"/>
          </a:p>
          <a:p>
            <a:pPr marL="444500" indent="-444500">
              <a:lnSpc>
                <a:spcPct val="140000"/>
              </a:lnSpc>
              <a:buClr>
                <a:srgbClr val="000000"/>
              </a:buClr>
              <a:buSzPts val="2500"/>
              <a:buAutoNum type="arabicPeriod" startAt="2"/>
              <a:tabLst>
                <a:tab pos="457200" algn="l"/>
              </a:tabLst>
              <a:defRPr sz="2500">
                <a:uFill>
                  <a:solidFill>
                    <a:srgbClr val="000000"/>
                  </a:solidFill>
                </a:uFill>
                <a:latin typeface="Roboto"/>
                <a:ea typeface="Roboto"/>
                <a:cs typeface="Roboto"/>
                <a:sym typeface="Roboto"/>
              </a:defRPr>
            </a:pPr>
            <a:r>
              <a:rPr b="1" i="1"/>
              <a:t>Visión amplia: </a:t>
            </a:r>
            <a:r>
              <a:t>Consiste en considerar todas las partes y posibilidades de una situación, buscando una comprensión holística antes de tomar decisiones.</a:t>
            </a:r>
          </a:p>
        </p:txBody>
      </p:sp>
      <p:sp>
        <p:nvSpPr>
          <p:cNvPr id="115"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Perspicacia: Implica el deseo y la capacidad de ejercer habilidades con agudeza, discernimiento y precisión.…"/>
          <p:cNvSpPr txBox="1"/>
          <p:nvPr/>
        </p:nvSpPr>
        <p:spPr>
          <a:xfrm>
            <a:off x="1492250" y="1803400"/>
            <a:ext cx="9207500" cy="3251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gn="just">
              <a:lnSpc>
                <a:spcPct val="140000"/>
              </a:lnSpc>
              <a:buClr>
                <a:srgbClr val="000000"/>
              </a:buClr>
              <a:buSzPts val="2500"/>
              <a:buAutoNum type="arabicPeriod" startAt="3"/>
              <a:tabLst>
                <a:tab pos="457200" algn="l"/>
              </a:tabLst>
              <a:defRPr sz="2500">
                <a:uFill>
                  <a:solidFill>
                    <a:srgbClr val="000000"/>
                  </a:solidFill>
                </a:uFill>
                <a:latin typeface="Roboto"/>
                <a:ea typeface="Roboto"/>
                <a:cs typeface="Roboto"/>
                <a:sym typeface="Roboto"/>
              </a:defRPr>
            </a:pPr>
            <a:r>
              <a:rPr b="1" i="1"/>
              <a:t>Perspicacia:</a:t>
            </a:r>
            <a:r>
              <a:t> Implica el deseo y la capacidad de ejercer habilidades con agudeza, discernimiento y precisión.</a:t>
            </a:r>
          </a:p>
          <a:p>
            <a:pPr algn="just">
              <a:lnSpc>
                <a:spcPct val="140000"/>
              </a:lnSpc>
              <a:tabLst>
                <a:tab pos="457200" algn="l"/>
              </a:tabLst>
              <a:defRPr sz="2500">
                <a:uFill>
                  <a:solidFill>
                    <a:srgbClr val="000000"/>
                  </a:solidFill>
                </a:uFill>
                <a:latin typeface="Roboto"/>
                <a:ea typeface="Roboto"/>
                <a:cs typeface="Roboto"/>
                <a:sym typeface="Roboto"/>
              </a:defRPr>
            </a:pPr>
            <a:endParaRPr b="1" i="1"/>
          </a:p>
          <a:p>
            <a:pPr marL="444500" indent="-444500" algn="just">
              <a:lnSpc>
                <a:spcPct val="140000"/>
              </a:lnSpc>
              <a:buClr>
                <a:srgbClr val="000000"/>
              </a:buClr>
              <a:buSzPts val="2500"/>
              <a:buAutoNum type="arabicPeriod" startAt="4"/>
              <a:tabLst>
                <a:tab pos="457200" algn="l"/>
              </a:tabLst>
              <a:defRPr sz="2500">
                <a:uFill>
                  <a:solidFill>
                    <a:srgbClr val="000000"/>
                  </a:solidFill>
                </a:uFill>
                <a:latin typeface="Roboto"/>
                <a:ea typeface="Roboto"/>
                <a:cs typeface="Roboto"/>
                <a:sym typeface="Roboto"/>
              </a:defRPr>
            </a:pPr>
            <a:r>
              <a:rPr b="1" i="1"/>
              <a:t>Flexibilidad: </a:t>
            </a:r>
            <a:r>
              <a:t>Implica sensibilidad y apertura a nuevas ideas y posibilidades, adaptándose a los cambios y aprendiendo de nuevas experiencias.</a:t>
            </a:r>
          </a:p>
        </p:txBody>
      </p:sp>
      <p:sp>
        <p:nvSpPr>
          <p:cNvPr id="118"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