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l Papel del Ministerio Joven…"/>
          <p:cNvSpPr txBox="1"/>
          <p:nvPr/>
        </p:nvSpPr>
        <p:spPr>
          <a:xfrm>
            <a:off x="1507503" y="1323340"/>
            <a:ext cx="9207501" cy="4211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Papel del Ministerio Joven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Preserva la identidad adventista e inspira a los jóvenes a participar en la misión de apresurar la venida de Cristo.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Desde la fundación de la iglesia, los jóvenes han sido protagonistas, combinando espiritualidad con servicio práctico.</a:t>
            </a:r>
          </a:p>
        </p:txBody>
      </p:sp>
      <p:sp>
        <p:nvSpPr>
          <p:cNvPr id="120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Jaime White (20 años): Desarrolló las primeras lecciones de la Escuela Sabática para jóvenes.…"/>
          <p:cNvSpPr txBox="1"/>
          <p:nvPr/>
        </p:nvSpPr>
        <p:spPr>
          <a:xfrm>
            <a:off x="1012696" y="2167609"/>
            <a:ext cx="10166608" cy="3858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Jaime White (20 años): </a:t>
            </a:r>
            <a:r>
              <a:t>Desarrolló las primeras lecciones de la Escuela Sabática para jóvenes.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1" i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Elena de White (17 años): </a:t>
            </a:r>
            <a:r>
              <a:t>Superó desafíos y dedicó su vida a la misión.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1" i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John Andrews (15 años): </a:t>
            </a:r>
            <a:r>
              <a:t>Después de vivir la Gran Decepción, se convirtió en el primer misionero adventista oficial.</a:t>
            </a:r>
          </a:p>
        </p:txBody>
      </p:sp>
      <p:sp>
        <p:nvSpPr>
          <p:cNvPr id="123" name="Jóvenes Pioneros y Su Legado"/>
          <p:cNvSpPr txBox="1"/>
          <p:nvPr/>
        </p:nvSpPr>
        <p:spPr>
          <a:xfrm>
            <a:off x="879655" y="323218"/>
            <a:ext cx="10246468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Jóvenes Pioneros y Su Legado</a:t>
            </a:r>
          </a:p>
        </p:txBody>
      </p:sp>
      <p:sp>
        <p:nvSpPr>
          <p:cNvPr id="124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l SURGIMIENTO del Ministerio Joven"/>
          <p:cNvSpPr txBox="1"/>
          <p:nvPr/>
        </p:nvSpPr>
        <p:spPr>
          <a:xfrm>
            <a:off x="423620" y="2623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 SURGIMIENTO del Ministerio Joven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879: Harry Fenner (16) y Luther Warren (14) iniciaron un pequeño grupo en Hazelton, Michigan.…"/>
          <p:cNvSpPr txBox="1"/>
          <p:nvPr/>
        </p:nvSpPr>
        <p:spPr>
          <a:xfrm>
            <a:off x="1507503" y="1474469"/>
            <a:ext cx="9207501" cy="390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1879: </a:t>
            </a:r>
            <a:r>
              <a:t>Harry Fenner (16) y Luther Warren (14) iniciaron un pequeño grupo en Hazelton, Michigan.</a:t>
            </a:r>
            <a:endParaRPr b="1" i="1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 b="1" i="1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Enfoque: </a:t>
            </a:r>
            <a:r>
              <a:t>Oración y Misiones.</a:t>
            </a:r>
            <a:endParaRPr b="1" i="1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endParaRPr b="1" i="1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1907: </a:t>
            </a:r>
            <a:r>
              <a:t>Organización oficial del Departamento de Jóvenes, liderado por M. E. Kern y Matilda Erickson.</a:t>
            </a:r>
          </a:p>
        </p:txBody>
      </p:sp>
      <p:sp>
        <p:nvSpPr>
          <p:cNvPr id="129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ntroducción de programas como campamentos, paseos y uso de literatura misionera.…"/>
          <p:cNvSpPr txBox="1"/>
          <p:nvPr/>
        </p:nvSpPr>
        <p:spPr>
          <a:xfrm>
            <a:off x="1012696" y="2167609"/>
            <a:ext cx="10166608" cy="2913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Introducción de programas como </a:t>
            </a:r>
            <a:r>
              <a:rPr b="1" i="1"/>
              <a:t>campamentos, paseos y uso de literatura misionera.</a:t>
            </a:r>
            <a:endParaRPr b="1" i="1"/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endParaRPr b="1" i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Durante crisis como la </a:t>
            </a:r>
            <a:r>
              <a:rPr b="1" i="1"/>
              <a:t>Primera Guerra Mundial, </a:t>
            </a:r>
            <a:r>
              <a:t>el ministerio se adaptó para proteger a los jóvenes de las influencias seculares, ofreciendo actividades creativas y edificantes.</a:t>
            </a:r>
          </a:p>
        </p:txBody>
      </p:sp>
      <p:sp>
        <p:nvSpPr>
          <p:cNvPr id="132" name="Consolidación y Crecimiento"/>
          <p:cNvSpPr txBox="1"/>
          <p:nvPr/>
        </p:nvSpPr>
        <p:spPr>
          <a:xfrm>
            <a:off x="879655" y="323218"/>
            <a:ext cx="9623126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Consolidación y Crecimiento</a:t>
            </a:r>
          </a:p>
        </p:txBody>
      </p:sp>
      <p:sp>
        <p:nvSpPr>
          <p:cNvPr id="133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a Evolución del Ministerio joven Adventista"/>
          <p:cNvSpPr txBox="1"/>
          <p:nvPr/>
        </p:nvSpPr>
        <p:spPr>
          <a:xfrm>
            <a:off x="423620" y="2623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La Evolución del Ministerio joven Adventista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nnovaciones y Formación de Líderes…"/>
          <p:cNvSpPr txBox="1"/>
          <p:nvPr/>
        </p:nvSpPr>
        <p:spPr>
          <a:xfrm>
            <a:off x="1507503" y="1474469"/>
            <a:ext cx="10017439" cy="390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Innovaciones y Formación de Líderes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Década de 1920: </a:t>
            </a:r>
            <a:r>
              <a:t>Separación del trabajo jóvenes del Ministerio Joven.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1928: </a:t>
            </a:r>
            <a:r>
              <a:t>Lanzamiento del Curso de Líder para capacitar nuevos líderes.</a:t>
            </a:r>
            <a:endParaRPr b="1" i="1"/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1930: </a:t>
            </a:r>
            <a:r>
              <a:t>Publicación de Mensajes a los Jóvenes por el patrimonio de Elena G. White.</a:t>
            </a:r>
          </a:p>
        </p:txBody>
      </p:sp>
      <p:sp>
        <p:nvSpPr>
          <p:cNvPr id="138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daptación a las nuevas generaciones sin perder la esencia.…"/>
          <p:cNvSpPr txBox="1"/>
          <p:nvPr/>
        </p:nvSpPr>
        <p:spPr>
          <a:xfrm>
            <a:off x="1012696" y="2167609"/>
            <a:ext cx="10166608" cy="102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Adaptación a las nuevas generaciones sin perder la esencia.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Énfasis en </a:t>
            </a:r>
            <a:r>
              <a:rPr b="1" i="1"/>
              <a:t>proyectos sociales, liderazgo y compromiso comunitario.</a:t>
            </a:r>
          </a:p>
        </p:txBody>
      </p:sp>
      <p:sp>
        <p:nvSpPr>
          <p:cNvPr id="141" name="Misión e Impacto"/>
          <p:cNvSpPr txBox="1"/>
          <p:nvPr/>
        </p:nvSpPr>
        <p:spPr>
          <a:xfrm>
            <a:off x="879655" y="323218"/>
            <a:ext cx="5833156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Misión e Impacto</a:t>
            </a:r>
          </a:p>
        </p:txBody>
      </p:sp>
      <p:sp>
        <p:nvSpPr>
          <p:cNvPr id="142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mpetencias Estratégicas de Liderazgo"/>
          <p:cNvSpPr txBox="1"/>
          <p:nvPr/>
        </p:nvSpPr>
        <p:spPr>
          <a:xfrm>
            <a:off x="423620" y="2623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Competencias Estratégicas de Liderazgo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utoconocimiento e Identidad: Comprender su jornada de fe.…"/>
          <p:cNvSpPr txBox="1"/>
          <p:nvPr/>
        </p:nvSpPr>
        <p:spPr>
          <a:xfrm>
            <a:off x="1507503" y="1858010"/>
            <a:ext cx="9960609" cy="314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Autoconocimiento e Identidad: </a:t>
            </a:r>
            <a:r>
              <a:t>Comprender su jornada de fe</a:t>
            </a:r>
            <a:r>
              <a:rPr b="1" i="1"/>
              <a:t>.</a:t>
            </a:r>
            <a:endParaRPr b="1" i="1"/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Liderazgo Servidor: </a:t>
            </a:r>
            <a:r>
              <a:t>Comprometerse con un espíritu de servicio.</a:t>
            </a:r>
            <a:endParaRPr b="1" i="1"/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Adaptación e Innovación: </a:t>
            </a:r>
            <a:r>
              <a:t>Responder creativamente a los desafíos.</a:t>
            </a:r>
          </a:p>
          <a:p>
            <a:pPr marL="444500" indent="-444500">
              <a:lnSpc>
                <a:spcPct val="16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Mentoría y Discipulado: </a:t>
            </a:r>
            <a:r>
              <a:t>Formar líderes y promover el crecimiento espiritual.</a:t>
            </a:r>
          </a:p>
        </p:txBody>
      </p:sp>
      <p:sp>
        <p:nvSpPr>
          <p:cNvPr id="14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El Ministerio Joven en América del Sur"/>
          <p:cNvSpPr txBox="1"/>
          <p:nvPr/>
        </p:nvSpPr>
        <p:spPr>
          <a:xfrm>
            <a:off x="423620" y="2623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 Ministerio Joven en América del Sur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1902: Formación del primer grupo joven en Gaspar Alto, SC, Brasil.…"/>
          <p:cNvSpPr txBox="1"/>
          <p:nvPr/>
        </p:nvSpPr>
        <p:spPr>
          <a:xfrm>
            <a:off x="1507503" y="1873249"/>
            <a:ext cx="9758338" cy="311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1902: </a:t>
            </a:r>
            <a:r>
              <a:t>Formación del primer grupo joven en Gaspar Alto, SC, Brasil.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1907: </a:t>
            </a:r>
            <a:r>
              <a:t>Organización de la 1ª Sociedad Joven en Argentina.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1918: </a:t>
            </a:r>
            <a:r>
              <a:t>H. U. Stevens nombrado director del Ministerio Joven en la División Sudamericana.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2024: </a:t>
            </a:r>
            <a:r>
              <a:t>Más de 735 mil jóvenes y 7.769 ministerios organizados.</a:t>
            </a:r>
          </a:p>
        </p:txBody>
      </p:sp>
      <p:sp>
        <p:nvSpPr>
          <p:cNvPr id="15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lique duas vezes para edit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Clique duas vezes para editar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os Ideales y Símbolos del Ministerio Joven"/>
          <p:cNvSpPr txBox="1"/>
          <p:nvPr/>
        </p:nvSpPr>
        <p:spPr>
          <a:xfrm>
            <a:off x="423620" y="2623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Los Ideales y Símbolos del Ministerio Joven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a identidad profética y bíblica del Ministerio Joven se preserva a través de sus ideales y símbolos, que guían la vida y la misión de los jóvenes adventistas.…"/>
          <p:cNvSpPr txBox="1"/>
          <p:nvPr/>
        </p:nvSpPr>
        <p:spPr>
          <a:xfrm>
            <a:off x="1507503" y="1101090"/>
            <a:ext cx="9758338" cy="465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identidad profética y bíblica del Ministerio Joven se preserva a través de sus ideales y símbolos, que guían la vida y la misión de los jóvenes adventistas.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VOTO JA</a:t>
            </a:r>
            <a:br>
              <a:rPr b="1" i="1"/>
            </a:br>
            <a:r>
              <a:t>“Por amor al Señor Jesús, prometo tomar parte activa en el Ministerio Joven de la Iglesia, haciendo todo lo que pueda para ayudar a otros, y para terminar la obra del Evangelio en todo el mundo.”</a:t>
            </a:r>
          </a:p>
        </p:txBody>
      </p:sp>
      <p:sp>
        <p:nvSpPr>
          <p:cNvPr id="161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LANCO JA…"/>
          <p:cNvSpPr txBox="1"/>
          <p:nvPr/>
        </p:nvSpPr>
        <p:spPr>
          <a:xfrm>
            <a:off x="1507503" y="1029970"/>
            <a:ext cx="10149233" cy="479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BLANCO JA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0" i="0"/>
              <a:t>“El mensaje del advenimiento a todo el mundo en mi generación.”</a:t>
            </a:r>
            <a:endParaRPr b="0" i="0"/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br>
              <a:rPr b="0" i="0"/>
            </a:br>
            <a:r>
              <a:rPr b="0" i="0"/>
              <a:t>Los jóvenes adventistas dedican sus vidas al cumplimiento de la misión de Mateo 28:18-20.</a:t>
            </a:r>
            <a:endParaRPr b="0" i="0"/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LEMA JA</a:t>
            </a:r>
            <a:br/>
            <a:r>
              <a:rPr b="0" i="0"/>
              <a:t>“El amor de Cristo me motiva.”</a:t>
            </a:r>
            <a:br>
              <a:rPr b="0" i="0"/>
            </a:br>
            <a:r>
              <a:rPr b="0" i="0"/>
              <a:t>El amor de Jesús impulsa la acción y el servicio cristiano (2 Co 5:14).</a:t>
            </a:r>
          </a:p>
        </p:txBody>
      </p:sp>
      <p:sp>
        <p:nvSpPr>
          <p:cNvPr id="164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ROPÓSITO JA “Los jóvenes por los jóvenes, los jóvenes por la iglesia y los jóvenes por sus semejantes.”…"/>
          <p:cNvSpPr txBox="1"/>
          <p:nvPr/>
        </p:nvSpPr>
        <p:spPr>
          <a:xfrm>
            <a:off x="1507503" y="760729"/>
            <a:ext cx="9758338" cy="533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PROPÓSITO JA</a:t>
            </a:r>
            <a:br>
              <a:rPr b="1" i="1"/>
            </a:br>
            <a:r>
              <a:t>“Los jóvenes por los jóvenes, los jóvenes por la iglesia y los jóvenes por sus semejantes.”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OBJETIVO JA</a:t>
            </a:r>
            <a:br/>
            <a:r>
              <a:t>“Salvar del pecado y guiar en el servicio.”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br/>
            <a:r>
              <a:t>Adoptado en 1926, este objetivo refleja la misión de conducir a otros a la experiencia de salvación y servicio.</a:t>
            </a:r>
          </a:p>
        </p:txBody>
      </p:sp>
      <p:sp>
        <p:nvSpPr>
          <p:cNvPr id="16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MISIÓN JA “Llevar al joven a tener una relación de salvación con Jesús y ayudarlo a aceptar Su llamado al discipulado.”…"/>
          <p:cNvSpPr txBox="1"/>
          <p:nvPr/>
        </p:nvSpPr>
        <p:spPr>
          <a:xfrm>
            <a:off x="1507503" y="466090"/>
            <a:ext cx="9758338" cy="592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MISIÓN JA</a:t>
            </a:r>
            <a:br/>
            <a:r>
              <a:t>“Llevar al joven a tener una relación de salvación con Jesús y ayudarlo a aceptar Su llamado al discipulado.”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VOTO DE FIDELIDAD A LA BIBLIA</a:t>
            </a:r>
            <a:br>
              <a:rPr b="1" i="1"/>
            </a:br>
            <a:r>
              <a:t>Prometo fidelidad a la Biblia, a su mensaje de un Salvador crucificado, resucitado y listo a venir, dador de vida y libertad a los que creen en Él.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br/>
            <a:r>
              <a:t>La Biblia es la base de la fe y misión de los jóvenes adventistas.</a:t>
            </a:r>
          </a:p>
        </p:txBody>
      </p:sp>
      <p:sp>
        <p:nvSpPr>
          <p:cNvPr id="170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L LOGO Y LA BANDERA JA"/>
          <p:cNvSpPr txBox="1"/>
          <p:nvPr/>
        </p:nvSpPr>
        <p:spPr>
          <a:xfrm>
            <a:off x="3058530" y="5637227"/>
            <a:ext cx="6423136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99CC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EL LOGO Y LA BANDERA JA</a:t>
            </a:r>
          </a:p>
        </p:txBody>
      </p:sp>
      <p:pic>
        <p:nvPicPr>
          <p:cNvPr id="173" name="Bandeira.png" descr="Bandeir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7960" y="-1362464"/>
            <a:ext cx="10016080" cy="8194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L LOGO JA…"/>
          <p:cNvSpPr txBox="1"/>
          <p:nvPr/>
        </p:nvSpPr>
        <p:spPr>
          <a:xfrm>
            <a:off x="1507503" y="1578609"/>
            <a:ext cx="9758338" cy="3700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LOGO JA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logo de los Jóvenes Adventistas representa la misión de llevar el mensaje de los tres ángeles al mundo, a través de la cruz de Cristo.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Mundo:</a:t>
            </a:r>
            <a:r>
              <a:t> El mensaje adventista alcanzando a toda nación (Mt 24:14).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Trompetas/Ángeles:</a:t>
            </a:r>
            <a:r>
              <a:t> El mensaje triple de los ángeles (Ap 14:6-10).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Cruz: </a:t>
            </a:r>
            <a:r>
              <a:t>Símbolo del sacrificio de Cristo (Heb 12:2).</a:t>
            </a:r>
          </a:p>
        </p:txBody>
      </p:sp>
      <p:sp>
        <p:nvSpPr>
          <p:cNvPr id="176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4" y="3290194"/>
            <a:ext cx="542045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Vivir, promover y enseñar los ideales del Ministerio Joven Adventista, valorizando la memoria institucional para fortalecer la identidad y la relevancia del ministerio joven en un contexto actual…"/>
          <p:cNvSpPr txBox="1"/>
          <p:nvPr/>
        </p:nvSpPr>
        <p:spPr>
          <a:xfrm>
            <a:off x="2216696" y="1385194"/>
            <a:ext cx="4070131" cy="343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Vivir, promover y enseñar los ideales del Ministerio Joven Adventista,</a:t>
            </a:r>
            <a:r>
              <a:t> valorizando la memoria institucional para fortalecer la identidad y la relevancia del ministerio joven en un contexto actual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y significativo.</a:t>
            </a:r>
          </a:p>
        </p:txBody>
      </p:sp>
      <p:sp>
        <p:nvSpPr>
          <p:cNvPr id="98" name="Conocer y utilizar la historia, visión, misión y método de la IASD como referencia estratégica para la construcción de un plan de acción en el ministerio joven,…"/>
          <p:cNvSpPr txBox="1"/>
          <p:nvPr/>
        </p:nvSpPr>
        <p:spPr>
          <a:xfrm>
            <a:off x="7509529" y="1385194"/>
            <a:ext cx="4064001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Conocer y utilizar la historia, visión, misión y método de la IASD </a:t>
            </a:r>
            <a:r>
              <a:t>como referencia estratégica para la construcción de un plan de acción en el ministerio joven,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conectando el pasado con el presente y guiando la actuación con base en va-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lores fundamentales y objetivos institucionales.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2" y="405460"/>
            <a:ext cx="11471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Retângulo"/>
          <p:cNvSpPr/>
          <p:nvPr/>
        </p:nvSpPr>
        <p:spPr>
          <a:xfrm>
            <a:off x="6979106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A BANDERA JA…"/>
          <p:cNvSpPr txBox="1"/>
          <p:nvPr/>
        </p:nvSpPr>
        <p:spPr>
          <a:xfrm>
            <a:off x="1507503" y="1913890"/>
            <a:ext cx="9758338" cy="303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BANDERA JA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bandera está dividida en cuatro partes: dos rojas y dos blancas, con el emblema JA en el centro.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Blanco: </a:t>
            </a:r>
            <a:r>
              <a:t>Pureza y fidelidad a Cristo (1 Ti 4:12).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Rojo: </a:t>
            </a:r>
            <a:r>
              <a:t>Representa la redención a través de la sangre de Jesús.</a:t>
            </a:r>
          </a:p>
        </p:txBody>
      </p:sp>
      <p:sp>
        <p:nvSpPr>
          <p:cNvPr id="179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OLORES DEL LOGO Y DE LA BANDERA:"/>
          <p:cNvSpPr txBox="1"/>
          <p:nvPr/>
        </p:nvSpPr>
        <p:spPr>
          <a:xfrm>
            <a:off x="1507503" y="1331240"/>
            <a:ext cx="975833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COLORES DEL LOGO Y DE LA BANDERA:</a:t>
            </a:r>
          </a:p>
        </p:txBody>
      </p:sp>
      <p:sp>
        <p:nvSpPr>
          <p:cNvPr id="18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6722" y="2648819"/>
            <a:ext cx="8938556" cy="107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PROMOVE 0826.psd" descr="IPROMOVE 0826.ps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964" y="792152"/>
            <a:ext cx="997954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ORIENTACIONES PARA EL VOTO"/>
          <p:cNvSpPr txBox="1"/>
          <p:nvPr/>
        </p:nvSpPr>
        <p:spPr>
          <a:xfrm>
            <a:off x="2346481" y="429002"/>
            <a:ext cx="749903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000">
                <a:solidFill>
                  <a:srgbClr val="0099CC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ORIENTACIONES PARA EL VOTO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ALUDO MARANATA…"/>
          <p:cNvSpPr txBox="1"/>
          <p:nvPr/>
        </p:nvSpPr>
        <p:spPr>
          <a:xfrm>
            <a:off x="1507503" y="2233930"/>
            <a:ext cx="9758338" cy="239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SALUDO MARANATA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El saludo “Maranata: </a:t>
            </a:r>
            <a:r>
              <a:t>Cristo viene” expresa el compromiso con la misión de amar, anunciar, apresurar y esperar la venida de Cristo. Implica tanto un gesto como una actitud.</a:t>
            </a:r>
          </a:p>
        </p:txBody>
      </p:sp>
      <p:sp>
        <p:nvSpPr>
          <p:cNvPr id="189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osición:…"/>
          <p:cNvSpPr txBox="1"/>
          <p:nvPr/>
        </p:nvSpPr>
        <p:spPr>
          <a:xfrm>
            <a:off x="1507503" y="1096009"/>
            <a:ext cx="9758338" cy="466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Posición: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Póngase en posición de sentido.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Levante el antebrazo derecho, con la mano abierta, los dedos unidos y el pulgar recogido hacia la palma.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Al escuchar “Maranata”, responda de inmediato: “Cristo Viene”, repitiendo el gesto del saludo.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Este saludo refuerza el espíritu de prontitud y esperanza en el regreso de Cristo, uniendo a todos en una expresión de fe y misión.</a:t>
            </a:r>
          </a:p>
        </p:txBody>
      </p:sp>
      <p:sp>
        <p:nvSpPr>
          <p:cNvPr id="19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osición para el Voto…"/>
          <p:cNvSpPr txBox="1"/>
          <p:nvPr/>
        </p:nvSpPr>
        <p:spPr>
          <a:xfrm>
            <a:off x="1507503" y="466090"/>
            <a:ext cx="9758338" cy="592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Posición para el Voto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posición para el voto destaca la disciplina y reverencia al compromiso asumido.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Ejecución: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Posición de sentido: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Levante el antebrazo derecho, manteniéndolo paralelo al cuerpo, con la mano abierta y los dedos unidos.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pulgar debe estar recogido hacia la palma.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mano debe estar a la altura de la cara, con un ángulo de 45º entre el brazo y el antebrazo.</a:t>
            </a:r>
          </a:p>
        </p:txBody>
      </p:sp>
      <p:sp>
        <p:nvSpPr>
          <p:cNvPr id="195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omandos:…"/>
          <p:cNvSpPr txBox="1"/>
          <p:nvPr/>
        </p:nvSpPr>
        <p:spPr>
          <a:xfrm>
            <a:off x="1507503" y="1979929"/>
            <a:ext cx="9758338" cy="289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Comandos: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“¡Para el voto, posición!”: Adopte la posición descrita arriba.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Proferimiento del voto: Haga la declaración con claridad y firmeza.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“¡Descansar posición!”: Vuelva a la postura relajada y espere el próximo comando.</a:t>
            </a:r>
          </a:p>
        </p:txBody>
      </p:sp>
      <p:sp>
        <p:nvSpPr>
          <p:cNvPr id="198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osición para el Voto a la Biblia…"/>
          <p:cNvSpPr txBox="1"/>
          <p:nvPr/>
        </p:nvSpPr>
        <p:spPr>
          <a:xfrm>
            <a:off x="1507503" y="760729"/>
            <a:ext cx="9758338" cy="533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Posición para el Voto a la Biblia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Este momento expresa fidelidad y sumisión a la Palabra de Dios, destacando el compromiso espiritual de los participantes.</a:t>
            </a: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Ejecución: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persona que recita el voto sostiene una Biblia abierta con la mano izquierda y coloca la mano derecha sobre la Biblia.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Los demás participantes hacen el saludo Maranata, volviéndose hacia la Biblia con reverencia.</a:t>
            </a:r>
          </a:p>
        </p:txBody>
      </p:sp>
      <p:sp>
        <p:nvSpPr>
          <p:cNvPr id="201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omandos:…"/>
          <p:cNvSpPr txBox="1"/>
          <p:nvPr/>
        </p:nvSpPr>
        <p:spPr>
          <a:xfrm>
            <a:off x="1507503" y="1390649"/>
            <a:ext cx="9758338" cy="407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Comandos: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“¡Para el voto a la Biblia, posición!”: Todos asumen sus posiciones de saludo.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Recitación del voto a la Biblia: Debe hacerse con solemnidad y claridad.</a:t>
            </a:r>
          </a:p>
          <a:p>
            <a:pPr marL="228600" indent="-228600">
              <a:lnSpc>
                <a:spcPct val="16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“¡Descansar posición!”: Regrese a la posición de descanso al término de la recitación.</a:t>
            </a:r>
          </a:p>
        </p:txBody>
      </p:sp>
      <p:sp>
        <p:nvSpPr>
          <p:cNvPr id="204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stos gestos y rituales refuerzan la identidad y misión del Ministerio Joven, promoviendo disciplina, respeto y unidad. El voto y el saludo Maranata no son meros formalismos, sino expresiones prácticas del compromiso de cada joven adventista en anunciar "/>
          <p:cNvSpPr txBox="1"/>
          <p:nvPr/>
        </p:nvSpPr>
        <p:spPr>
          <a:xfrm>
            <a:off x="1507503" y="2020570"/>
            <a:ext cx="9758338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6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Estos gestos y rituales refuerzan la identidad y misión del Ministerio Joven, promoviendo disciplina, respeto y unidad. El voto y el saludo Maranata no son meros formalismos, sino expresiones prácticas del compromiso de cada joven adventista en anunciar y esperar la venida de Cristo con fervor y esperanza.</a:t>
            </a:r>
          </a:p>
        </p:txBody>
      </p:sp>
      <p:sp>
        <p:nvSpPr>
          <p:cNvPr id="20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a memoria organizacional es la base que preserva la identidad, conecta el pasado con el presente y dirige la visión estratégica hacia el futuro."/>
          <p:cNvSpPr txBox="1"/>
          <p:nvPr/>
        </p:nvSpPr>
        <p:spPr>
          <a:xfrm>
            <a:off x="2691401" y="1392554"/>
            <a:ext cx="6809198" cy="407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memoria organizacional es la base que preserva la identidad, conecta el pasado con el presente y dirige la visión estratégica hacia el futuro.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21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Los jóvenes fueron fundamentales al inicio del gran movimiento adventista y serán vitales para anunciar el mensaje final sobre el Salvador a punto de regresar."/>
          <p:cNvSpPr txBox="1"/>
          <p:nvPr/>
        </p:nvSpPr>
        <p:spPr>
          <a:xfrm>
            <a:off x="4149616" y="241387"/>
            <a:ext cx="6585742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Los jóvenes fueron fundamentales al inicio del gran movimiento adventista y serán vitales para anunciar el mensaje final sobre el Salvador a punto de regresar.</a:t>
            </a:r>
          </a:p>
        </p:txBody>
      </p:sp>
      <p:sp>
        <p:nvSpPr>
          <p:cNvPr id="212" name="Stanley Arco, presidente de la Iglesia Adventista para América del Sur"/>
          <p:cNvSpPr txBox="1"/>
          <p:nvPr/>
        </p:nvSpPr>
        <p:spPr>
          <a:xfrm>
            <a:off x="4149616" y="5786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Stanley Arco, presidente de la Iglesia Adventista para América del Sur</a:t>
            </a:r>
          </a:p>
        </p:txBody>
      </p:sp>
      <p:sp>
        <p:nvSpPr>
          <p:cNvPr id="213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La memoria organizacional del Ministerio Joven no solo preserva su legado, sino que también guía su futuro, uniendo identidad profética e innovación en un escenario en constante transformación."/>
          <p:cNvSpPr txBox="1"/>
          <p:nvPr/>
        </p:nvSpPr>
        <p:spPr>
          <a:xfrm>
            <a:off x="1123950" y="1718309"/>
            <a:ext cx="9944101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memoria organizacional del Ministerio Joven no solo preserva su legado, sino que también guía su futuro, uniendo identidad profética e innovación en un escenario en constante transformación.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4"/>
          <p:cNvSpPr txBox="1"/>
          <p:nvPr/>
        </p:nvSpPr>
        <p:spPr>
          <a:xfrm>
            <a:off x="1328103" y="3308626"/>
            <a:ext cx="9535794" cy="3264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¿Cuál es la importancia de la memoria organizacional para la identidad y la misión del Ministerio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Joven?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¿Cómo pueden los líderes conectar la historia de la IASD con sus prácticas actuales de liderazgo?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¿Cuáles son algunos ejemplos de iniciativas recientes que demuestran innovación en el Ministerio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Joven mientras preservan su identidad?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¿Cómo pueden integrarse la historia y los valores del Ministerio Joven en proyectos y acciones actu-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ales?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¿Qué desafíos enfrentan los líderes JA al intentar innovar sin perder de vista sus raíces históricas?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Qué prácticas se pueden adoptar para garantizar que la identidad del ministerio joven permanezca</a:t>
            </a:r>
          </a:p>
          <a:p>
            <a:pPr defTabSz="355600"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viva y relevante para las nuevas generaciones?</a:t>
            </a:r>
          </a:p>
        </p:txBody>
      </p:sp>
      <p:pic>
        <p:nvPicPr>
          <p:cNvPr id="218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19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LIDERANDO CON PROPÓSITO: CONECTANDO HISTORIA, IDENTIDAD E INNOVACIÓN"/>
          <p:cNvSpPr txBox="1"/>
          <p:nvPr/>
        </p:nvSpPr>
        <p:spPr>
          <a:xfrm>
            <a:off x="382747" y="1901192"/>
            <a:ext cx="11756707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LIDERANDO CON PROPÓSITO: CONECTANDO HISTORIA, IDENTIDAD E INNOVACIÓN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in historia ni memoria, una organización pierde su esencia, compromete su misión y corre el riesgo de volverse irrelevante."/>
          <p:cNvSpPr txBox="1"/>
          <p:nvPr/>
        </p:nvSpPr>
        <p:spPr>
          <a:xfrm>
            <a:off x="2691401" y="1718309"/>
            <a:ext cx="6809198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Sin historia ni memoria, una organización pierde su esencia, compromete su misión y corre el riesgo de volverse irrelevante.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a historia e identidad de la Iglesia Adventista del Séptimo Día."/>
          <p:cNvSpPr txBox="1"/>
          <p:nvPr/>
        </p:nvSpPr>
        <p:spPr>
          <a:xfrm>
            <a:off x="423620" y="2044064"/>
            <a:ext cx="5843812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La historia e identidad de la Iglesia Adventista del Séptimo Día.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rigen y Fundación…"/>
          <p:cNvSpPr txBox="1"/>
          <p:nvPr/>
        </p:nvSpPr>
        <p:spPr>
          <a:xfrm>
            <a:off x="1507503" y="807720"/>
            <a:ext cx="9207501" cy="5242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Origen y Fundación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b="1" i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Fundada en </a:t>
            </a:r>
            <a:r>
              <a:rPr b="1"/>
              <a:t>1863</a:t>
            </a:r>
            <a:r>
              <a:t>, en Estados Unidos, la Iglesia Adventista nació del movimiento liderado por </a:t>
            </a:r>
            <a:r>
              <a:rPr b="1"/>
              <a:t>Guillermo Miller,</a:t>
            </a:r>
            <a:r>
              <a:t> quien enfatizó la pronta venida de Cristo.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Después del "Gran Decepción" de 1844, un grupo perseverante reconoció el sábado como el verdadero día de adoración, formando las primeras congregaciones.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Líderes jóvenes como </a:t>
            </a:r>
            <a:r>
              <a:rPr b="1"/>
              <a:t>Elena de White, Jaime White y José Bates</a:t>
            </a:r>
            <a:r>
              <a:t> desempeñaron roles esenciales en este proceso.</a:t>
            </a:r>
          </a:p>
        </p:txBody>
      </p:sp>
      <p:sp>
        <p:nvSpPr>
          <p:cNvPr id="111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Misión: Hacer discípulos de todas las naciones, comunicando el evangelio eterno en el contexto del triple mensaje angélico de Apocalipsis 14:6-12, invitándolos a aceptar a Jesús como su Salvador personal y a unirse a Su iglesia remanente, instruyéndolos "/>
          <p:cNvSpPr txBox="1"/>
          <p:nvPr/>
        </p:nvSpPr>
        <p:spPr>
          <a:xfrm>
            <a:off x="880577" y="1992717"/>
            <a:ext cx="10430846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120000"/>
              </a:lnSpc>
              <a:buSzPct val="100000"/>
              <a:buChar char="•"/>
              <a:defRPr b="1" sz="2000">
                <a:latin typeface="Roboto"/>
                <a:ea typeface="Roboto"/>
                <a:cs typeface="Roboto"/>
                <a:sym typeface="Roboto"/>
              </a:defRPr>
            </a:pPr>
            <a:r>
              <a:rPr i="1"/>
              <a:t>Misión: </a:t>
            </a:r>
            <a:r>
              <a:rPr b="0"/>
              <a:t>Hacer discípulos de todas las naciones, comunicando el evangelio eterno en el contexto del triple mensaje angélico de Apocalipsis 14:6-12, invitándolos a aceptar a Jesús como su Salvador personal y a unirse a Su iglesia remanente, instruyéndolos a servirlo como Señor y preparándolos para su breve regreso.</a:t>
            </a:r>
            <a:endParaRPr b="0"/>
          </a:p>
          <a:p>
            <a:pPr>
              <a:lnSpc>
                <a:spcPct val="120000"/>
              </a:lnSpc>
              <a:defRPr b="1" sz="2000">
                <a:latin typeface="Roboto"/>
                <a:ea typeface="Roboto"/>
                <a:cs typeface="Roboto"/>
                <a:sym typeface="Roboto"/>
              </a:defRPr>
            </a:pPr>
            <a:endParaRPr i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b="1" sz="2000">
                <a:latin typeface="Roboto"/>
                <a:ea typeface="Roboto"/>
                <a:cs typeface="Roboto"/>
                <a:sym typeface="Roboto"/>
              </a:defRPr>
            </a:pPr>
            <a:r>
              <a:rPr i="1"/>
              <a:t>Visión: </a:t>
            </a:r>
            <a:r>
              <a:rPr b="0"/>
              <a:t>En conformidad con las grandes profecías de las Escrituras, se entiende que el clímax del plan de Dios es restaurar toda su creación a la completa armonía con Su perfecta voluntad y justicia.</a:t>
            </a:r>
            <a:endParaRPr b="0"/>
          </a:p>
          <a:p>
            <a:pPr marL="228600" indent="-228600">
              <a:lnSpc>
                <a:spcPct val="120000"/>
              </a:lnSpc>
              <a:buSzPct val="100000"/>
              <a:buChar char="•"/>
              <a:defRPr b="1" sz="2000">
                <a:latin typeface="Roboto"/>
                <a:ea typeface="Roboto"/>
                <a:cs typeface="Roboto"/>
                <a:sym typeface="Roboto"/>
              </a:defRPr>
            </a:pPr>
            <a:endParaRPr i="1"/>
          </a:p>
          <a:p>
            <a:pPr marL="228600" indent="-228600">
              <a:lnSpc>
                <a:spcPct val="120000"/>
              </a:lnSpc>
              <a:buSzPct val="100000"/>
              <a:buChar char="•"/>
              <a:defRPr b="1" sz="2000">
                <a:latin typeface="Roboto"/>
                <a:ea typeface="Roboto"/>
                <a:cs typeface="Roboto"/>
                <a:sym typeface="Roboto"/>
              </a:defRPr>
            </a:pPr>
            <a:r>
              <a:rPr i="1"/>
              <a:t>Método: </a:t>
            </a:r>
            <a:r>
              <a:rPr b="0"/>
              <a:t>Guiados por la Biblia y por el Espíritu de Profecía, los adventistas del séptimo día llevan adelante su misión, viviendo una vida semejante a la de Cristo, comunicando, haciendo discípulos, enseñando, sanando y sirviendo.</a:t>
            </a:r>
          </a:p>
        </p:txBody>
      </p:sp>
      <p:sp>
        <p:nvSpPr>
          <p:cNvPr id="114" name="Identidad y Misión"/>
          <p:cNvSpPr txBox="1"/>
          <p:nvPr/>
        </p:nvSpPr>
        <p:spPr>
          <a:xfrm>
            <a:off x="879655" y="323218"/>
            <a:ext cx="6153509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7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Identidad y Misión</a:t>
            </a:r>
          </a:p>
        </p:txBody>
      </p:sp>
      <p:sp>
        <p:nvSpPr>
          <p:cNvPr id="115" name="Retângulo"/>
          <p:cNvSpPr/>
          <p:nvPr/>
        </p:nvSpPr>
        <p:spPr>
          <a:xfrm rot="16200000">
            <a:off x="6060049" y="-3582379"/>
            <a:ext cx="71902" cy="1016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Memorias del Ministerio JOVEn Adventista"/>
          <p:cNvSpPr txBox="1"/>
          <p:nvPr/>
        </p:nvSpPr>
        <p:spPr>
          <a:xfrm>
            <a:off x="423620" y="2369820"/>
            <a:ext cx="5843812" cy="211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Memorias del Ministerio JOVEn Adventista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