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60" r:id="rId3"/>
    <p:sldId id="379" r:id="rId4"/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402" r:id="rId22"/>
    <p:sldId id="397" r:id="rId23"/>
    <p:sldId id="403" r:id="rId24"/>
    <p:sldId id="398" r:id="rId25"/>
    <p:sldId id="399" r:id="rId26"/>
    <p:sldId id="400" r:id="rId27"/>
    <p:sldId id="401" r:id="rId28"/>
    <p:sldId id="404" r:id="rId29"/>
    <p:sldId id="405" r:id="rId30"/>
    <p:sldId id="406" r:id="rId31"/>
    <p:sldId id="413" r:id="rId32"/>
    <p:sldId id="408" r:id="rId33"/>
    <p:sldId id="409" r:id="rId34"/>
    <p:sldId id="414" r:id="rId35"/>
    <p:sldId id="407" r:id="rId36"/>
    <p:sldId id="411" r:id="rId37"/>
    <p:sldId id="412" r:id="rId38"/>
    <p:sldId id="257" r:id="rId39"/>
    <p:sldId id="259" r:id="rId40"/>
    <p:sldId id="258" r:id="rId41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362D"/>
    <a:srgbClr val="FCEDCA"/>
    <a:srgbClr val="6B5C4C"/>
    <a:srgbClr val="87C3E6"/>
    <a:srgbClr val="AF977C"/>
    <a:srgbClr val="EADBB8"/>
    <a:srgbClr val="D0B496"/>
    <a:srgbClr val="85725E"/>
    <a:srgbClr val="E3B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1DDA4C-F7A6-6249-8FAC-F1189AE0BDB4}" v="108" dt="2022-10-17T14:39:28.1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3"/>
    <p:restoredTop sz="96370"/>
  </p:normalViewPr>
  <p:slideViewPr>
    <p:cSldViewPr snapToGrid="0">
      <p:cViewPr varScale="1">
        <p:scale>
          <a:sx n="110" d="100"/>
          <a:sy n="110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62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6F4A-B23A-CE5F-62BF-A03E47D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FFA7BD-520F-E921-BB70-9A8E16BF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869D9A-244E-59D6-99E9-4CD734E0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DEFD82-2ECF-F065-A023-0D104B0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19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28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0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38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2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14800"/>
            <a:ext cx="12191999" cy="2743200"/>
          </a:xfrm>
          <a:gradFill>
            <a:gsLst>
              <a:gs pos="8000">
                <a:srgbClr val="3D362D">
                  <a:alpha val="0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 bIns="216000" anchor="b"/>
          <a:lstStyle>
            <a:lvl1pPr algn="ctr">
              <a:defRPr sz="3200">
                <a:solidFill>
                  <a:srgbClr val="FCEDCA"/>
                </a:solidFill>
              </a:defRPr>
            </a:lvl1pPr>
            <a:lvl2pPr algn="ctr">
              <a:defRPr sz="2800">
                <a:solidFill>
                  <a:srgbClr val="FCEDCA"/>
                </a:solidFill>
              </a:defRPr>
            </a:lvl2pPr>
            <a:lvl3pPr algn="ctr">
              <a:defRPr sz="3600">
                <a:solidFill>
                  <a:srgbClr val="FCEDCA"/>
                </a:solidFill>
              </a:defRPr>
            </a:lvl3pPr>
            <a:lvl4pPr algn="ctr">
              <a:defRPr sz="2000">
                <a:solidFill>
                  <a:srgbClr val="FCEDCA"/>
                </a:solidFill>
              </a:defRPr>
            </a:lvl4pPr>
            <a:lvl5pPr algn="ctr">
              <a:defRPr sz="2000">
                <a:solidFill>
                  <a:srgbClr val="FCEDC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3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5">
            <a:extLst>
              <a:ext uri="{FF2B5EF4-FFF2-40B4-BE49-F238E27FC236}">
                <a16:creationId xmlns:a16="http://schemas.microsoft.com/office/drawing/2014/main" id="{E3BBB672-E6CE-B0F7-9556-4D68013A388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803917 w 6096000"/>
              <a:gd name="connsiteY1" fmla="*/ 0 h 6858000"/>
              <a:gd name="connsiteX2" fmla="*/ 2886269 w 6096000"/>
              <a:gd name="connsiteY2" fmla="*/ 0 h 6858000"/>
              <a:gd name="connsiteX3" fmla="*/ 6096000 w 6096000"/>
              <a:gd name="connsiteY3" fmla="*/ 3429000 h 6858000"/>
              <a:gd name="connsiteX4" fmla="*/ 2886269 w 6096000"/>
              <a:gd name="connsiteY4" fmla="*/ 6858000 h 6858000"/>
              <a:gd name="connsiteX5" fmla="*/ 1803917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803917" y="0"/>
                </a:lnTo>
                <a:lnTo>
                  <a:pt x="2886269" y="0"/>
                </a:lnTo>
                <a:cubicBezTo>
                  <a:pt x="4658954" y="0"/>
                  <a:pt x="6096000" y="1535216"/>
                  <a:pt x="6096000" y="3429000"/>
                </a:cubicBezTo>
                <a:cubicBezTo>
                  <a:pt x="6096000" y="5322784"/>
                  <a:pt x="4658954" y="6858000"/>
                  <a:pt x="2886269" y="6858000"/>
                </a:cubicBezTo>
                <a:lnTo>
                  <a:pt x="1803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5" y="992187"/>
            <a:ext cx="4966046" cy="4873626"/>
          </a:xfrm>
        </p:spPr>
        <p:txBody>
          <a:bodyPr/>
          <a:lstStyle>
            <a:lvl1pPr algn="ctr">
              <a:defRPr sz="3200">
                <a:solidFill>
                  <a:srgbClr val="3D362D"/>
                </a:solidFill>
              </a:defRPr>
            </a:lvl1pPr>
            <a:lvl2pPr algn="ctr">
              <a:defRPr sz="2800">
                <a:solidFill>
                  <a:srgbClr val="3D362D"/>
                </a:solidFill>
              </a:defRPr>
            </a:lvl2pPr>
            <a:lvl3pPr algn="ctr">
              <a:defRPr sz="3600">
                <a:solidFill>
                  <a:srgbClr val="3D362D"/>
                </a:solidFill>
              </a:defRPr>
            </a:lvl3pPr>
            <a:lvl4pPr algn="ctr">
              <a:defRPr sz="2000">
                <a:solidFill>
                  <a:srgbClr val="3D362D"/>
                </a:solidFill>
              </a:defRPr>
            </a:lvl4pPr>
            <a:lvl5pPr algn="ctr">
              <a:defRPr sz="2000">
                <a:solidFill>
                  <a:srgbClr val="3D362D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marL="0" indent="0" algn="ctr">
              <a:spcAft>
                <a:spcPts val="1200"/>
              </a:spcAft>
              <a:buNone/>
              <a:defRPr sz="3600" b="1" i="0" cap="all" baseline="0">
                <a:solidFill>
                  <a:schemeClr val="bg1"/>
                </a:solidFill>
                <a:latin typeface="Basic Sans Bold" pitchFamily="2" charset="77"/>
              </a:defRPr>
            </a:lvl4pPr>
            <a:lvl5pPr algn="ctr">
              <a:defRPr sz="4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48457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 userDrawn="1"/>
        </p:nvSpPr>
        <p:spPr>
          <a:xfrm>
            <a:off x="6096000" y="2771782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AF977C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Ficou claro para mim que a cruz do calvário é minha vitória hoje e será definitiva quando Jesus me entregar a coroa da vida eterna. </a:t>
            </a: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911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342186" y="502444"/>
            <a:ext cx="431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pt-BR" sz="2800" b="1" cap="all" baseline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dessa vitória de Jesus: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 userDrawn="1"/>
        </p:nvSpPr>
        <p:spPr>
          <a:xfrm>
            <a:off x="7054856" y="2342829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Aceito Sua vitória na cruz por mim.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 userDrawn="1"/>
        </p:nvSpPr>
        <p:spPr>
          <a:xfrm>
            <a:off x="7054856" y="2929119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que orem por mim e por minha família. </a:t>
            </a: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 userDrawn="1"/>
        </p:nvSpPr>
        <p:spPr>
          <a:xfrm>
            <a:off x="7054856" y="351540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continuar estudando a Bíblia.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 userDrawn="1"/>
        </p:nvSpPr>
        <p:spPr>
          <a:xfrm>
            <a:off x="7054856" y="4101699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batizado o quanto antes.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 userDrawn="1"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um missionário e falar de Jesus para alguém.</a:t>
            </a: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973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1851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58374-8AEF-A3AD-99D8-E864F309C0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7601" y="2235199"/>
            <a:ext cx="6257907" cy="3884247"/>
          </a:xfrm>
        </p:spPr>
        <p:txBody>
          <a:bodyPr anchor="t">
            <a:normAutofit/>
          </a:bodyPr>
          <a:lstStyle>
            <a:lvl1pPr algn="ctr">
              <a:lnSpc>
                <a:spcPct val="80000"/>
              </a:lnSpc>
              <a:defRPr sz="9600" cap="all" baseline="0">
                <a:solidFill>
                  <a:srgbClr val="85725E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6D796-8F37-5210-E73B-25FB50721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509" y="1374652"/>
            <a:ext cx="2694091" cy="418978"/>
          </a:xfrm>
          <a:prstGeom prst="roundRect">
            <a:avLst>
              <a:gd name="adj" fmla="val 50000"/>
            </a:avLst>
          </a:prstGeom>
          <a:solidFill>
            <a:srgbClr val="AF97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0446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6631C5-8A4F-580F-7222-A01B14C1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F460A-1B37-912B-269C-F9470667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FED88-6AA4-7804-A7CC-4A2CC95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80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81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0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802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75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D0C6B9-6750-2DD5-684D-506BD614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4F4DD-B433-CD58-B568-D3F81FD0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94657-F7D4-8F1F-E4DD-CCF5493A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EE688-AACB-7191-47B2-560B5409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4E92F-1F75-CCFE-1A16-9054F85A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8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0" r:id="rId4"/>
    <p:sldLayoutId id="2147483666" r:id="rId5"/>
    <p:sldLayoutId id="2147483651" r:id="rId6"/>
    <p:sldLayoutId id="2147483652" r:id="rId7"/>
    <p:sldLayoutId id="2147483653" r:id="rId8"/>
    <p:sldLayoutId id="2147483665" r:id="rId9"/>
    <p:sldLayoutId id="2147483654" r:id="rId10"/>
    <p:sldLayoutId id="2147483655" r:id="rId11"/>
    <p:sldLayoutId id="2147483663" r:id="rId12"/>
    <p:sldLayoutId id="2147483656" r:id="rId13"/>
    <p:sldLayoutId id="2147483664" r:id="rId14"/>
    <p:sldLayoutId id="2147483668" r:id="rId15"/>
    <p:sldLayoutId id="2147483667" r:id="rId16"/>
    <p:sldLayoutId id="2147483657" r:id="rId17"/>
    <p:sldLayoutId id="2147483658" r:id="rId18"/>
    <p:sldLayoutId id="2147483661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6B5C4C"/>
          </a:solidFill>
          <a:latin typeface="Basic Sans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2500"/>
        </a:spcBef>
        <a:buFont typeface="Fonte do Sistema Regular"/>
        <a:buChar char="–"/>
        <a:defRPr sz="2000" kern="1200" baseline="0">
          <a:solidFill>
            <a:srgbClr val="AF977C"/>
          </a:solidFill>
          <a:latin typeface="Basic Sans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200"/>
        </a:spcAft>
        <a:buFont typeface="Arial" panose="020B0604020202020204" pitchFamily="34" charset="0"/>
        <a:buNone/>
        <a:defRPr sz="2400" b="1" i="0" kern="1200" cap="all" baseline="0">
          <a:solidFill>
            <a:srgbClr val="85725E"/>
          </a:solidFill>
          <a:latin typeface="Basic Sans Bold" pitchFamily="2" charset="77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Clr>
          <a:srgbClr val="E3BF5F"/>
        </a:buClr>
        <a:buFont typeface="Wingdings" pitchFamily="2" charset="2"/>
        <a:buChar char="§"/>
        <a:defRPr sz="20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b="0" i="0" kern="1200" cap="all" baseline="0">
          <a:solidFill>
            <a:srgbClr val="85725E"/>
          </a:solidFill>
          <a:latin typeface="Basic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6801915@N06/19037443986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pt/photo/1153616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he-open-mind/3040690880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724E0B-15DF-B50D-FAF9-8A8AC0D670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Vitória na cruz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B492BD2-F961-BD97-6053-BBC156D082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6o Dia | Quinta-feira</a:t>
            </a:r>
          </a:p>
        </p:txBody>
      </p:sp>
    </p:spTree>
    <p:extLst>
      <p:ext uri="{BB962C8B-B14F-4D97-AF65-F5344CB8AC3E}">
        <p14:creationId xmlns:p14="http://schemas.microsoft.com/office/powerpoint/2010/main" val="405043597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0DC445-91EB-FAD1-2A59-F22DB496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14450"/>
            <a:ext cx="4821452" cy="4917302"/>
          </a:xfrm>
        </p:spPr>
        <p:txBody>
          <a:bodyPr>
            <a:normAutofit/>
          </a:bodyPr>
          <a:lstStyle/>
          <a:p>
            <a:pPr lvl="4"/>
            <a:r>
              <a:rPr lang="pt-BR" dirty="0"/>
              <a:t>A cruz foi o ponto culminante e decisivo do grande conflito entre o bem o mal. </a:t>
            </a:r>
          </a:p>
        </p:txBody>
      </p:sp>
    </p:spTree>
    <p:extLst>
      <p:ext uri="{BB962C8B-B14F-4D97-AF65-F5344CB8AC3E}">
        <p14:creationId xmlns:p14="http://schemas.microsoft.com/office/powerpoint/2010/main" val="275611366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A1C3A07-E9F1-1AE1-0B98-EBEC64FA0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402" y="1462901"/>
            <a:ext cx="5844746" cy="4873626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Foi a prova definitiva pela qual Jesus teria que passar em favor da raça humana.</a:t>
            </a:r>
          </a:p>
        </p:txBody>
      </p:sp>
    </p:spTree>
    <p:extLst>
      <p:ext uri="{BB962C8B-B14F-4D97-AF65-F5344CB8AC3E}">
        <p14:creationId xmlns:p14="http://schemas.microsoft.com/office/powerpoint/2010/main" val="332301451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C09BF32-92F0-A025-87A9-28A57C37C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38" y="4754880"/>
            <a:ext cx="11474924" cy="1817174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Se Ele falhasse no último segundo, tudo estaria perdido para sempre.</a:t>
            </a:r>
          </a:p>
        </p:txBody>
      </p:sp>
    </p:spTree>
    <p:extLst>
      <p:ext uri="{BB962C8B-B14F-4D97-AF65-F5344CB8AC3E}">
        <p14:creationId xmlns:p14="http://schemas.microsoft.com/office/powerpoint/2010/main" val="86454173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5F87E80-6939-1E74-3005-D67D9D628E6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Jesus tinha que suportar toda a dor do Calvário para cumprir Sua missão.    </a:t>
            </a:r>
          </a:p>
        </p:txBody>
      </p:sp>
      <p:pic>
        <p:nvPicPr>
          <p:cNvPr id="10" name="Espaço Reservado para Imagem 9" descr="Homem de barba e bigode&#10;&#10;Descrição gerada automaticamente com confiança média">
            <a:extLst>
              <a:ext uri="{FF2B5EF4-FFF2-40B4-BE49-F238E27FC236}">
                <a16:creationId xmlns:a16="http://schemas.microsoft.com/office/drawing/2014/main" id="{AA1696F8-26AF-8D0E-EFBF-FFF5021D5E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126728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E4581C3-BCDE-732E-C2B9-C7D3A2C6C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O preço de nossa redenção exigia apenas o derramamento do sangue de Cristo para a remissão de pecados.</a:t>
            </a:r>
          </a:p>
        </p:txBody>
      </p:sp>
      <p:pic>
        <p:nvPicPr>
          <p:cNvPr id="7" name="Espaço Reservado para Imagem 6" descr="Uma imagem contendo ao ar livre, animal, madeira, de madeira&#10;&#10;Descrição gerada automaticamente">
            <a:extLst>
              <a:ext uri="{FF2B5EF4-FFF2-40B4-BE49-F238E27FC236}">
                <a16:creationId xmlns:a16="http://schemas.microsoft.com/office/drawing/2014/main" id="{FAED1D05-9D70-C177-F026-C52AAAF539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338284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1FA9490-7188-F43D-F323-8F4FC48B02F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o caminho que Ele trilhou não foi apenas o da morte, mas o de inominável dor, de uma angústia sem medida.</a:t>
            </a:r>
          </a:p>
        </p:txBody>
      </p:sp>
      <p:pic>
        <p:nvPicPr>
          <p:cNvPr id="6" name="Espaço Reservado para Imagem 5" descr="Mulher em pé na grama&#10;&#10;Descrição gerada automaticamente com confiança baixa">
            <a:extLst>
              <a:ext uri="{FF2B5EF4-FFF2-40B4-BE49-F238E27FC236}">
                <a16:creationId xmlns:a16="http://schemas.microsoft.com/office/drawing/2014/main" id="{4B244C3A-E928-F8EA-76F0-63DCB65533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691231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B323D08-4761-F928-226F-4A9B88882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cruz era um instrumento projetado para causar a morte mais dolorosa, lenta, cruel e vergonhosa possível.</a:t>
            </a:r>
          </a:p>
          <a:p>
            <a:r>
              <a:rPr lang="pt-BR" dirty="0"/>
              <a:t>Era reservada apenas para os piores criminosos.</a:t>
            </a:r>
          </a:p>
        </p:txBody>
      </p:sp>
      <p:pic>
        <p:nvPicPr>
          <p:cNvPr id="7" name="Espaço Reservado para Imagem 6" descr="Uma imagem contendo pessoa, deitado, gato, cachorro&#10;&#10;Descrição gerada automaticamente">
            <a:extLst>
              <a:ext uri="{FF2B5EF4-FFF2-40B4-BE49-F238E27FC236}">
                <a16:creationId xmlns:a16="http://schemas.microsoft.com/office/drawing/2014/main" id="{24333A9B-130C-AFDC-73D4-A22752D32B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678" r="16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150733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D693060-B7C5-A606-9A10-078FA9D6B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Geralmente, um grupo de cinco soldados realizava o trabalho de forma profissional.</a:t>
            </a:r>
          </a:p>
        </p:txBody>
      </p:sp>
    </p:spTree>
    <p:extLst>
      <p:ext uri="{BB962C8B-B14F-4D97-AF65-F5344CB8AC3E}">
        <p14:creationId xmlns:p14="http://schemas.microsoft.com/office/powerpoint/2010/main" val="81973028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27FA04B-60F4-DBF2-12EC-849348C53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Em geral, as cruzes tinham apenas dois metros de altura, para facilitar a colocação e a retirada dos prisioneiros. </a:t>
            </a:r>
          </a:p>
          <a:p>
            <a:pPr lvl="2"/>
            <a:r>
              <a:rPr lang="pt-BR" dirty="0"/>
              <a:t>Cruzes mais altas eram reservadas para criminosos especiais.</a:t>
            </a:r>
          </a:p>
        </p:txBody>
      </p:sp>
    </p:spTree>
    <p:extLst>
      <p:ext uri="{BB962C8B-B14F-4D97-AF65-F5344CB8AC3E}">
        <p14:creationId xmlns:p14="http://schemas.microsoft.com/office/powerpoint/2010/main" val="338215900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DA980AB-871D-B53D-F043-BAE565987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209925"/>
            <a:ext cx="5048250" cy="3421876"/>
          </a:xfrm>
        </p:spPr>
        <p:txBody>
          <a:bodyPr/>
          <a:lstStyle/>
          <a:p>
            <a:pPr lvl="3"/>
            <a:r>
              <a:rPr lang="pt-BR" dirty="0"/>
              <a:t>Utilizavam pregos enferrujados de cerca de 12 centímetros. </a:t>
            </a:r>
          </a:p>
        </p:txBody>
      </p:sp>
    </p:spTree>
    <p:extLst>
      <p:ext uri="{BB962C8B-B14F-4D97-AF65-F5344CB8AC3E}">
        <p14:creationId xmlns:p14="http://schemas.microsoft.com/office/powerpoint/2010/main" val="65329175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58BF324-FB81-5D4C-5292-BFD9043468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“Jesus, carregando ele mesmo a sua cruz, saiu para o lugar chamado Calvário, Gólgota em hebraico. Ali o crucificaram e com ele outros dois, um de cada lado, e Jesus no meio.” </a:t>
            </a:r>
          </a:p>
          <a:p>
            <a:pPr lvl="1"/>
            <a:r>
              <a:rPr lang="pt-BR" dirty="0"/>
              <a:t>João 19:17, 18</a:t>
            </a:r>
          </a:p>
        </p:txBody>
      </p:sp>
    </p:spTree>
    <p:extLst>
      <p:ext uri="{BB962C8B-B14F-4D97-AF65-F5344CB8AC3E}">
        <p14:creationId xmlns:p14="http://schemas.microsoft.com/office/powerpoint/2010/main" val="388270482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7CBBC20-0662-AC37-3248-7DDF38F78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Porém, o sacrifício de Cristo não envolvia apenas uma cortante dor física, mas uma dor espiritual. </a:t>
            </a:r>
          </a:p>
        </p:txBody>
      </p:sp>
    </p:spTree>
    <p:extLst>
      <p:ext uri="{BB962C8B-B14F-4D97-AF65-F5344CB8AC3E}">
        <p14:creationId xmlns:p14="http://schemas.microsoft.com/office/powerpoint/2010/main" val="44223692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99A0B04-40C6-4B8A-BF9B-1873CE4BD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Na mentalidade bíblica, se alguém morria pendurado em um madeiro, era por ser um maldito de Deus.</a:t>
            </a:r>
          </a:p>
        </p:txBody>
      </p:sp>
    </p:spTree>
    <p:extLst>
      <p:ext uri="{BB962C8B-B14F-4D97-AF65-F5344CB8AC3E}">
        <p14:creationId xmlns:p14="http://schemas.microsoft.com/office/powerpoint/2010/main" val="323599037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46DB3B-846D-7CB7-0894-9E645AE79F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“Cristo nos resgatou da maldição da lei, fazendo-se ele próprio maldição em nosso lugar [...]”</a:t>
            </a:r>
          </a:p>
          <a:p>
            <a:pPr lvl="1"/>
            <a:r>
              <a:rPr lang="pt-BR" dirty="0"/>
              <a:t>Gálatas  3:13</a:t>
            </a:r>
          </a:p>
        </p:txBody>
      </p:sp>
    </p:spTree>
    <p:extLst>
      <p:ext uri="{BB962C8B-B14F-4D97-AF65-F5344CB8AC3E}">
        <p14:creationId xmlns:p14="http://schemas.microsoft.com/office/powerpoint/2010/main" val="72996978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82DF684-F403-796D-C262-4DED31345C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“Aquele que não conheceu pecado, Deus o fez pecado por nós, para que, nele, fôssemos feitos justiça de Deus.”</a:t>
            </a:r>
          </a:p>
          <a:p>
            <a:pPr lvl="1"/>
            <a:r>
              <a:rPr lang="pt-BR" dirty="0"/>
              <a:t> 2 Coríntios 5:21 </a:t>
            </a:r>
          </a:p>
        </p:txBody>
      </p:sp>
    </p:spTree>
    <p:extLst>
      <p:ext uri="{BB962C8B-B14F-4D97-AF65-F5344CB8AC3E}">
        <p14:creationId xmlns:p14="http://schemas.microsoft.com/office/powerpoint/2010/main" val="400881468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4030130-47DA-BE50-194B-D43F7A7DB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2"/>
            <a:r>
              <a:rPr lang="pt-BR" dirty="0"/>
              <a:t>Na cruz, Jesus não sofreu pelas maldições, foi feito maldição.</a:t>
            </a:r>
          </a:p>
        </p:txBody>
      </p:sp>
    </p:spTree>
    <p:extLst>
      <p:ext uri="{BB962C8B-B14F-4D97-AF65-F5344CB8AC3E}">
        <p14:creationId xmlns:p14="http://schemas.microsoft.com/office/powerpoint/2010/main" val="101384401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CE8754A-C22F-4D9E-9E2A-A4D6629B9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371724"/>
            <a:ext cx="5595294" cy="4298177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No caminho até o Calvário, Jesus sofreu o ataque mortal da serpente satânica.</a:t>
            </a:r>
          </a:p>
        </p:txBody>
      </p:sp>
    </p:spTree>
    <p:extLst>
      <p:ext uri="{BB962C8B-B14F-4D97-AF65-F5344CB8AC3E}">
        <p14:creationId xmlns:p14="http://schemas.microsoft.com/office/powerpoint/2010/main" val="36890979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EC8CA0B-F294-496C-ACC1-67B34FC2F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4011" y="434201"/>
            <a:ext cx="9783977" cy="1537474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A promessa que Deus fez a Adão e Eva no Éden (</a:t>
            </a:r>
            <a:r>
              <a:rPr lang="pt-BR" dirty="0" err="1"/>
              <a:t>Gn</a:t>
            </a:r>
            <a:r>
              <a:rPr lang="pt-BR" dirty="0"/>
              <a:t> 3:15) estava se cumprindo.</a:t>
            </a:r>
          </a:p>
        </p:txBody>
      </p:sp>
    </p:spTree>
    <p:extLst>
      <p:ext uri="{BB962C8B-B14F-4D97-AF65-F5344CB8AC3E}">
        <p14:creationId xmlns:p14="http://schemas.microsoft.com/office/powerpoint/2010/main" val="153102127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07D2B22-1C82-664A-7D8D-3276CC2030F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Em Romanos 5, o apóstolo Paulo apresenta Cristo como o segundo Adão, que acertou onde o primeiro falhou.</a:t>
            </a:r>
          </a:p>
        </p:txBody>
      </p:sp>
      <p:pic>
        <p:nvPicPr>
          <p:cNvPr id="6" name="Espaço Reservado para Imagem 5" descr="Rosto de homem com barba e cabelo comprido&#10;&#10;Descrição gerada automaticamente">
            <a:extLst>
              <a:ext uri="{FF2B5EF4-FFF2-40B4-BE49-F238E27FC236}">
                <a16:creationId xmlns:a16="http://schemas.microsoft.com/office/drawing/2014/main" id="{D5D822C4-6F28-D42E-CC5F-AC46EAA375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384794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CEA61AD-C5C9-25C1-CDF1-6A5EC972C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Mas Ele não desistiu e resistiu no caminho, pacientemente até o último espasmo da musculara, até a última gota de sangue, até o último suspiro doloroso.</a:t>
            </a:r>
          </a:p>
        </p:txBody>
      </p:sp>
    </p:spTree>
    <p:extLst>
      <p:ext uri="{BB962C8B-B14F-4D97-AF65-F5344CB8AC3E}">
        <p14:creationId xmlns:p14="http://schemas.microsoft.com/office/powerpoint/2010/main" val="309279716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A3C4DA7-FDAC-E5FC-C4F2-FC350AE69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48" y="3952874"/>
            <a:ext cx="5983502" cy="2564627"/>
          </a:xfrm>
        </p:spPr>
        <p:txBody>
          <a:bodyPr/>
          <a:lstStyle/>
          <a:p>
            <a:pPr lvl="2"/>
            <a:r>
              <a:rPr lang="pt-BR" dirty="0"/>
              <a:t>Consciente do cumprimento de Sua missão, bradou: “Está consumado!” (</a:t>
            </a:r>
            <a:r>
              <a:rPr lang="pt-BR" dirty="0" err="1"/>
              <a:t>Jo</a:t>
            </a:r>
            <a:r>
              <a:rPr lang="pt-BR" dirty="0"/>
              <a:t> 19:30). Ele venceu!</a:t>
            </a:r>
          </a:p>
        </p:txBody>
      </p:sp>
    </p:spTree>
    <p:extLst>
      <p:ext uri="{BB962C8B-B14F-4D97-AF65-F5344CB8AC3E}">
        <p14:creationId xmlns:p14="http://schemas.microsoft.com/office/powerpoint/2010/main" val="30960376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2BB24B9-42FE-7E0E-6755-AFE580DC0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A cruz foi a peça com que Jesus consertou o mundo quebrado pelo pecado. </a:t>
            </a:r>
          </a:p>
        </p:txBody>
      </p:sp>
    </p:spTree>
    <p:extLst>
      <p:ext uri="{BB962C8B-B14F-4D97-AF65-F5344CB8AC3E}">
        <p14:creationId xmlns:p14="http://schemas.microsoft.com/office/powerpoint/2010/main" val="44014211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E6D22B2-F8BB-A6DE-476D-D314D577B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2" y="1943100"/>
            <a:ext cx="4983377" cy="4288651"/>
          </a:xfrm>
        </p:spPr>
        <p:txBody>
          <a:bodyPr/>
          <a:lstStyle/>
          <a:p>
            <a:pPr lvl="2"/>
            <a:r>
              <a:rPr lang="pt-BR" dirty="0">
                <a:solidFill>
                  <a:srgbClr val="3D362D"/>
                </a:solidFill>
              </a:rPr>
              <a:t>Não podemos ficar indiferentes diante de tão imenso amor por nós. </a:t>
            </a:r>
          </a:p>
        </p:txBody>
      </p:sp>
    </p:spTree>
    <p:extLst>
      <p:ext uri="{BB962C8B-B14F-4D97-AF65-F5344CB8AC3E}">
        <p14:creationId xmlns:p14="http://schemas.microsoft.com/office/powerpoint/2010/main" val="89953791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8318E93-0458-306A-10B4-8E9480828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Seu sangue é capaz de perdoar pecados, transformar o caráter, renovar a família, nos tornar pessoas melhores e mais felizes.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837464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B791CE1-235A-345C-02A7-D81B996C9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dirty="0"/>
              <a:t>Por meio de Sua graça, podemos encontrar um novo motivo para existir!  </a:t>
            </a:r>
          </a:p>
        </p:txBody>
      </p:sp>
    </p:spTree>
    <p:extLst>
      <p:ext uri="{BB962C8B-B14F-4D97-AF65-F5344CB8AC3E}">
        <p14:creationId xmlns:p14="http://schemas.microsoft.com/office/powerpoint/2010/main" val="252867576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27654DF-03D9-BC45-50A6-789C3FE30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01026"/>
            <a:ext cx="5844746" cy="4873626"/>
          </a:xfrm>
        </p:spPr>
        <p:txBody>
          <a:bodyPr/>
          <a:lstStyle/>
          <a:p>
            <a:pPr lvl="2"/>
            <a:r>
              <a:rPr lang="pt-BR" dirty="0"/>
              <a:t>Jesus não desistiu de você. </a:t>
            </a:r>
          </a:p>
        </p:txBody>
      </p:sp>
    </p:spTree>
    <p:extLst>
      <p:ext uri="{BB962C8B-B14F-4D97-AF65-F5344CB8AC3E}">
        <p14:creationId xmlns:p14="http://schemas.microsoft.com/office/powerpoint/2010/main" val="227508676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27654DF-03D9-BC45-50A6-789C3FE30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01026"/>
            <a:ext cx="5844746" cy="4873626"/>
          </a:xfrm>
        </p:spPr>
        <p:txBody>
          <a:bodyPr/>
          <a:lstStyle/>
          <a:p>
            <a:pPr lvl="2"/>
            <a:r>
              <a:rPr lang="pt-BR" dirty="0"/>
              <a:t>Ele fez Tudo isso por você.</a:t>
            </a:r>
          </a:p>
        </p:txBody>
      </p:sp>
    </p:spTree>
    <p:extLst>
      <p:ext uri="{BB962C8B-B14F-4D97-AF65-F5344CB8AC3E}">
        <p14:creationId xmlns:p14="http://schemas.microsoft.com/office/powerpoint/2010/main" val="427081576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67F23C0-898B-0B7D-121B-D20BDFDBE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248" y="161924"/>
            <a:ext cx="6269252" cy="1974077"/>
          </a:xfrm>
        </p:spPr>
        <p:txBody>
          <a:bodyPr/>
          <a:lstStyle/>
          <a:p>
            <a:pPr lvl="3"/>
            <a:r>
              <a:rPr lang="pt-BR" dirty="0"/>
              <a:t>Qual será sua resposta a esse grande sacrifício?</a:t>
            </a:r>
          </a:p>
        </p:txBody>
      </p:sp>
    </p:spTree>
    <p:extLst>
      <p:ext uri="{BB962C8B-B14F-4D97-AF65-F5344CB8AC3E}">
        <p14:creationId xmlns:p14="http://schemas.microsoft.com/office/powerpoint/2010/main" val="248101393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D34F200-20A3-69D4-07BF-3A9C83ECB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3590924"/>
            <a:ext cx="5688227" cy="2640827"/>
          </a:xfrm>
        </p:spPr>
        <p:txBody>
          <a:bodyPr/>
          <a:lstStyle/>
          <a:p>
            <a:pPr lvl="2"/>
            <a:r>
              <a:rPr lang="pt-BR" dirty="0">
                <a:solidFill>
                  <a:schemeClr val="bg1"/>
                </a:solidFill>
              </a:rPr>
              <a:t>Hoje Cristo chama você. Não deixe para amanhã.</a:t>
            </a:r>
          </a:p>
        </p:txBody>
      </p:sp>
    </p:spTree>
    <p:extLst>
      <p:ext uri="{BB962C8B-B14F-4D97-AF65-F5344CB8AC3E}">
        <p14:creationId xmlns:p14="http://schemas.microsoft.com/office/powerpoint/2010/main" val="24831276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78A09AD-34B7-8FED-459D-88F7B0E80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081603"/>
            <a:ext cx="5844746" cy="4873626"/>
          </a:xfrm>
        </p:spPr>
        <p:txBody>
          <a:bodyPr/>
          <a:lstStyle/>
          <a:p>
            <a:pPr lvl="3"/>
            <a:r>
              <a:rPr lang="pt-BR" dirty="0"/>
              <a:t>Abrace agora o Salvador e não O abandone nunca mais.</a:t>
            </a:r>
          </a:p>
        </p:txBody>
      </p:sp>
    </p:spTree>
    <p:extLst>
      <p:ext uri="{BB962C8B-B14F-4D97-AF65-F5344CB8AC3E}">
        <p14:creationId xmlns:p14="http://schemas.microsoft.com/office/powerpoint/2010/main" val="53675676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1342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6849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7C9FDDA-F67D-E191-4E5C-0DD57A0E724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A imagem da cruz desperta as mais diversas reações. </a:t>
            </a:r>
          </a:p>
        </p:txBody>
      </p:sp>
      <p:pic>
        <p:nvPicPr>
          <p:cNvPr id="9" name="Espaço Reservado para Imagem 8" descr="Poste com placa verde&#10;&#10;Descrição gerada automaticamente">
            <a:extLst>
              <a:ext uri="{FF2B5EF4-FFF2-40B4-BE49-F238E27FC236}">
                <a16:creationId xmlns:a16="http://schemas.microsoft.com/office/drawing/2014/main" id="{B1A52C48-EEBE-9282-05AF-3EAA2E60A5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621813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97091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461B295-2981-C3CF-2388-988970718EE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Cruzes estampam a bandeira de alguns países e camisetas descoladas. </a:t>
            </a:r>
          </a:p>
        </p:txBody>
      </p:sp>
      <p:pic>
        <p:nvPicPr>
          <p:cNvPr id="13" name="Espaço Reservado para Imagem 12" descr="Bandeira azul vermelha e branca&#10;&#10;Descrição gerada automaticamente">
            <a:extLst>
              <a:ext uri="{FF2B5EF4-FFF2-40B4-BE49-F238E27FC236}">
                <a16:creationId xmlns:a16="http://schemas.microsoft.com/office/drawing/2014/main" id="{E1028A23-938F-701C-DFCF-9816C8AAF5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655486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45BF6AD-158A-A261-270B-EF69428E7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Cruzes povoam a paisagem triste dos cemitérios e lembram as piores perseguições religiosas. </a:t>
            </a:r>
          </a:p>
        </p:txBody>
      </p:sp>
      <p:pic>
        <p:nvPicPr>
          <p:cNvPr id="8" name="Espaço Reservado para Imagem 7" descr="Uma imagem contendo ao ar livre, homem, lego, grama&#10;&#10;Descrição gerada automaticamente">
            <a:extLst>
              <a:ext uri="{FF2B5EF4-FFF2-40B4-BE49-F238E27FC236}">
                <a16:creationId xmlns:a16="http://schemas.microsoft.com/office/drawing/2014/main" id="{75D78412-0CE7-CA16-4584-B995D498B6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739315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25A1846-98D8-7DBD-0959-BFA61B30D59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Cruzes se destacam em obras de arte e figuram nas marcas de automóveis. </a:t>
            </a:r>
          </a:p>
        </p:txBody>
      </p:sp>
      <p:pic>
        <p:nvPicPr>
          <p:cNvPr id="8" name="Espaço Reservado para Imagem 7" descr="Placa de trânsito vermelha&#10;&#10;Descrição gerada automaticamente com confiança baixa">
            <a:extLst>
              <a:ext uri="{FF2B5EF4-FFF2-40B4-BE49-F238E27FC236}">
                <a16:creationId xmlns:a16="http://schemas.microsoft.com/office/drawing/2014/main" id="{D2624B7F-4130-6940-5B13-5CAF16D438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/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4C00341-57A7-6923-9CA3-ADDDEA75AE1F}"/>
              </a:ext>
            </a:extLst>
          </p:cNvPr>
          <p:cNvSpPr txBox="1"/>
          <p:nvPr/>
        </p:nvSpPr>
        <p:spPr>
          <a:xfrm>
            <a:off x="0" y="6858000"/>
            <a:ext cx="58070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www.flickr.com/photos/the-open-mind/3040690880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sa/3.0/"/>
              </a:rPr>
              <a:t>CC BY-SA-NC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42286056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B874329-3A8F-677A-6265-54794A959D5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Pensando em Jesus e Sua morte, desde sempre a imagem tão comum da cruz nunca transmitiu uma mensagem entendida da mesma forma por todos.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2DDCB4FF-A58D-1DDC-6125-62FD80F705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498187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1F57101-159E-73F8-9870-1894F401A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9814" y="1838425"/>
            <a:ext cx="5000931" cy="4479954"/>
          </a:xfrm>
        </p:spPr>
        <p:txBody>
          <a:bodyPr>
            <a:normAutofit/>
          </a:bodyPr>
          <a:lstStyle/>
          <a:p>
            <a:pPr lvl="2"/>
            <a:r>
              <a:rPr lang="pt-BR" sz="4400" dirty="0"/>
              <a:t>Afinal, como um instrumento de tortura pôde se transformar em vitória e salvação? </a:t>
            </a:r>
          </a:p>
        </p:txBody>
      </p:sp>
    </p:spTree>
    <p:extLst>
      <p:ext uri="{BB962C8B-B14F-4D97-AF65-F5344CB8AC3E}">
        <p14:creationId xmlns:p14="http://schemas.microsoft.com/office/powerpoint/2010/main" val="357018250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C0B5A1-33D0-E742-9FA0-5C19815C5B1C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2666</TotalTime>
  <Words>649</Words>
  <Application>Microsoft Office PowerPoint</Application>
  <PresentationFormat>Widescreen</PresentationFormat>
  <Paragraphs>44</Paragraphs>
  <Slides>40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8" baseType="lpstr">
      <vt:lpstr>Basic Sans Light</vt:lpstr>
      <vt:lpstr>Wingdings</vt:lpstr>
      <vt:lpstr>Arial</vt:lpstr>
      <vt:lpstr>Basic Sans</vt:lpstr>
      <vt:lpstr>Fonte do Sistema Regular</vt:lpstr>
      <vt:lpstr>Calibri</vt:lpstr>
      <vt:lpstr>Basic Sans Bold</vt:lpstr>
      <vt:lpstr>Tema do Office</vt:lpstr>
      <vt:lpstr>Vitória na cruz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SOMBRAS NO CÉU</dc:title>
  <dc:creator>marcos aurelio gularte de castro</dc:creator>
  <cp:lastModifiedBy>DSA - Beatriz Ozorio</cp:lastModifiedBy>
  <cp:revision>6</cp:revision>
  <dcterms:created xsi:type="dcterms:W3CDTF">2022-10-04T12:03:09Z</dcterms:created>
  <dcterms:modified xsi:type="dcterms:W3CDTF">2022-10-18T20:02:22Z</dcterms:modified>
</cp:coreProperties>
</file>