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customXml" Target="../customXml/item1.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ustomXml" Target="../customXml/item3.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ustomXml" Target="../customXml/item2.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Transformados por Jesus</a:t>
            </a:r>
          </a:p>
          <a:p>
            <a:pPr/>
            <a:r>
              <a:t>Texto base: Atos 9:17-20</a:t>
            </a:r>
          </a:p>
          <a:p>
            <a:pPr/>
          </a:p>
          <a:p>
            <a:pPr/>
            <a:r>
              <a:t>Benjamin Rojas Yauri</a:t>
            </a:r>
          </a:p>
          <a:p>
            <a:pPr/>
            <a:r>
              <a:t>Reitor do SALT/UPEU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 capacidad del Señor Jesús para transformar vidas es realmente increíble. Él tiene el poder de cambiar a las personas de lo más profundo de su ser, transformándolas en criaturas nuevas. Esa transformación interior es la evidencia más clara del poder y del amor de Dios en acción.</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lvl1pPr>
              <a:lnSpc>
                <a:spcPct val="117999"/>
              </a:lnSpc>
            </a:lvl1pPr>
          </a:lstStyle>
          <a:p>
            <a:pPr/>
            <a:r>
              <a:t>II. Jesús puede transformar su vida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Ahora leamos el segundo pasaje bíblico: Pablo dijo: “estando persuadido de esto, que el que comenzó en vosotros la buena obra, la perfeccionará hasta el día de Jesucristo” (Filipenses 1:6). La buena obra que Dios comienza en sus hijos es la obra de transformación. Dios desea transformarnos de seres humanos destinados a la muerte en seres humanos destinados a la vida. A través de su gracia él permite que el Espíritu Santo toque y transforme vidas. Acerca de eso hay muchas promesas en la Biblia, y sobre todo hay muchos testimonios que comprueban que eso es una realidad.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Juan Wiclef (1320-1384), Martín Lutero (1483-1546), Juan Newton (1725-1807), Guillermo Miller (1782-1849), José Bates (1792-1872) y Juan N. Andrews (1829-1883) son ejemplos claros del poder de Dios. A pesar de sus imperfecciones, esas personas llegaron a ser figuras destacadas en la misión de Dios. Aunque, desde un punto de vista natural y lógico, no parecían destinadas a servir a Dios, ellas lo hicieron con gran eficacia.</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Antes de sus conversiones, algunos de ellos estaban aprisionados en los vicios y en el pecado. Por ejemplo, Newton comerciaba con la vida humana, vendiendo esclavos. Miller parece que anduvo transitando por los caminos del ateísmo y el deísmo, y se dice que hasta fue masón. Pero Dios lo transformó en un mensajero de la verdad para el tiempo del fin. Esos ejemplos, junto con muchos otros, demuestran como el poder de Dios puede cambiar vidas. El Señor Jesús puede hacer milagros en la vida de las personas, llevándolas a cumplir su gran misión en el mundo.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En el siglo pasado, Bradlaugh desafió a Hughes a debatir sobre si los argumentos cristianos o los ateos eran más válidos. Hughes aceptó el desafío con la condición de que ambos levaran cien personas transformadas para mejor gracias a sus enseñanzas. El debate nunca se realizó, porque el ateo Bradlaugh nunca pudo cumplir la condición.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Hoy podemos escuchar cientos de testimonios a través de los sermones del pastor Alejandro Bullón y otros que demuestran que el cristiano adventista es usado por Dios para transformar vidas. De esa realidad se puede aprender lo siguiente:</a:t>
            </a:r>
          </a:p>
          <a:p>
            <a:pPr>
              <a:lnSpc>
                <a:spcPct val="107000"/>
              </a:lnSpc>
              <a:spcBef>
                <a:spcPts val="800"/>
              </a:spcBef>
              <a:defRPr sz="1800">
                <a:latin typeface="Aptos ExtraBold Italic"/>
                <a:ea typeface="Aptos ExtraBold Italic"/>
                <a:cs typeface="Aptos ExtraBold Italic"/>
                <a:sym typeface="Aptos ExtraBold Italic"/>
              </a:defRPr>
            </a:pPr>
          </a:p>
          <a:p>
            <a:pPr marL="342900" indent="-342900">
              <a:lnSpc>
                <a:spcPct val="107000"/>
              </a:lnSpc>
              <a:spcBef>
                <a:spcPts val="800"/>
              </a:spcBef>
              <a:buSzPct val="100000"/>
              <a:buAutoNum type="arabicPeriod" startAt="1"/>
              <a:defRPr sz="1800">
                <a:latin typeface="Arial"/>
                <a:ea typeface="Arial"/>
                <a:cs typeface="Arial"/>
                <a:sym typeface="Arial"/>
              </a:defRPr>
            </a:pPr>
            <a:r>
              <a:t>La transformación es una prueba tangible de la existencia de Dios. En este mundo, donde para muchos parece que Dios no existe, el ser humano transformado se vuelve la mayor prueba de su existencia, aun cuando las evidencias científicas pueden parecer insuficientes. </a:t>
            </a:r>
          </a:p>
          <a:p>
            <a:pPr>
              <a:lnSpc>
                <a:spcPct val="107000"/>
              </a:lnSpc>
              <a:spcBef>
                <a:spcPts val="800"/>
              </a:spcBef>
              <a:defRPr sz="1800">
                <a:latin typeface="Arial"/>
                <a:ea typeface="Arial"/>
                <a:cs typeface="Arial"/>
                <a:sym typeface="Arial"/>
              </a:defRPr>
            </a:pPr>
            <a:r>
              <a:t>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2. Los testimonios de transformación son una realidad: Puede haber quién dude hasta de Dios, pero la realidad de una persona transformada no puede negarse. Algunos de los presentes podrían compartir milagros de cambio en sus vidas, porque cuando Cristo actúa en una vida, nunca la deja igual.</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3. La transformación interna es la más importante para Dios: La transformación interna es la más crucial. Dios cambia nuestra condición económica, el estatus social, pero el cambio mayor es el que se realiza en el corazón y en los motivos. El egoísta se vuelve generoso, el orgulloso se humilla, el mentiroso se hace mensajero de la verdad.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4. La transformación es una acción sobrenatural. Los seres humanos pueden controlar actitudes, sentimientos o emociones, pero solo Dios puede producir una transformación verdadera. No necesitamos luchar solos. Dios puede hacer el milagro que usted no puede.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5. La transformación es algo que está ocurriendo con usted. Debemos creer en la capacidad que tiene Dios para transformar nuestras vidas. No siempre nos damos cuenta del trabajo que Dios está haciendo en nosotros, pero debemos creer que Dios está haciendo su obra. Nuestra tarea es estar en comunión diaria con él y en comunión, por lo menos semanal, con nuestros hermanos.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lvl1pPr>
              <a:lnSpc>
                <a:spcPct val="117999"/>
              </a:lnSpc>
            </a:lvl1pPr>
          </a:lstStyle>
          <a:p>
            <a:pPr/>
            <a:r>
              <a:t>É provável que você não perceba aquilo que Deus está operando em você, mas o fato de estarmos presentes neste momento de reflexão é evidência suficiente de que Deus está trabalhando em nós. Portanto, você e eu somos agora, e seremos muito mais amanhã, evidências vivas do poder que nosso Senhor Jesus tem para transformar uma vida sem sentido em uma vida cheia de propósitos. Como se lê no texto bíblico, Cristo está completando a obra que iniciou em cada um de nós.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lvl1pPr>
              <a:lnSpc>
                <a:spcPct val="117999"/>
              </a:lnSpc>
            </a:lvl1pPr>
          </a:lstStyle>
          <a:p>
            <a:pPr/>
            <a:r>
              <a:t>III. Jesús puede transformar todo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lnSpc>
                <a:spcPct val="117999"/>
              </a:lnSpc>
              <a:defRPr sz="1800">
                <a:latin typeface="Arial"/>
                <a:ea typeface="Arial"/>
                <a:cs typeface="Arial"/>
                <a:sym typeface="Arial"/>
              </a:defRPr>
            </a:pPr>
            <a:r>
              <a:t>El último texto que leeremos en esta ocasión dice: “Vi un cielo nuevo, y una tierra nueva; porque el primer cielo y la primera tierra pasaron, y el mar ya no existía más.</a:t>
            </a:r>
            <a:r>
              <a:rPr b="1" baseline="30000"/>
              <a:t> </a:t>
            </a:r>
            <a:r>
              <a:t>Y yo Juan vi la santa ciudad, la nueva Jerusalén, descender del cielo, de Dios, dispuesta como una esposa ataviada para su marido. Y oí una gran voz del cielo que decía: He aquí el tabernáculo de Dios con los hombres, y él morará con ellos; y ellos serán su pueblo, y Dios mismo estará con ellos como su Dios.</a:t>
            </a:r>
            <a:r>
              <a:rPr b="1" baseline="30000"/>
              <a:t> </a:t>
            </a:r>
            <a:r>
              <a:t>Enjugará Dios toda lágrima de los ojos de ellos; y ya no habrá muerte, ni habrá más llanto, ni clamor, ni dolor; porque las primeras cosas pasaron.</a:t>
            </a:r>
            <a:r>
              <a:rPr b="1" baseline="30000"/>
              <a:t> </a:t>
            </a:r>
            <a:r>
              <a:t>Y el que estaba sentado en el trono dijo: He aquí, yo hago nuevas todas las cosas. Y me dijo: Escribe; porque estas palabras son fieles y verdaderas” (Apocalipsis 21:1-5).</a:t>
            </a:r>
            <a:endParaRPr>
              <a:latin typeface="Aptos ExtraBold Italic"/>
              <a:ea typeface="Aptos ExtraBold Italic"/>
              <a:cs typeface="Aptos ExtraBold Italic"/>
              <a:sym typeface="Aptos ExtraBold Italic"/>
            </a:endParaRPr>
          </a:p>
          <a:p>
            <a:pPr>
              <a:lnSpc>
                <a:spcPct val="117999"/>
              </a:lnSpc>
            </a:pPr>
          </a:p>
          <a:p>
            <a:pPr>
              <a:lnSpc>
                <a:spcPct val="117999"/>
              </a:lnSpc>
              <a:defRPr sz="1800">
                <a:latin typeface="Arial"/>
                <a:ea typeface="Arial"/>
                <a:cs typeface="Arial"/>
                <a:sym typeface="Arial"/>
              </a:defRPr>
            </a:pPr>
            <a:r>
              <a:t>La transformación que Dios realizará pronto llena nuestros corazones de esperanza y emoción. Según la Biblia, ese evento traerá consigo cambios impresionantes en el mundo y en nuestras vidas. La transformación que Dios producirá en el fin de los tiempos estará marcada por la llegada del reino de Dios a la Tierra. En ese reino no existirá sufrimiento ni injusticia, las lágrimas serán enjugadas, y la alegría será eterna. Esa transformación también incluirá la resurrección de los muertos y la glorificación de los cuerpos de los creyentes. En ese momento, Dios también producirá la derrota definitiva de Satanás, porque la Biblia garantiza que el maligno será vencido y que el mal será erradicado completamente de la creación de Dios.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O sea, la transformación que Dios producirá al final de los tiempos es un evento glorioso y lleno de bendiciones para los que confían en él. Pensar en ese momento debe llenarnos de alegría y expectativa, porque sabemos que un día viviremos en un mundo perfecto y sin pecado. Este es el gran momento esperado por todo hijo de Dios, cuando nuestro Señor hará nuevas todas las cosas. Este es el día de la gran transformación final. Mientras esperamos y reclamamos el cumplimiento de esta promesa debemos pensar en lo siguiente:</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1. La transformación final comienza hoy de forma individual: Aunque no podamos negar que el mal y el odio existan, Dios puede comenzar transformándonos en personas amorosas y comprensivas, que funcionen como remedio para los que carecen de empatía.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2. La transformación final para unos significa vida y para otros, muerte: Aunque Dios haya hecho provisión para la salvación de todos, no todos quieren aceptarlo como su Señor, ni todos quieren vivir bajo sus leyes, haciendo de ellas la única autoridad de sus vidas. Eso hará que muchos no participen de la salvación.</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3. La transformación final es una realidad garantizada. La seguridad de que nuestro Señor Jesús en el pasado creó un mundo sin pecado garantiza el futuro. Su resurrección garantiza la eliminación de la muerte. Por lo tanto, tenemos la promesa de la transformación final garantizada y segura.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4. La transformación final exige nuestro compromiso: si permitimos que Dios modele nuestros corazones podremos ser participantes de la realidad futura. Si nos rendimos a la transformación que Dios quiere manifestar hoy en nuestras vidas, con seguridad y por la gracia de Dios seremos incluidos en esa tan esperada transformación futura.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a:p>
        </p:txBody>
      </p:sp>
      <p:sp>
        <p:nvSpPr>
          <p:cNvPr id="108" name="Shape 108"/>
          <p:cNvSpPr/>
          <p:nvPr>
            <p:ph type="body" sz="quarter" idx="1"/>
          </p:nvPr>
        </p:nvSpPr>
        <p:spPr>
          <a:prstGeom prst="rect">
            <a:avLst/>
          </a:prstGeom>
        </p:spPr>
        <p:txBody>
          <a:bodyPr/>
          <a:lstStyle/>
          <a:p>
            <a:pPr>
              <a:lnSpc>
                <a:spcPct val="117999"/>
              </a:lnSpc>
            </a:pPr>
            <a:r>
              <a:t>Transformados por Jesús</a:t>
            </a:r>
          </a:p>
          <a:p>
            <a:pPr>
              <a:lnSpc>
                <a:spcPct val="117999"/>
              </a:lnSpc>
            </a:pPr>
            <a:r>
              <a:t>Texto base: Hechos 9:17-20</a:t>
            </a:r>
          </a:p>
          <a:p>
            <a:pPr>
              <a:lnSpc>
                <a:spcPct val="117999"/>
              </a:lnSpc>
            </a:pPr>
          </a:p>
          <a:p>
            <a:pPr>
              <a:lnSpc>
                <a:spcPct val="117999"/>
              </a:lnSpc>
            </a:pPr>
            <a:r>
              <a:t>Benjamín Rojas Yauri</a:t>
            </a:r>
          </a:p>
          <a:p>
            <a:pPr>
              <a:lnSpc>
                <a:spcPct val="117999"/>
              </a:lnSpc>
            </a:pPr>
            <a:r>
              <a:t>Rector del SALT/UPEU</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Cristo vendrá pronto y con él una realidad totalmente transformada. Muchos serán parte de ese momento, muchos disfrutarán de ese mundo nuevo. Por la gracia de Dios, podemos ser parte de ese mundo nuevo si decidimos y permitimos ahora que comience su obra de transformación en nosotros.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lvl1pPr>
              <a:lnSpc>
                <a:spcPct val="117999"/>
              </a:lnSpc>
            </a:lvl1pPr>
          </a:lstStyle>
          <a:p>
            <a:pPr/>
            <a:r>
              <a:t>CONCLUSIÓN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Hoy recordamos el poder que tiene nuestro Señor para transformarnos, o sea, para salvarnos, para darnos la vida en vez de la muerte. Dios puede darnos un corazón nuevo que sabe cómo amar y desea obedecerlo y hacer su voluntad.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17999"/>
              </a:lnSpc>
              <a:defRPr sz="1800">
                <a:latin typeface="Arial"/>
                <a:ea typeface="Arial"/>
                <a:cs typeface="Arial"/>
                <a:sym typeface="Arial"/>
              </a:defRPr>
            </a:pPr>
            <a:r>
              <a:t>Dios produjo millones de transformaciones durante la historia de este mundo, pero hoy delante de nuestros ojos está produciendo miles de transformaciones más. Esa es la garantía de que Dios puede hacer de nosotros personas felices, no por las cosas que podemos tener gracias a él, sino por la persona que podemos llegar a ser por su poder.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Todas las personas que fueron o están siendo transformadas por Dios pronto vivirán en el Cielo Nuevo y la Tierra Nueva que nuestro Señor Jesús prometió. La mayor garantía de que un día Dios transformará este cuerpo mortal en uno revestido de inmortalidad es que hoy él está transformando este corazón. Él está transformando mis sentimientos, motivos y las leyes que gobiernan mi vida.</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¿Cuántos quieren ser parte de ese mundo donde no habrá muerte, dolor ni nada que involucre sufrimiento?</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Si su deseo es ser parte en ese mundo transformado, permita que el Señor transforme hoy su vida y las leyes que la gobiernan. Si usted decide dejar que el Señor transforme hoy su vida decida vivir en comunión diaria con él y, por lo menos, en comunión semanal con sus hermanos. Entregue su vida al Señor y decida ser parte de su Iglesia.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Vivimos en una sociedad en constante transformación, donde los cambios ocurren a una velocidad gigantesca, difícil de acompañar.</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Las transformaciones en áreas como educación, medicina o tecnología son impresionantes, pero también complejas de acompañar. Basta observar cómo los medios de comunicación personal se transformaron rápidamente.</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A pesar de todo, algo parece permanecer inalterado o por lo menos resistente a grandes cambios: el ser humano. Aunque todo a su alrededor se transforme, este continúa siendo el mismo de siempre. El ser humano es frágil, inestable, emocional, emprendedor, un constante luchador por su sobrevivencia y destinado a la muerte. </a:t>
            </a:r>
            <a:endParaRPr>
              <a:latin typeface="Aptos ExtraBold Italic"/>
              <a:ea typeface="Aptos ExtraBold Italic"/>
              <a:cs typeface="Aptos ExtraBold Italic"/>
              <a:sym typeface="Aptos ExtraBold Italic"/>
            </a:endParaRPr>
          </a:p>
          <a:p>
            <a:pPr>
              <a:lnSpc>
                <a:spcPct val="117999"/>
              </a:lnSpc>
              <a:defRPr sz="1800">
                <a:latin typeface="Arial"/>
                <a:ea typeface="Arial"/>
                <a:cs typeface="Arial"/>
                <a:sym typeface="Arial"/>
              </a:defRPr>
            </a:pPr>
            <a:r>
              <a:t>Los registros históricos más antiguos de la humanidad nos relatan situaciones que todavía hoy nos son familiares: hijos desobedientes, gobernantes tiranos, abusos de poder, conflictos entre hombres y mujeres, infidelidades, padres y madres desprovistos de amor, y sociedades dispuestas a aniquilarse mutuamente. Esa realidad no cambió, con o sin tecnología avanzada o inteligencia artificial, continúa siendo la misma.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El propósito de este sermón es afirmar que “solo Jesucristo puede producir la transformación personal y global que tanto ansiamos”. Para alcanzar ese propósito exploraremos lo que el Señor Jesús hizo en el pasado, lo que hace en el presente y lo que hará en el futuro, y para eso leeremos tres pasajes de la Biblia.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a:lnSpc>
                <a:spcPct val="117999"/>
              </a:lnSpc>
            </a:lvl1pPr>
          </a:lstStyle>
          <a:p>
            <a:pPr/>
            <a:r>
              <a:t>I. Jesús fue capaz transformar vidas.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lnSpc>
                <a:spcPct val="117999"/>
              </a:lnSpc>
            </a:pPr>
            <a:r>
              <a:t>Leamos el primer pasaje. Ananías dijo: “[...] —</a:t>
            </a:r>
            <a:r>
              <a:rPr>
                <a:latin typeface="system-ui"/>
                <a:ea typeface="system-ui"/>
                <a:cs typeface="system-ui"/>
                <a:sym typeface="system-ui"/>
              </a:rPr>
              <a:t>Hermano Saulo, el Señor Jesús, que se te apareció en el camino por donde venías, me ha enviado para que recibas la vista y seas lleno del Espíritu Santo. Y al momento le cayeron de los ojos como escamas, y recibió al instante la vista; y levantándose, fue bautizado. Y habiendo tomado alimento, recobró fuerzas. Y estuvo Saulo por algunos días con los discípulos que estaban en Damasco. En seguida predicaba a Cristo en las sinagogas, diciendo que este era el Hijo de Dios.</a:t>
            </a:r>
          </a:p>
          <a:p>
            <a:pPr>
              <a:lnSpc>
                <a:spcPct val="117999"/>
              </a:lnSpc>
            </a:pPr>
          </a:p>
          <a:p>
            <a:pPr>
              <a:lnSpc>
                <a:spcPct val="117999"/>
              </a:lnSpc>
            </a:pPr>
          </a:p>
          <a:p>
            <a:pPr>
              <a:lnSpc>
                <a:spcPct val="117999"/>
              </a:lnSpc>
            </a:pPr>
            <a:r>
              <a:t>Saulo, irmão, o Senhor Jesus, que apareceu a você no caminho para cá, me enviou para que você volte a ver e fique cheio do Espírito Santo. Imediatamente caíram dos olhos de Saulo umas coisas parecidas com escamas, e ele voltou a ver. A seguir, levantou-se e foi batizado. E, depois de comer, sentiu-se fortalecido. Saulo permaneceu alguns dias com os discípulos em Damasco. E logo, nas sinagogas, proclamava Jesus, afirmando que ele é o Filho de Deus” </a:t>
            </a:r>
            <a:r>
              <a:t>(Hechos 9:17-20).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La especialidad del Señor Jesús fue transformar vidas. El texto se refiere a la gran transformación de Saulo de Tarso, que llegó a ser el apóstol Pablo. Pero, antes, el Señor Jesús también transformó a Juan, el hijo del trueno, en Juan, el discípulo del amor. Transformó a Pedro, el mensajero de Satanás, en Pedro, el mensajero del Señor. Transformó a una prostituta en una mujer virtuosa. Resucitó a Lázaro, dándole vida nuevamente. Transformó a un grupo de once amigos miedosos en un grupo que revolucionó el mundo y lo impactó hasta hoy.</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El Señor Jesús tenía la especialidad de transformar vidas.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Además de las transformaciones o conversiones mencionadas, la Biblia registra muchas otras, y a través de esas historias, aprendemos algunas lecciones importantes.</a:t>
            </a:r>
            <a:endParaRPr>
              <a:latin typeface="Aptos ExtraBold Italic"/>
              <a:ea typeface="Aptos ExtraBold Italic"/>
              <a:cs typeface="Aptos ExtraBold Italic"/>
              <a:sym typeface="Aptos ExtraBold Italic"/>
            </a:endParaRPr>
          </a:p>
          <a:p>
            <a:pPr marL="342900" indent="-342900">
              <a:lnSpc>
                <a:spcPct val="107000"/>
              </a:lnSpc>
              <a:spcBef>
                <a:spcPts val="800"/>
              </a:spcBef>
              <a:buSzPct val="100000"/>
              <a:buAutoNum type="arabicPeriod" startAt="1"/>
              <a:defRPr sz="1800">
                <a:latin typeface="Arial"/>
                <a:ea typeface="Arial"/>
                <a:cs typeface="Arial"/>
                <a:sym typeface="Arial"/>
              </a:defRPr>
            </a:pPr>
            <a:r>
              <a:t>Somos transformados por el Espíritu Santo: Aunque el Señor Jesús transformó a Pablo, lo hizo mediante el poder del Espíritu Santo. Aunque el Señor Jesús tenga el poder de transformar vidas, el responsable por producir transformaciones y cambios en el ser humano es Dios, el Espíritu Santo.</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2. Somos transformados a través de un proceso: El Señor Jesús transformó a las personas a lo largo del tiempo. Sus discípulos pasaron más de tres años con él para ser transformados. En el caso de Pablo, desde su encuentro con Esteban y con el Señor Jesús en el camino a Damasco, hasta su primer viaje misionero, deben haber transcurrido por lo menos trece años. O sea, para que Pablo fuera transformado de enemigo del Señor en evangelista del Señor, Dios usó por lo menos trece años.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3. Todos podemos ser transformados: No existe caso perdido ni persona que no pueda o deba ser transformada por Jesús. Pablo era irreprensible delante de la ley judía, o sea, delante de la Ley de Dios, pero necesitaba ser transformado.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4. Somos transformados para cumplir los propósitos de Dios: A veces, la transformación no es lo que la persona quiere o espera. Pablo fue transformado de diversas maneras (de saludable a enfermo, de rico a pobre, de libre a perseguido, etc.), pero lo más importante es que él fue transformado en un instrumento valioso para los propósitos de Dios. </a:t>
            </a:r>
            <a:endParaRPr>
              <a:latin typeface="Aptos ExtraBold Italic"/>
              <a:ea typeface="Aptos ExtraBold Italic"/>
              <a:cs typeface="Aptos ExtraBold Italic"/>
              <a:sym typeface="Aptos ExtraBold Italic"/>
            </a:endParaR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8.png" descr="8.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8-1.png" descr="8-1.png"/>
          <p:cNvPicPr>
            <a:picLocks noChangeAspect="1"/>
          </p:cNvPicPr>
          <p:nvPr/>
        </p:nvPicPr>
        <p:blipFill>
          <a:blip r:embed="rId4">
            <a:extLst/>
          </a:blip>
          <a:srcRect l="13522" t="38270" r="49675" b="32314"/>
          <a:stretch>
            <a:fillRect/>
          </a:stretch>
        </p:blipFill>
        <p:spPr>
          <a:xfrm>
            <a:off x="1141947" y="1140237"/>
            <a:ext cx="13518781" cy="6078002"/>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8.png" descr="8.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Capa-2.png" descr="Capa-2.png"/>
          <p:cNvPicPr>
            <a:picLocks noChangeAspect="1"/>
          </p:cNvPicPr>
          <p:nvPr/>
        </p:nvPicPr>
        <p:blipFill>
          <a:blip r:embed="rId3">
            <a:extLst/>
          </a:blip>
          <a:srcRect l="39469" t="41389" r="38807" b="54307"/>
          <a:stretch>
            <a:fillRect/>
          </a:stretch>
        </p:blipFill>
        <p:spPr>
          <a:xfrm>
            <a:off x="20701570" y="357287"/>
            <a:ext cx="3284538" cy="365999"/>
          </a:xfrm>
          <a:prstGeom prst="rect">
            <a:avLst/>
          </a:prstGeom>
          <a:ln w="12700">
            <a:miter lim="400000"/>
          </a:ln>
        </p:spPr>
      </p:pic>
      <p:pic>
        <p:nvPicPr>
          <p:cNvPr id="84" name="8-texto.png" descr="8-texto.png"/>
          <p:cNvPicPr>
            <a:picLocks noChangeAspect="1"/>
          </p:cNvPicPr>
          <p:nvPr/>
        </p:nvPicPr>
        <p:blipFill>
          <a:blip r:embed="rId4">
            <a:extLst/>
          </a:blip>
          <a:srcRect l="10360" t="37182" r="50059" b="36262"/>
          <a:stretch>
            <a:fillRect/>
          </a:stretch>
        </p:blipFill>
        <p:spPr>
          <a:xfrm>
            <a:off x="1149452" y="1336845"/>
            <a:ext cx="13325126" cy="5028523"/>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adoracao.png" descr="adoracao.png"/>
          <p:cNvPicPr>
            <a:picLocks noChangeAspect="1"/>
          </p:cNvPicPr>
          <p:nvPr/>
        </p:nvPicPr>
        <p:blipFill>
          <a:blip r:embed="rId3">
            <a:extLst/>
          </a:blip>
          <a:srcRect l="69152" t="0" r="0" b="73612"/>
          <a:stretch>
            <a:fillRect/>
          </a:stretch>
        </p:blipFill>
        <p:spPr>
          <a:xfrm>
            <a:off x="12650020" y="4893681"/>
            <a:ext cx="11173606" cy="7718778"/>
          </a:xfrm>
          <a:prstGeom prst="rect">
            <a:avLst/>
          </a:prstGeom>
          <a:ln w="12700">
            <a:miter lim="400000"/>
          </a:ln>
        </p:spPr>
      </p:pic>
      <p:pic>
        <p:nvPicPr>
          <p:cNvPr id="177" name="setas.png" descr="setas.png"/>
          <p:cNvPicPr>
            <a:picLocks noChangeAspect="1"/>
          </p:cNvPicPr>
          <p:nvPr/>
        </p:nvPicPr>
        <p:blipFill>
          <a:blip r:embed="rId4">
            <a:extLst/>
          </a:blip>
          <a:srcRect l="47210" t="50322" r="37952" b="1950"/>
          <a:stretch>
            <a:fillRect/>
          </a:stretch>
        </p:blipFill>
        <p:spPr>
          <a:xfrm flipH="1" rot="10800000">
            <a:off x="833553" y="3809938"/>
            <a:ext cx="1979114" cy="1228312"/>
          </a:xfrm>
          <a:prstGeom prst="rect">
            <a:avLst/>
          </a:prstGeom>
          <a:ln w="12700">
            <a:miter lim="400000"/>
          </a:ln>
        </p:spPr>
      </p:pic>
      <p:sp>
        <p:nvSpPr>
          <p:cNvPr id="178" name="Além das transformações ou conversões mencionadas, a Bíblia registra muitas outras, e através dessas histórias, aprendemos algumas lições importantes:"/>
          <p:cNvSpPr txBox="1"/>
          <p:nvPr/>
        </p:nvSpPr>
        <p:spPr>
          <a:xfrm>
            <a:off x="2963304" y="3318922"/>
            <a:ext cx="19522446" cy="22103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4400">
                <a:latin typeface="Arial"/>
                <a:ea typeface="Arial"/>
                <a:cs typeface="Arial"/>
                <a:sym typeface="Arial"/>
              </a:defRPr>
            </a:pPr>
            <a:r>
              <a:t>Además de las transformaciones o conversiones mencionadas, la Biblia registra muchas otras, y a través de esas historias, aprendemos algunas lecciones importantes</a:t>
            </a:r>
            <a:r>
              <a:rPr sz="4300"/>
              <a:t>:</a:t>
            </a:r>
          </a:p>
        </p:txBody>
      </p:sp>
      <p:sp>
        <p:nvSpPr>
          <p:cNvPr id="179" name="Somos transformados pelo Espírito Santo;"/>
          <p:cNvSpPr txBox="1"/>
          <p:nvPr/>
        </p:nvSpPr>
        <p:spPr>
          <a:xfrm>
            <a:off x="3679223" y="6169935"/>
            <a:ext cx="10519113" cy="63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Somos transformados por el Espíritu Santo.</a:t>
            </a:r>
          </a:p>
        </p:txBody>
      </p:sp>
      <p:grpSp>
        <p:nvGrpSpPr>
          <p:cNvPr id="182" name="1"/>
          <p:cNvGrpSpPr/>
          <p:nvPr/>
        </p:nvGrpSpPr>
        <p:grpSpPr>
          <a:xfrm>
            <a:off x="2556837" y="6010830"/>
            <a:ext cx="950121" cy="950121"/>
            <a:chOff x="0" y="0"/>
            <a:chExt cx="950120" cy="950120"/>
          </a:xfrm>
        </p:grpSpPr>
        <p:sp>
          <p:nvSpPr>
            <p:cNvPr id="180"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1" name="1"/>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1</a:t>
              </a:r>
            </a:p>
          </p:txBody>
        </p:sp>
      </p:grpSp>
      <p:sp>
        <p:nvSpPr>
          <p:cNvPr id="183" name="Somos transformados através de um processo;"/>
          <p:cNvSpPr txBox="1"/>
          <p:nvPr/>
        </p:nvSpPr>
        <p:spPr>
          <a:xfrm>
            <a:off x="3679223" y="7572058"/>
            <a:ext cx="10519113" cy="631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Somos transformados a través de un proceso.</a:t>
            </a:r>
          </a:p>
        </p:txBody>
      </p:sp>
      <p:grpSp>
        <p:nvGrpSpPr>
          <p:cNvPr id="186" name="2"/>
          <p:cNvGrpSpPr/>
          <p:nvPr/>
        </p:nvGrpSpPr>
        <p:grpSpPr>
          <a:xfrm>
            <a:off x="2556837" y="7412955"/>
            <a:ext cx="950121" cy="950121"/>
            <a:chOff x="0" y="0"/>
            <a:chExt cx="950120" cy="950120"/>
          </a:xfrm>
        </p:grpSpPr>
        <p:sp>
          <p:nvSpPr>
            <p:cNvPr id="184"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5" name="2"/>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2</a:t>
              </a:r>
            </a:p>
          </p:txBody>
        </p:sp>
      </p:grpSp>
      <p:sp>
        <p:nvSpPr>
          <p:cNvPr id="187" name="Todos nós podemos ser transformados;"/>
          <p:cNvSpPr txBox="1"/>
          <p:nvPr/>
        </p:nvSpPr>
        <p:spPr>
          <a:xfrm>
            <a:off x="3649469" y="8974182"/>
            <a:ext cx="10519114" cy="631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Todos podemos ser transformados.</a:t>
            </a:r>
          </a:p>
        </p:txBody>
      </p:sp>
      <p:grpSp>
        <p:nvGrpSpPr>
          <p:cNvPr id="190" name="3"/>
          <p:cNvGrpSpPr/>
          <p:nvPr/>
        </p:nvGrpSpPr>
        <p:grpSpPr>
          <a:xfrm>
            <a:off x="2527085" y="8815078"/>
            <a:ext cx="950121" cy="950121"/>
            <a:chOff x="0" y="0"/>
            <a:chExt cx="950120" cy="950120"/>
          </a:xfrm>
        </p:grpSpPr>
        <p:sp>
          <p:nvSpPr>
            <p:cNvPr id="188"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89" name="3"/>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3</a:t>
              </a:r>
            </a:p>
          </p:txBody>
        </p:sp>
      </p:grpSp>
      <p:sp>
        <p:nvSpPr>
          <p:cNvPr id="191" name="Somos transformados para cumprir os propósitos de Deus;"/>
          <p:cNvSpPr txBox="1"/>
          <p:nvPr/>
        </p:nvSpPr>
        <p:spPr>
          <a:xfrm>
            <a:off x="3649469" y="10217203"/>
            <a:ext cx="10519114" cy="1178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Somos transformados para cumplir los propósitos de Dios.</a:t>
            </a:r>
          </a:p>
        </p:txBody>
      </p:sp>
      <p:grpSp>
        <p:nvGrpSpPr>
          <p:cNvPr id="194" name="4"/>
          <p:cNvGrpSpPr/>
          <p:nvPr/>
        </p:nvGrpSpPr>
        <p:grpSpPr>
          <a:xfrm>
            <a:off x="2527085" y="10331150"/>
            <a:ext cx="950121" cy="950121"/>
            <a:chOff x="0" y="0"/>
            <a:chExt cx="950120" cy="950120"/>
          </a:xfrm>
        </p:grpSpPr>
        <p:sp>
          <p:nvSpPr>
            <p:cNvPr id="192"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93" name="4"/>
            <p:cNvSpPr txBox="1"/>
            <p:nvPr/>
          </p:nvSpPr>
          <p:spPr>
            <a:xfrm>
              <a:off x="139141" y="233303"/>
              <a:ext cx="671838" cy="4835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4</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jesus-2.png" descr="jesus-2.png"/>
          <p:cNvPicPr>
            <a:picLocks noChangeAspect="1"/>
          </p:cNvPicPr>
          <p:nvPr/>
        </p:nvPicPr>
        <p:blipFill>
          <a:blip r:embed="rId3">
            <a:extLst/>
          </a:blip>
          <a:srcRect l="42502" t="57405" r="44889" b="0"/>
          <a:stretch>
            <a:fillRect/>
          </a:stretch>
        </p:blipFill>
        <p:spPr>
          <a:xfrm flipH="1">
            <a:off x="824964" y="3391468"/>
            <a:ext cx="9139811" cy="8818982"/>
          </a:xfrm>
          <a:prstGeom prst="rect">
            <a:avLst/>
          </a:prstGeom>
          <a:ln w="12700">
            <a:miter lim="400000"/>
          </a:ln>
        </p:spPr>
      </p:pic>
      <p:pic>
        <p:nvPicPr>
          <p:cNvPr id="199" name="setas.png" descr="setas.png"/>
          <p:cNvPicPr>
            <a:picLocks noChangeAspect="1"/>
          </p:cNvPicPr>
          <p:nvPr/>
        </p:nvPicPr>
        <p:blipFill>
          <a:blip r:embed="rId4">
            <a:extLst/>
          </a:blip>
          <a:srcRect l="29812" t="0" r="55409" b="56286"/>
          <a:stretch>
            <a:fillRect/>
          </a:stretch>
        </p:blipFill>
        <p:spPr>
          <a:xfrm flipH="1" rot="8850571">
            <a:off x="8607653" y="8089173"/>
            <a:ext cx="3801981" cy="2169752"/>
          </a:xfrm>
          <a:prstGeom prst="rect">
            <a:avLst/>
          </a:prstGeom>
          <a:ln w="12700">
            <a:miter lim="400000"/>
          </a:ln>
        </p:spPr>
      </p:pic>
      <p:sp>
        <p:nvSpPr>
          <p:cNvPr id="200" name="A capacidade do Senhor Jesus"/>
          <p:cNvSpPr txBox="1"/>
          <p:nvPr/>
        </p:nvSpPr>
        <p:spPr>
          <a:xfrm>
            <a:off x="9690675" y="6266163"/>
            <a:ext cx="1337540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100">
                <a:solidFill>
                  <a:srgbClr val="B51600"/>
                </a:solidFill>
                <a:latin typeface="Arial Black"/>
                <a:ea typeface="Arial Black"/>
                <a:cs typeface="Arial Black"/>
                <a:sym typeface="Arial Black"/>
              </a:defRPr>
            </a:lvl1pPr>
          </a:lstStyle>
          <a:p>
            <a:pPr/>
            <a:r>
              <a:t>La capacidad del Señor Jesús</a:t>
            </a:r>
          </a:p>
        </p:txBody>
      </p:sp>
      <p:sp>
        <p:nvSpPr>
          <p:cNvPr id="201" name="para transformar vidas é realmente incrível."/>
          <p:cNvSpPr txBox="1"/>
          <p:nvPr/>
        </p:nvSpPr>
        <p:spPr>
          <a:xfrm>
            <a:off x="12461760" y="7692900"/>
            <a:ext cx="9856418" cy="2173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para transformar vidas es realmente increíble.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PODE TRANSFORMAR SUA VIDA"/>
          <p:cNvSpPr txBox="1"/>
          <p:nvPr/>
        </p:nvSpPr>
        <p:spPr>
          <a:xfrm>
            <a:off x="7629382" y="6886629"/>
            <a:ext cx="13353060" cy="1039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PUEDE TRANSFORMAR SU VIDA</a:t>
            </a:r>
          </a:p>
        </p:txBody>
      </p:sp>
      <p:sp>
        <p:nvSpPr>
          <p:cNvPr id="206" name="JESUS"/>
          <p:cNvSpPr txBox="1"/>
          <p:nvPr/>
        </p:nvSpPr>
        <p:spPr>
          <a:xfrm>
            <a:off x="8670727" y="4336778"/>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Estou certo de que aquele que começou boa obra em vocês há de completá-la até o Dia de Cristo Jesus.”"/>
          <p:cNvSpPr txBox="1"/>
          <p:nvPr/>
        </p:nvSpPr>
        <p:spPr>
          <a:xfrm>
            <a:off x="10585750" y="6030147"/>
            <a:ext cx="12428750" cy="44685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6700">
                <a:latin typeface="Arial"/>
                <a:ea typeface="Arial"/>
                <a:cs typeface="Arial"/>
                <a:sym typeface="Arial"/>
              </a:defRPr>
            </a:pPr>
            <a:r>
              <a:t>“</a:t>
            </a:r>
            <a:r>
              <a:rPr sz="6600"/>
              <a:t>Estando persuadido de esto, que el que comenzó en vosotros la buena obra, la perfeccionará hasta el día de Jesucristo</a:t>
            </a:r>
            <a:r>
              <a:t>”</a:t>
            </a:r>
          </a:p>
        </p:txBody>
      </p:sp>
      <p:sp>
        <p:nvSpPr>
          <p:cNvPr id="211" name="(Filipenses 1:6)"/>
          <p:cNvSpPr txBox="1"/>
          <p:nvPr/>
        </p:nvSpPr>
        <p:spPr>
          <a:xfrm>
            <a:off x="14789603" y="10666144"/>
            <a:ext cx="4021040"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(Filipenses 1:6)</a:t>
            </a:r>
          </a:p>
        </p:txBody>
      </p:sp>
      <p:pic>
        <p:nvPicPr>
          <p:cNvPr id="212" name="Asset 1.png" descr="Asset 1.png"/>
          <p:cNvPicPr>
            <a:picLocks noChangeAspect="1"/>
          </p:cNvPicPr>
          <p:nvPr/>
        </p:nvPicPr>
        <p:blipFill>
          <a:blip r:embed="rId3">
            <a:extLst/>
          </a:blip>
          <a:srcRect l="0" t="0" r="51709" b="0"/>
          <a:stretch>
            <a:fillRect/>
          </a:stretch>
        </p:blipFill>
        <p:spPr>
          <a:xfrm flipH="1">
            <a:off x="15651945" y="3893799"/>
            <a:ext cx="2296339" cy="1968894"/>
          </a:xfrm>
          <a:prstGeom prst="rect">
            <a:avLst/>
          </a:prstGeom>
          <a:ln w="12700">
            <a:miter lim="400000"/>
          </a:ln>
        </p:spPr>
      </p:pic>
      <p:pic>
        <p:nvPicPr>
          <p:cNvPr id="213" name="biblias.png" descr="biblias.png"/>
          <p:cNvPicPr>
            <a:picLocks noChangeAspect="1"/>
          </p:cNvPicPr>
          <p:nvPr/>
        </p:nvPicPr>
        <p:blipFill>
          <a:blip r:embed="rId4">
            <a:extLst/>
          </a:blip>
          <a:srcRect l="61266" t="68558" r="18637" b="0"/>
          <a:stretch>
            <a:fillRect/>
          </a:stretch>
        </p:blipFill>
        <p:spPr>
          <a:xfrm>
            <a:off x="684386" y="5539204"/>
            <a:ext cx="10178846" cy="59544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setas.png" descr="setas.png"/>
          <p:cNvPicPr>
            <a:picLocks noChangeAspect="1"/>
          </p:cNvPicPr>
          <p:nvPr/>
        </p:nvPicPr>
        <p:blipFill>
          <a:blip r:embed="rId3">
            <a:extLst/>
          </a:blip>
          <a:srcRect l="29812" t="0" r="55409" b="56286"/>
          <a:stretch>
            <a:fillRect/>
          </a:stretch>
        </p:blipFill>
        <p:spPr>
          <a:xfrm flipH="1" rot="8850571">
            <a:off x="642071" y="3775192"/>
            <a:ext cx="2279069" cy="1300642"/>
          </a:xfrm>
          <a:prstGeom prst="rect">
            <a:avLst/>
          </a:prstGeom>
          <a:ln w="12700">
            <a:miter lim="400000"/>
          </a:ln>
        </p:spPr>
      </p:pic>
      <p:sp>
        <p:nvSpPr>
          <p:cNvPr id="218" name="EXEMPLOS"/>
          <p:cNvSpPr txBox="1"/>
          <p:nvPr/>
        </p:nvSpPr>
        <p:spPr>
          <a:xfrm>
            <a:off x="2348915" y="2237525"/>
            <a:ext cx="500265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100">
                <a:solidFill>
                  <a:srgbClr val="B51600"/>
                </a:solidFill>
                <a:latin typeface="Arial Black"/>
                <a:ea typeface="Arial Black"/>
                <a:cs typeface="Arial Black"/>
                <a:sym typeface="Arial Black"/>
              </a:defRPr>
            </a:lvl1pPr>
          </a:lstStyle>
          <a:p>
            <a:pPr/>
            <a:r>
              <a:t>EJEMPLOS</a:t>
            </a:r>
          </a:p>
        </p:txBody>
      </p:sp>
      <p:sp>
        <p:nvSpPr>
          <p:cNvPr id="219" name="claros do poder de Deus"/>
          <p:cNvSpPr txBox="1"/>
          <p:nvPr/>
        </p:nvSpPr>
        <p:spPr>
          <a:xfrm>
            <a:off x="3500945" y="3441092"/>
            <a:ext cx="9614794" cy="10516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700">
                <a:latin typeface="Arial"/>
                <a:ea typeface="Arial"/>
                <a:cs typeface="Arial"/>
                <a:sym typeface="Arial"/>
              </a:defRPr>
            </a:lvl1pPr>
          </a:lstStyle>
          <a:p>
            <a:pPr/>
            <a:r>
              <a:t>Claros del poder de Dios</a:t>
            </a:r>
          </a:p>
        </p:txBody>
      </p:sp>
      <p:pic>
        <p:nvPicPr>
          <p:cNvPr id="220" name="ATORES.png" descr="ATORES.png"/>
          <p:cNvPicPr>
            <a:picLocks noChangeAspect="1"/>
          </p:cNvPicPr>
          <p:nvPr/>
        </p:nvPicPr>
        <p:blipFill>
          <a:blip r:embed="rId4">
            <a:extLst/>
          </a:blip>
          <a:srcRect l="67689" t="0" r="17074" b="0"/>
          <a:stretch>
            <a:fillRect/>
          </a:stretch>
        </p:blipFill>
        <p:spPr>
          <a:xfrm>
            <a:off x="3250953" y="4713816"/>
            <a:ext cx="2585039" cy="2490915"/>
          </a:xfrm>
          <a:prstGeom prst="rect">
            <a:avLst/>
          </a:prstGeom>
          <a:ln w="12700">
            <a:miter lim="400000"/>
          </a:ln>
        </p:spPr>
      </p:pic>
      <p:pic>
        <p:nvPicPr>
          <p:cNvPr id="221" name="ATORES.png" descr="ATORES.png"/>
          <p:cNvPicPr>
            <a:picLocks noChangeAspect="1"/>
          </p:cNvPicPr>
          <p:nvPr/>
        </p:nvPicPr>
        <p:blipFill>
          <a:blip r:embed="rId4">
            <a:extLst/>
          </a:blip>
          <a:srcRect l="33844" t="0" r="50919" b="0"/>
          <a:stretch>
            <a:fillRect/>
          </a:stretch>
        </p:blipFill>
        <p:spPr>
          <a:xfrm>
            <a:off x="3250953" y="7377783"/>
            <a:ext cx="2585039" cy="2490915"/>
          </a:xfrm>
          <a:prstGeom prst="rect">
            <a:avLst/>
          </a:prstGeom>
          <a:ln w="12700">
            <a:miter lim="400000"/>
          </a:ln>
        </p:spPr>
      </p:pic>
      <p:pic>
        <p:nvPicPr>
          <p:cNvPr id="222" name="ATORES.png" descr="ATORES.png"/>
          <p:cNvPicPr>
            <a:picLocks noChangeAspect="1"/>
          </p:cNvPicPr>
          <p:nvPr/>
        </p:nvPicPr>
        <p:blipFill>
          <a:blip r:embed="rId4">
            <a:extLst/>
          </a:blip>
          <a:srcRect l="16834" t="0" r="67929" b="0"/>
          <a:stretch>
            <a:fillRect/>
          </a:stretch>
        </p:blipFill>
        <p:spPr>
          <a:xfrm>
            <a:off x="3250954" y="10299140"/>
            <a:ext cx="2585038" cy="2490915"/>
          </a:xfrm>
          <a:prstGeom prst="rect">
            <a:avLst/>
          </a:prstGeom>
          <a:ln w="12700">
            <a:miter lim="400000"/>
          </a:ln>
        </p:spPr>
      </p:pic>
      <p:pic>
        <p:nvPicPr>
          <p:cNvPr id="223" name="ATORES.png" descr="ATORES.png"/>
          <p:cNvPicPr>
            <a:picLocks noChangeAspect="1"/>
          </p:cNvPicPr>
          <p:nvPr/>
        </p:nvPicPr>
        <p:blipFill>
          <a:blip r:embed="rId4">
            <a:extLst/>
          </a:blip>
          <a:srcRect l="85048" t="0" r="0" b="0"/>
          <a:stretch>
            <a:fillRect/>
          </a:stretch>
        </p:blipFill>
        <p:spPr>
          <a:xfrm>
            <a:off x="13515639" y="4713816"/>
            <a:ext cx="2536537" cy="2490915"/>
          </a:xfrm>
          <a:prstGeom prst="rect">
            <a:avLst/>
          </a:prstGeom>
          <a:ln w="12700">
            <a:miter lim="400000"/>
          </a:ln>
        </p:spPr>
      </p:pic>
      <p:pic>
        <p:nvPicPr>
          <p:cNvPr id="224" name="ATORES.png" descr="ATORES.png"/>
          <p:cNvPicPr>
            <a:picLocks noChangeAspect="1"/>
          </p:cNvPicPr>
          <p:nvPr/>
        </p:nvPicPr>
        <p:blipFill>
          <a:blip r:embed="rId4">
            <a:extLst/>
          </a:blip>
          <a:srcRect l="51029" t="0" r="33733" b="0"/>
          <a:stretch>
            <a:fillRect/>
          </a:stretch>
        </p:blipFill>
        <p:spPr>
          <a:xfrm>
            <a:off x="13515640" y="7377783"/>
            <a:ext cx="2585039" cy="2490915"/>
          </a:xfrm>
          <a:prstGeom prst="rect">
            <a:avLst/>
          </a:prstGeom>
          <a:ln w="12700">
            <a:miter lim="400000"/>
          </a:ln>
        </p:spPr>
      </p:pic>
      <p:pic>
        <p:nvPicPr>
          <p:cNvPr id="225" name="ATORES.png" descr="ATORES.png"/>
          <p:cNvPicPr>
            <a:picLocks noChangeAspect="1"/>
          </p:cNvPicPr>
          <p:nvPr/>
        </p:nvPicPr>
        <p:blipFill>
          <a:blip r:embed="rId4">
            <a:extLst/>
          </a:blip>
          <a:srcRect l="0" t="0" r="84763" b="0"/>
          <a:stretch>
            <a:fillRect/>
          </a:stretch>
        </p:blipFill>
        <p:spPr>
          <a:xfrm>
            <a:off x="13515640" y="10299138"/>
            <a:ext cx="2585039" cy="2490916"/>
          </a:xfrm>
          <a:prstGeom prst="rect">
            <a:avLst/>
          </a:prstGeom>
          <a:ln w="12700">
            <a:miter lim="400000"/>
          </a:ln>
        </p:spPr>
      </p:pic>
      <p:grpSp>
        <p:nvGrpSpPr>
          <p:cNvPr id="229" name="Agrupar"/>
          <p:cNvGrpSpPr/>
          <p:nvPr/>
        </p:nvGrpSpPr>
        <p:grpSpPr>
          <a:xfrm>
            <a:off x="5893120" y="5366537"/>
            <a:ext cx="4885984" cy="1185345"/>
            <a:chOff x="0" y="0"/>
            <a:chExt cx="4885983" cy="1185344"/>
          </a:xfrm>
        </p:grpSpPr>
        <p:pic>
          <p:nvPicPr>
            <p:cNvPr id="226" name="setas.png" descr="setas.png"/>
            <p:cNvPicPr>
              <a:picLocks noChangeAspect="1"/>
            </p:cNvPicPr>
            <p:nvPr/>
          </p:nvPicPr>
          <p:blipFill>
            <a:blip r:embed="rId3">
              <a:extLst/>
            </a:blip>
            <a:srcRect l="92708" t="13414" r="0" b="46286"/>
            <a:stretch>
              <a:fillRect/>
            </a:stretch>
          </p:blipFill>
          <p:spPr>
            <a:xfrm flipH="1" rot="10800000">
              <a:off x="0" y="62945"/>
              <a:ext cx="463409" cy="494133"/>
            </a:xfrm>
            <a:prstGeom prst="rect">
              <a:avLst/>
            </a:prstGeom>
            <a:ln w="12700" cap="flat">
              <a:noFill/>
              <a:miter lim="400000"/>
            </a:ln>
            <a:effectLst/>
          </p:spPr>
        </p:pic>
        <p:sp>
          <p:nvSpPr>
            <p:cNvPr id="227" name="John Wycliffe"/>
            <p:cNvSpPr txBox="1"/>
            <p:nvPr/>
          </p:nvSpPr>
          <p:spPr>
            <a:xfrm>
              <a:off x="501041" y="0"/>
              <a:ext cx="4384943" cy="620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lnSpc>
                  <a:spcPct val="117999"/>
                </a:lnSpc>
                <a:defRPr b="0" sz="3600">
                  <a:latin typeface="Arial"/>
                  <a:ea typeface="Arial"/>
                  <a:cs typeface="Arial"/>
                  <a:sym typeface="Arial"/>
                </a:defRPr>
              </a:pPr>
              <a:r>
                <a:t>Juan W</a:t>
              </a:r>
              <a:r>
                <a:t>i</a:t>
              </a:r>
              <a:r>
                <a:t>cl</a:t>
              </a:r>
              <a:r>
                <a:t>e</a:t>
              </a:r>
              <a:r>
                <a:t>f</a:t>
              </a:r>
            </a:p>
          </p:txBody>
        </p:sp>
        <p:sp>
          <p:nvSpPr>
            <p:cNvPr id="228" name="(1320-1384)"/>
            <p:cNvSpPr txBox="1"/>
            <p:nvPr/>
          </p:nvSpPr>
          <p:spPr>
            <a:xfrm>
              <a:off x="501041" y="565301"/>
              <a:ext cx="2848959"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solidFill>
                    <a:schemeClr val="accent5"/>
                  </a:solidFill>
                  <a:latin typeface="Arial"/>
                  <a:ea typeface="Arial"/>
                  <a:cs typeface="Arial"/>
                  <a:sym typeface="Arial"/>
                </a:defRPr>
              </a:lvl1pPr>
            </a:lstStyle>
            <a:p>
              <a:pPr/>
              <a:r>
                <a:t>(1320-1384)</a:t>
              </a:r>
            </a:p>
          </p:txBody>
        </p:sp>
      </p:grpSp>
      <p:grpSp>
        <p:nvGrpSpPr>
          <p:cNvPr id="233" name="Agrupar"/>
          <p:cNvGrpSpPr/>
          <p:nvPr/>
        </p:nvGrpSpPr>
        <p:grpSpPr>
          <a:xfrm>
            <a:off x="5893120" y="8030504"/>
            <a:ext cx="4885984" cy="1185345"/>
            <a:chOff x="0" y="0"/>
            <a:chExt cx="4885983" cy="1185344"/>
          </a:xfrm>
        </p:grpSpPr>
        <p:pic>
          <p:nvPicPr>
            <p:cNvPr id="230" name="setas.png" descr="setas.png"/>
            <p:cNvPicPr>
              <a:picLocks noChangeAspect="1"/>
            </p:cNvPicPr>
            <p:nvPr/>
          </p:nvPicPr>
          <p:blipFill>
            <a:blip r:embed="rId3">
              <a:extLst/>
            </a:blip>
            <a:srcRect l="92708" t="13414" r="0" b="46286"/>
            <a:stretch>
              <a:fillRect/>
            </a:stretch>
          </p:blipFill>
          <p:spPr>
            <a:xfrm flipH="1" rot="10800000">
              <a:off x="0" y="62945"/>
              <a:ext cx="463409" cy="494133"/>
            </a:xfrm>
            <a:prstGeom prst="rect">
              <a:avLst/>
            </a:prstGeom>
            <a:ln w="12700" cap="flat">
              <a:noFill/>
              <a:miter lim="400000"/>
            </a:ln>
            <a:effectLst/>
          </p:spPr>
        </p:pic>
        <p:sp>
          <p:nvSpPr>
            <p:cNvPr id="231" name="Martinho Lutero"/>
            <p:cNvSpPr txBox="1"/>
            <p:nvPr/>
          </p:nvSpPr>
          <p:spPr>
            <a:xfrm>
              <a:off x="501041" y="-1"/>
              <a:ext cx="4384943"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latin typeface="Arial"/>
                  <a:ea typeface="Arial"/>
                  <a:cs typeface="Arial"/>
                  <a:sym typeface="Arial"/>
                </a:defRPr>
              </a:lvl1pPr>
            </a:lstStyle>
            <a:p>
              <a:pPr/>
              <a:r>
                <a:t>Martín Lutero</a:t>
              </a:r>
            </a:p>
          </p:txBody>
        </p:sp>
        <p:sp>
          <p:nvSpPr>
            <p:cNvPr id="232" name="(1483-1546)"/>
            <p:cNvSpPr txBox="1"/>
            <p:nvPr/>
          </p:nvSpPr>
          <p:spPr>
            <a:xfrm>
              <a:off x="501041" y="565301"/>
              <a:ext cx="2848959"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solidFill>
                    <a:schemeClr val="accent5"/>
                  </a:solidFill>
                  <a:latin typeface="Arial"/>
                  <a:ea typeface="Arial"/>
                  <a:cs typeface="Arial"/>
                  <a:sym typeface="Arial"/>
                </a:defRPr>
              </a:lvl1pPr>
            </a:lstStyle>
            <a:p>
              <a:pPr/>
              <a:r>
                <a:t> (1483-1546)</a:t>
              </a:r>
            </a:p>
          </p:txBody>
        </p:sp>
      </p:grpSp>
      <p:grpSp>
        <p:nvGrpSpPr>
          <p:cNvPr id="237" name="Agrupar"/>
          <p:cNvGrpSpPr/>
          <p:nvPr/>
        </p:nvGrpSpPr>
        <p:grpSpPr>
          <a:xfrm>
            <a:off x="5893120" y="10951861"/>
            <a:ext cx="4885984" cy="1185345"/>
            <a:chOff x="0" y="0"/>
            <a:chExt cx="4885983" cy="1185344"/>
          </a:xfrm>
        </p:grpSpPr>
        <p:pic>
          <p:nvPicPr>
            <p:cNvPr id="234" name="setas.png" descr="setas.png"/>
            <p:cNvPicPr>
              <a:picLocks noChangeAspect="1"/>
            </p:cNvPicPr>
            <p:nvPr/>
          </p:nvPicPr>
          <p:blipFill>
            <a:blip r:embed="rId3">
              <a:extLst/>
            </a:blip>
            <a:srcRect l="92708" t="13414" r="0" b="46286"/>
            <a:stretch>
              <a:fillRect/>
            </a:stretch>
          </p:blipFill>
          <p:spPr>
            <a:xfrm flipH="1" rot="10800000">
              <a:off x="0" y="62945"/>
              <a:ext cx="463409" cy="494133"/>
            </a:xfrm>
            <a:prstGeom prst="rect">
              <a:avLst/>
            </a:prstGeom>
            <a:ln w="12700" cap="flat">
              <a:noFill/>
              <a:miter lim="400000"/>
            </a:ln>
            <a:effectLst/>
          </p:spPr>
        </p:pic>
        <p:sp>
          <p:nvSpPr>
            <p:cNvPr id="235" name="John Newton"/>
            <p:cNvSpPr txBox="1"/>
            <p:nvPr/>
          </p:nvSpPr>
          <p:spPr>
            <a:xfrm>
              <a:off x="501041" y="0"/>
              <a:ext cx="4384943" cy="620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latin typeface="Arial"/>
                  <a:ea typeface="Arial"/>
                  <a:cs typeface="Arial"/>
                  <a:sym typeface="Arial"/>
                </a:defRPr>
              </a:lvl1pPr>
            </a:lstStyle>
            <a:p>
              <a:pPr/>
              <a:r>
                <a:t>Juan Newton</a:t>
              </a:r>
            </a:p>
          </p:txBody>
        </p:sp>
        <p:sp>
          <p:nvSpPr>
            <p:cNvPr id="236" name="(1725-1807)"/>
            <p:cNvSpPr txBox="1"/>
            <p:nvPr/>
          </p:nvSpPr>
          <p:spPr>
            <a:xfrm>
              <a:off x="501041" y="565301"/>
              <a:ext cx="2848959"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solidFill>
                    <a:schemeClr val="accent5"/>
                  </a:solidFill>
                  <a:latin typeface="Arial"/>
                  <a:ea typeface="Arial"/>
                  <a:cs typeface="Arial"/>
                  <a:sym typeface="Arial"/>
                </a:defRPr>
              </a:lvl1pPr>
            </a:lstStyle>
            <a:p>
              <a:pPr/>
              <a:r>
                <a:t>(1725-1807)</a:t>
              </a:r>
            </a:p>
          </p:txBody>
        </p:sp>
      </p:grpSp>
      <p:grpSp>
        <p:nvGrpSpPr>
          <p:cNvPr id="241" name="Agrupar"/>
          <p:cNvGrpSpPr/>
          <p:nvPr/>
        </p:nvGrpSpPr>
        <p:grpSpPr>
          <a:xfrm>
            <a:off x="16247064" y="5366537"/>
            <a:ext cx="4885983" cy="1185345"/>
            <a:chOff x="0" y="0"/>
            <a:chExt cx="4885982" cy="1185344"/>
          </a:xfrm>
        </p:grpSpPr>
        <p:pic>
          <p:nvPicPr>
            <p:cNvPr id="238" name="setas.png" descr="setas.png"/>
            <p:cNvPicPr>
              <a:picLocks noChangeAspect="1"/>
            </p:cNvPicPr>
            <p:nvPr/>
          </p:nvPicPr>
          <p:blipFill>
            <a:blip r:embed="rId3">
              <a:extLst/>
            </a:blip>
            <a:srcRect l="92708" t="13414" r="0" b="46286"/>
            <a:stretch>
              <a:fillRect/>
            </a:stretch>
          </p:blipFill>
          <p:spPr>
            <a:xfrm flipH="1" rot="10800000">
              <a:off x="0" y="62945"/>
              <a:ext cx="463409" cy="494133"/>
            </a:xfrm>
            <a:prstGeom prst="rect">
              <a:avLst/>
            </a:prstGeom>
            <a:ln w="12700" cap="flat">
              <a:noFill/>
              <a:miter lim="400000"/>
            </a:ln>
            <a:effectLst/>
          </p:spPr>
        </p:pic>
        <p:sp>
          <p:nvSpPr>
            <p:cNvPr id="239" name="Guilherme Miller"/>
            <p:cNvSpPr txBox="1"/>
            <p:nvPr/>
          </p:nvSpPr>
          <p:spPr>
            <a:xfrm>
              <a:off x="501041" y="0"/>
              <a:ext cx="4384942" cy="620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latin typeface="Arial"/>
                  <a:ea typeface="Arial"/>
                  <a:cs typeface="Arial"/>
                  <a:sym typeface="Arial"/>
                </a:defRPr>
              </a:lvl1pPr>
            </a:lstStyle>
            <a:p>
              <a:pPr/>
              <a:r>
                <a:t>Guillermo Miller</a:t>
              </a:r>
            </a:p>
          </p:txBody>
        </p:sp>
        <p:sp>
          <p:nvSpPr>
            <p:cNvPr id="240" name="(1782-1849)"/>
            <p:cNvSpPr txBox="1"/>
            <p:nvPr/>
          </p:nvSpPr>
          <p:spPr>
            <a:xfrm>
              <a:off x="501041" y="565301"/>
              <a:ext cx="2848958"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solidFill>
                    <a:schemeClr val="accent5"/>
                  </a:solidFill>
                  <a:latin typeface="Arial"/>
                  <a:ea typeface="Arial"/>
                  <a:cs typeface="Arial"/>
                  <a:sym typeface="Arial"/>
                </a:defRPr>
              </a:lvl1pPr>
            </a:lstStyle>
            <a:p>
              <a:pPr/>
              <a:r>
                <a:t>(1782-1849)</a:t>
              </a:r>
            </a:p>
          </p:txBody>
        </p:sp>
      </p:grpSp>
      <p:grpSp>
        <p:nvGrpSpPr>
          <p:cNvPr id="245" name="Agrupar"/>
          <p:cNvGrpSpPr/>
          <p:nvPr/>
        </p:nvGrpSpPr>
        <p:grpSpPr>
          <a:xfrm>
            <a:off x="16247064" y="8030504"/>
            <a:ext cx="4885983" cy="1185345"/>
            <a:chOff x="0" y="0"/>
            <a:chExt cx="4885982" cy="1185344"/>
          </a:xfrm>
        </p:grpSpPr>
        <p:pic>
          <p:nvPicPr>
            <p:cNvPr id="242" name="setas.png" descr="setas.png"/>
            <p:cNvPicPr>
              <a:picLocks noChangeAspect="1"/>
            </p:cNvPicPr>
            <p:nvPr/>
          </p:nvPicPr>
          <p:blipFill>
            <a:blip r:embed="rId3">
              <a:extLst/>
            </a:blip>
            <a:srcRect l="92708" t="13414" r="0" b="46286"/>
            <a:stretch>
              <a:fillRect/>
            </a:stretch>
          </p:blipFill>
          <p:spPr>
            <a:xfrm flipH="1" rot="10800000">
              <a:off x="0" y="62945"/>
              <a:ext cx="463409" cy="494133"/>
            </a:xfrm>
            <a:prstGeom prst="rect">
              <a:avLst/>
            </a:prstGeom>
            <a:ln w="12700" cap="flat">
              <a:noFill/>
              <a:miter lim="400000"/>
            </a:ln>
            <a:effectLst/>
          </p:spPr>
        </p:pic>
        <p:sp>
          <p:nvSpPr>
            <p:cNvPr id="243" name="José Bates"/>
            <p:cNvSpPr txBox="1"/>
            <p:nvPr/>
          </p:nvSpPr>
          <p:spPr>
            <a:xfrm>
              <a:off x="501041" y="-1"/>
              <a:ext cx="4384942"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latin typeface="Arial"/>
                  <a:ea typeface="Arial"/>
                  <a:cs typeface="Arial"/>
                  <a:sym typeface="Arial"/>
                </a:defRPr>
              </a:lvl1pPr>
            </a:lstStyle>
            <a:p>
              <a:pPr/>
              <a:r>
                <a:t>José Bates</a:t>
              </a:r>
            </a:p>
          </p:txBody>
        </p:sp>
        <p:sp>
          <p:nvSpPr>
            <p:cNvPr id="244" name="(1792-1872)"/>
            <p:cNvSpPr txBox="1"/>
            <p:nvPr/>
          </p:nvSpPr>
          <p:spPr>
            <a:xfrm>
              <a:off x="501041" y="565301"/>
              <a:ext cx="2848958"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solidFill>
                    <a:schemeClr val="accent5"/>
                  </a:solidFill>
                  <a:latin typeface="Arial"/>
                  <a:ea typeface="Arial"/>
                  <a:cs typeface="Arial"/>
                  <a:sym typeface="Arial"/>
                </a:defRPr>
              </a:lvl1pPr>
            </a:lstStyle>
            <a:p>
              <a:pPr/>
              <a:r>
                <a:t>(1792-1872)</a:t>
              </a:r>
            </a:p>
          </p:txBody>
        </p:sp>
      </p:grpSp>
      <p:grpSp>
        <p:nvGrpSpPr>
          <p:cNvPr id="249" name="Agrupar"/>
          <p:cNvGrpSpPr/>
          <p:nvPr/>
        </p:nvGrpSpPr>
        <p:grpSpPr>
          <a:xfrm>
            <a:off x="16247064" y="10951861"/>
            <a:ext cx="4885983" cy="1185345"/>
            <a:chOff x="0" y="0"/>
            <a:chExt cx="4885982" cy="1185344"/>
          </a:xfrm>
        </p:grpSpPr>
        <p:pic>
          <p:nvPicPr>
            <p:cNvPr id="246" name="setas.png" descr="setas.png"/>
            <p:cNvPicPr>
              <a:picLocks noChangeAspect="1"/>
            </p:cNvPicPr>
            <p:nvPr/>
          </p:nvPicPr>
          <p:blipFill>
            <a:blip r:embed="rId3">
              <a:extLst/>
            </a:blip>
            <a:srcRect l="92708" t="13414" r="0" b="46286"/>
            <a:stretch>
              <a:fillRect/>
            </a:stretch>
          </p:blipFill>
          <p:spPr>
            <a:xfrm flipH="1" rot="10800000">
              <a:off x="0" y="62945"/>
              <a:ext cx="463409" cy="494133"/>
            </a:xfrm>
            <a:prstGeom prst="rect">
              <a:avLst/>
            </a:prstGeom>
            <a:ln w="12700" cap="flat">
              <a:noFill/>
              <a:miter lim="400000"/>
            </a:ln>
            <a:effectLst/>
          </p:spPr>
        </p:pic>
        <p:sp>
          <p:nvSpPr>
            <p:cNvPr id="247" name="John N. Andrews"/>
            <p:cNvSpPr txBox="1"/>
            <p:nvPr/>
          </p:nvSpPr>
          <p:spPr>
            <a:xfrm>
              <a:off x="501041" y="0"/>
              <a:ext cx="4384942" cy="620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latin typeface="Arial"/>
                  <a:ea typeface="Arial"/>
                  <a:cs typeface="Arial"/>
                  <a:sym typeface="Arial"/>
                </a:defRPr>
              </a:lvl1pPr>
            </a:lstStyle>
            <a:p>
              <a:pPr/>
              <a:r>
                <a:t>Juan N. Andrews</a:t>
              </a:r>
            </a:p>
          </p:txBody>
        </p:sp>
        <p:sp>
          <p:nvSpPr>
            <p:cNvPr id="248" name="(1829-1883)"/>
            <p:cNvSpPr txBox="1"/>
            <p:nvPr/>
          </p:nvSpPr>
          <p:spPr>
            <a:xfrm>
              <a:off x="501041" y="565301"/>
              <a:ext cx="2848958" cy="620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117999"/>
                </a:lnSpc>
                <a:defRPr b="0" sz="3600">
                  <a:solidFill>
                    <a:schemeClr val="accent5"/>
                  </a:solidFill>
                  <a:latin typeface="Arial"/>
                  <a:ea typeface="Arial"/>
                  <a:cs typeface="Arial"/>
                  <a:sym typeface="Arial"/>
                </a:defRPr>
              </a:lvl1pPr>
            </a:lstStyle>
            <a:p>
              <a:pPr/>
              <a:r>
                <a:t>(1829-1883)</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jesus-2.png" descr="jesus-2.png"/>
          <p:cNvPicPr>
            <a:picLocks noChangeAspect="1"/>
          </p:cNvPicPr>
          <p:nvPr/>
        </p:nvPicPr>
        <p:blipFill>
          <a:blip r:embed="rId3">
            <a:extLst/>
          </a:blip>
          <a:srcRect l="49162" t="6872" r="41754" b="49162"/>
          <a:stretch>
            <a:fillRect/>
          </a:stretch>
        </p:blipFill>
        <p:spPr>
          <a:xfrm>
            <a:off x="740993" y="3077509"/>
            <a:ext cx="6872744" cy="9499878"/>
          </a:xfrm>
          <a:prstGeom prst="rect">
            <a:avLst/>
          </a:prstGeom>
          <a:ln w="12700">
            <a:miter lim="400000"/>
          </a:ln>
        </p:spPr>
      </p:pic>
      <p:pic>
        <p:nvPicPr>
          <p:cNvPr id="254" name="setas.png" descr="setas.png"/>
          <p:cNvPicPr>
            <a:picLocks noChangeAspect="1"/>
          </p:cNvPicPr>
          <p:nvPr/>
        </p:nvPicPr>
        <p:blipFill>
          <a:blip r:embed="rId4">
            <a:extLst/>
          </a:blip>
          <a:srcRect l="29812" t="0" r="55409" b="56286"/>
          <a:stretch>
            <a:fillRect/>
          </a:stretch>
        </p:blipFill>
        <p:spPr>
          <a:xfrm flipH="1" rot="8850571">
            <a:off x="6889502" y="5968541"/>
            <a:ext cx="3117343" cy="1779037"/>
          </a:xfrm>
          <a:prstGeom prst="rect">
            <a:avLst/>
          </a:prstGeom>
          <a:ln w="12700">
            <a:miter lim="400000"/>
          </a:ln>
        </p:spPr>
      </p:pic>
      <p:sp>
        <p:nvSpPr>
          <p:cNvPr id="255" name="JESUS"/>
          <p:cNvSpPr txBox="1"/>
          <p:nvPr/>
        </p:nvSpPr>
        <p:spPr>
          <a:xfrm>
            <a:off x="8441062" y="4093359"/>
            <a:ext cx="4741189"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9800">
                <a:solidFill>
                  <a:srgbClr val="B51600"/>
                </a:solidFill>
                <a:latin typeface="Arial Black"/>
                <a:ea typeface="Arial Black"/>
                <a:cs typeface="Arial Black"/>
                <a:sym typeface="Arial Black"/>
              </a:defRPr>
            </a:lvl1pPr>
          </a:lstStyle>
          <a:p>
            <a:pPr/>
            <a:r>
              <a:t>JESÚS</a:t>
            </a:r>
          </a:p>
        </p:txBody>
      </p:sp>
      <p:sp>
        <p:nvSpPr>
          <p:cNvPr id="256" name="pode fazer milagres na vida das pessoas, levando-as a cumprir sua grande missão no mundo."/>
          <p:cNvSpPr txBox="1"/>
          <p:nvPr/>
        </p:nvSpPr>
        <p:spPr>
          <a:xfrm>
            <a:off x="9992284" y="6002987"/>
            <a:ext cx="13083541" cy="4441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puede hacer milagros en la vida de las personas, llevándolas a cumplir su gran misión en el mundo.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setas.png" descr="setas.png"/>
          <p:cNvPicPr>
            <a:picLocks noChangeAspect="1"/>
          </p:cNvPicPr>
          <p:nvPr/>
        </p:nvPicPr>
        <p:blipFill>
          <a:blip r:embed="rId3">
            <a:extLst/>
          </a:blip>
          <a:srcRect l="47433" t="0" r="37729" b="52817"/>
          <a:stretch>
            <a:fillRect/>
          </a:stretch>
        </p:blipFill>
        <p:spPr>
          <a:xfrm flipH="1" rot="8423296">
            <a:off x="951877" y="3907868"/>
            <a:ext cx="2965956" cy="1819746"/>
          </a:xfrm>
          <a:prstGeom prst="rect">
            <a:avLst/>
          </a:prstGeom>
          <a:ln w="12700">
            <a:miter lim="400000"/>
          </a:ln>
        </p:spPr>
      </p:pic>
      <p:sp>
        <p:nvSpPr>
          <p:cNvPr id="261" name="Testemunhos através dos sermões do pastor Alejandro Bullón e outros que demonstram que o cristianismo adventista é usado por Deus para transformar vidas. Dessa realidade, pode-se aprender o seguinte:"/>
          <p:cNvSpPr txBox="1"/>
          <p:nvPr/>
        </p:nvSpPr>
        <p:spPr>
          <a:xfrm>
            <a:off x="3736874" y="2945920"/>
            <a:ext cx="17336320" cy="2956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400">
                <a:latin typeface="Arial"/>
                <a:ea typeface="Arial"/>
                <a:cs typeface="Arial"/>
                <a:sym typeface="Arial"/>
              </a:defRPr>
            </a:lvl1pPr>
          </a:lstStyle>
          <a:p>
            <a:pPr/>
            <a:r>
              <a:t>Hay testimonios a través de los sermones del pastor Alejandro Bullón y otros que demuestran que el cristiano adventista es usado por Dios para transformar vidas. De esa realidad se puede aprender lo siguiente:</a:t>
            </a:r>
          </a:p>
        </p:txBody>
      </p:sp>
      <p:sp>
        <p:nvSpPr>
          <p:cNvPr id="262" name="A transformação é uma prova tangível da existência de Deus;"/>
          <p:cNvSpPr txBox="1"/>
          <p:nvPr/>
        </p:nvSpPr>
        <p:spPr>
          <a:xfrm>
            <a:off x="3619718" y="6568703"/>
            <a:ext cx="10519111" cy="1202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900">
                <a:latin typeface="Arial"/>
                <a:ea typeface="Arial"/>
                <a:cs typeface="Arial"/>
                <a:sym typeface="Arial"/>
              </a:defRPr>
            </a:lvl1pPr>
          </a:lstStyle>
          <a:p>
            <a:pPr/>
            <a:r>
              <a:t>La transformación es una prueba tangible de la existencia de Dios.</a:t>
            </a:r>
          </a:p>
        </p:txBody>
      </p:sp>
      <p:grpSp>
        <p:nvGrpSpPr>
          <p:cNvPr id="265" name="1"/>
          <p:cNvGrpSpPr/>
          <p:nvPr/>
        </p:nvGrpSpPr>
        <p:grpSpPr>
          <a:xfrm>
            <a:off x="2497333" y="6695143"/>
            <a:ext cx="950121" cy="950121"/>
            <a:chOff x="0" y="0"/>
            <a:chExt cx="950120" cy="950120"/>
          </a:xfrm>
        </p:grpSpPr>
        <p:sp>
          <p:nvSpPr>
            <p:cNvPr id="263"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4" name="1"/>
            <p:cNvSpPr txBox="1"/>
            <p:nvPr/>
          </p:nvSpPr>
          <p:spPr>
            <a:xfrm>
              <a:off x="139141" y="233304"/>
              <a:ext cx="671837"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1</a:t>
              </a:r>
            </a:p>
          </p:txBody>
        </p:sp>
      </p:grpSp>
      <p:sp>
        <p:nvSpPr>
          <p:cNvPr id="266" name="Os testemunhos de transformação são uma realidade;"/>
          <p:cNvSpPr txBox="1"/>
          <p:nvPr/>
        </p:nvSpPr>
        <p:spPr>
          <a:xfrm>
            <a:off x="3619718" y="8104640"/>
            <a:ext cx="10519111" cy="1202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900">
                <a:latin typeface="Arial"/>
                <a:ea typeface="Arial"/>
                <a:cs typeface="Arial"/>
                <a:sym typeface="Arial"/>
              </a:defRPr>
            </a:lvl1pPr>
          </a:lstStyle>
          <a:p>
            <a:pPr/>
            <a:r>
              <a:t>Los testimonios de transformación son una realidad.</a:t>
            </a:r>
          </a:p>
        </p:txBody>
      </p:sp>
      <p:grpSp>
        <p:nvGrpSpPr>
          <p:cNvPr id="269" name="2"/>
          <p:cNvGrpSpPr/>
          <p:nvPr/>
        </p:nvGrpSpPr>
        <p:grpSpPr>
          <a:xfrm>
            <a:off x="2497333" y="8097266"/>
            <a:ext cx="950121" cy="950121"/>
            <a:chOff x="0" y="0"/>
            <a:chExt cx="950120" cy="950120"/>
          </a:xfrm>
        </p:grpSpPr>
        <p:sp>
          <p:nvSpPr>
            <p:cNvPr id="267"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8" name="2"/>
            <p:cNvSpPr txBox="1"/>
            <p:nvPr/>
          </p:nvSpPr>
          <p:spPr>
            <a:xfrm>
              <a:off x="139141" y="233304"/>
              <a:ext cx="671837"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2</a:t>
              </a:r>
            </a:p>
          </p:txBody>
        </p:sp>
      </p:grpSp>
      <p:sp>
        <p:nvSpPr>
          <p:cNvPr id="270" name="A transformação é uma ação sobrenatural;"/>
          <p:cNvSpPr txBox="1"/>
          <p:nvPr/>
        </p:nvSpPr>
        <p:spPr>
          <a:xfrm>
            <a:off x="3589964" y="9652352"/>
            <a:ext cx="10721132" cy="644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900">
                <a:latin typeface="Arial"/>
                <a:ea typeface="Arial"/>
                <a:cs typeface="Arial"/>
                <a:sym typeface="Arial"/>
              </a:defRPr>
            </a:lvl1pPr>
          </a:lstStyle>
          <a:p>
            <a:pPr/>
            <a:r>
              <a:t>La transformación es una acción sobrenatural.</a:t>
            </a:r>
          </a:p>
        </p:txBody>
      </p:sp>
      <p:grpSp>
        <p:nvGrpSpPr>
          <p:cNvPr id="273" name="3"/>
          <p:cNvGrpSpPr/>
          <p:nvPr/>
        </p:nvGrpSpPr>
        <p:grpSpPr>
          <a:xfrm>
            <a:off x="2467579" y="9499390"/>
            <a:ext cx="950122" cy="950121"/>
            <a:chOff x="0" y="0"/>
            <a:chExt cx="950120" cy="950120"/>
          </a:xfrm>
        </p:grpSpPr>
        <p:sp>
          <p:nvSpPr>
            <p:cNvPr id="271"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2" name="3"/>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3</a:t>
              </a:r>
            </a:p>
          </p:txBody>
        </p:sp>
      </p:grpSp>
      <p:sp>
        <p:nvSpPr>
          <p:cNvPr id="274" name="A transformação é algo que está acontecendo em você."/>
          <p:cNvSpPr txBox="1"/>
          <p:nvPr/>
        </p:nvSpPr>
        <p:spPr>
          <a:xfrm>
            <a:off x="3589964" y="10889022"/>
            <a:ext cx="10519114" cy="1202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900">
                <a:latin typeface="Arial"/>
                <a:ea typeface="Arial"/>
                <a:cs typeface="Arial"/>
                <a:sym typeface="Arial"/>
              </a:defRPr>
            </a:lvl1pPr>
          </a:lstStyle>
          <a:p>
            <a:pPr/>
            <a:r>
              <a:t>La transformación es algo que está ocurriendo con usted.</a:t>
            </a:r>
          </a:p>
        </p:txBody>
      </p:sp>
      <p:grpSp>
        <p:nvGrpSpPr>
          <p:cNvPr id="277" name="4"/>
          <p:cNvGrpSpPr/>
          <p:nvPr/>
        </p:nvGrpSpPr>
        <p:grpSpPr>
          <a:xfrm>
            <a:off x="2467579" y="11015461"/>
            <a:ext cx="950122" cy="950121"/>
            <a:chOff x="0" y="0"/>
            <a:chExt cx="950120" cy="950120"/>
          </a:xfrm>
        </p:grpSpPr>
        <p:sp>
          <p:nvSpPr>
            <p:cNvPr id="275"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76" name="4"/>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4</a:t>
              </a:r>
            </a:p>
          </p:txBody>
        </p:sp>
      </p:grpSp>
      <p:pic>
        <p:nvPicPr>
          <p:cNvPr id="278" name="ATORES-2.png" descr="ATORES-2.png"/>
          <p:cNvPicPr>
            <a:picLocks noChangeAspect="1"/>
          </p:cNvPicPr>
          <p:nvPr/>
        </p:nvPicPr>
        <p:blipFill>
          <a:blip r:embed="rId4">
            <a:extLst/>
          </a:blip>
          <a:stretch>
            <a:fillRect/>
          </a:stretch>
        </p:blipFill>
        <p:spPr>
          <a:xfrm>
            <a:off x="14311095" y="6269304"/>
            <a:ext cx="8534978" cy="64696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jesus-2.png" descr="jesus-2.png"/>
          <p:cNvPicPr>
            <a:picLocks noChangeAspect="1"/>
          </p:cNvPicPr>
          <p:nvPr/>
        </p:nvPicPr>
        <p:blipFill>
          <a:blip r:embed="rId3">
            <a:extLst/>
          </a:blip>
          <a:srcRect l="19078" t="63326" r="72251" b="6093"/>
          <a:stretch>
            <a:fillRect/>
          </a:stretch>
        </p:blipFill>
        <p:spPr>
          <a:xfrm>
            <a:off x="11441238" y="3468659"/>
            <a:ext cx="9833086" cy="9906008"/>
          </a:xfrm>
          <a:prstGeom prst="rect">
            <a:avLst/>
          </a:prstGeom>
          <a:ln w="12700">
            <a:miter lim="400000"/>
          </a:ln>
        </p:spPr>
      </p:pic>
      <p:pic>
        <p:nvPicPr>
          <p:cNvPr id="283" name="setas.png" descr="setas.png"/>
          <p:cNvPicPr>
            <a:picLocks noChangeAspect="1"/>
          </p:cNvPicPr>
          <p:nvPr/>
        </p:nvPicPr>
        <p:blipFill>
          <a:blip r:embed="rId4">
            <a:extLst/>
          </a:blip>
          <a:srcRect l="30140" t="53864" r="55080" b="1897"/>
          <a:stretch>
            <a:fillRect/>
          </a:stretch>
        </p:blipFill>
        <p:spPr>
          <a:xfrm flipH="1" rot="13261338">
            <a:off x="4148344" y="5243771"/>
            <a:ext cx="3117344" cy="1800314"/>
          </a:xfrm>
          <a:prstGeom prst="rect">
            <a:avLst/>
          </a:prstGeom>
          <a:ln w="12700">
            <a:miter lim="400000"/>
          </a:ln>
        </p:spPr>
      </p:pic>
      <p:sp>
        <p:nvSpPr>
          <p:cNvPr id="284" name="CRISTO"/>
          <p:cNvSpPr txBox="1"/>
          <p:nvPr/>
        </p:nvSpPr>
        <p:spPr>
          <a:xfrm>
            <a:off x="6527265" y="5562193"/>
            <a:ext cx="5994637"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9800">
                <a:solidFill>
                  <a:srgbClr val="76141F"/>
                </a:solidFill>
                <a:latin typeface="Arial Black"/>
                <a:ea typeface="Arial Black"/>
                <a:cs typeface="Arial Black"/>
                <a:sym typeface="Arial Black"/>
              </a:defRPr>
            </a:lvl1pPr>
          </a:lstStyle>
          <a:p>
            <a:pPr/>
            <a:r>
              <a:t>CRISTO</a:t>
            </a:r>
          </a:p>
        </p:txBody>
      </p:sp>
      <p:sp>
        <p:nvSpPr>
          <p:cNvPr id="285" name="está completando a obra que iniciou em cada um de nós."/>
          <p:cNvSpPr txBox="1"/>
          <p:nvPr/>
        </p:nvSpPr>
        <p:spPr>
          <a:xfrm>
            <a:off x="2909067" y="7610239"/>
            <a:ext cx="8967208" cy="3307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6600">
                <a:latin typeface="Arial"/>
                <a:ea typeface="Arial"/>
                <a:cs typeface="Arial"/>
                <a:sym typeface="Arial"/>
              </a:defRPr>
            </a:lvl1pPr>
          </a:lstStyle>
          <a:p>
            <a:pPr/>
            <a:r>
              <a:t>está completando la obra que inició en cada uno de nosotros.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PODE TRANSFORMAR TUDO"/>
          <p:cNvSpPr txBox="1"/>
          <p:nvPr/>
        </p:nvSpPr>
        <p:spPr>
          <a:xfrm>
            <a:off x="8670727" y="7582152"/>
            <a:ext cx="14613659" cy="1039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PUEDE TRANSFORMAR TODO</a:t>
            </a:r>
          </a:p>
        </p:txBody>
      </p:sp>
      <p:sp>
        <p:nvSpPr>
          <p:cNvPr id="290" name="JESUS"/>
          <p:cNvSpPr txBox="1"/>
          <p:nvPr/>
        </p:nvSpPr>
        <p:spPr>
          <a:xfrm>
            <a:off x="8670727" y="4989635"/>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21"/>
          <p:cNvSpPr txBox="1"/>
          <p:nvPr/>
        </p:nvSpPr>
        <p:spPr>
          <a:xfrm>
            <a:off x="5361240" y="7166760"/>
            <a:ext cx="360434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20000">
                <a:latin typeface="Arial Black"/>
                <a:ea typeface="Arial Black"/>
                <a:cs typeface="Arial Black"/>
                <a:sym typeface="Arial Black"/>
              </a:defRPr>
            </a:lvl1pPr>
          </a:lstStyle>
          <a:p>
            <a:pPr/>
            <a:r>
              <a:t>21</a:t>
            </a:r>
          </a:p>
        </p:txBody>
      </p:sp>
      <p:sp>
        <p:nvSpPr>
          <p:cNvPr id="295" name="APOCALIPSE"/>
          <p:cNvSpPr txBox="1"/>
          <p:nvPr/>
        </p:nvSpPr>
        <p:spPr>
          <a:xfrm>
            <a:off x="4271978" y="6194654"/>
            <a:ext cx="8513788" cy="1520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10000">
                <a:solidFill>
                  <a:srgbClr val="B51600"/>
                </a:solidFill>
                <a:latin typeface="Arial"/>
                <a:ea typeface="Arial"/>
                <a:cs typeface="Arial"/>
                <a:sym typeface="Arial"/>
              </a:defRPr>
            </a:pPr>
            <a:r>
              <a:t>APOCALIPS</a:t>
            </a:r>
            <a:r>
              <a:t>IS</a:t>
            </a:r>
          </a:p>
        </p:txBody>
      </p:sp>
      <p:pic>
        <p:nvPicPr>
          <p:cNvPr id="296" name="Asset 1.png" descr="Asset 1.png"/>
          <p:cNvPicPr>
            <a:picLocks noChangeAspect="1"/>
          </p:cNvPicPr>
          <p:nvPr/>
        </p:nvPicPr>
        <p:blipFill>
          <a:blip r:embed="rId3">
            <a:extLst/>
          </a:blip>
          <a:srcRect l="0" t="0" r="51709" b="0"/>
          <a:stretch>
            <a:fillRect/>
          </a:stretch>
        </p:blipFill>
        <p:spPr>
          <a:xfrm flipH="1">
            <a:off x="1741174" y="5970482"/>
            <a:ext cx="2296340" cy="1968894"/>
          </a:xfrm>
          <a:prstGeom prst="rect">
            <a:avLst/>
          </a:prstGeom>
          <a:ln w="12700">
            <a:miter lim="400000"/>
          </a:ln>
        </p:spPr>
      </p:pic>
      <p:pic>
        <p:nvPicPr>
          <p:cNvPr id="297" name="biblias.png" descr="biblias.png"/>
          <p:cNvPicPr>
            <a:picLocks noChangeAspect="1"/>
          </p:cNvPicPr>
          <p:nvPr/>
        </p:nvPicPr>
        <p:blipFill>
          <a:blip r:embed="rId4">
            <a:extLst/>
          </a:blip>
          <a:srcRect l="61266" t="65582" r="18637" b="0"/>
          <a:stretch>
            <a:fillRect/>
          </a:stretch>
        </p:blipFill>
        <p:spPr>
          <a:xfrm>
            <a:off x="11512835" y="4575026"/>
            <a:ext cx="11735614" cy="7515054"/>
          </a:xfrm>
          <a:prstGeom prst="rect">
            <a:avLst/>
          </a:prstGeom>
          <a:ln w="12700">
            <a:miter lim="400000"/>
          </a:ln>
        </p:spPr>
      </p:pic>
      <p:sp>
        <p:nvSpPr>
          <p:cNvPr id="298" name="1-5"/>
          <p:cNvSpPr txBox="1"/>
          <p:nvPr/>
        </p:nvSpPr>
        <p:spPr>
          <a:xfrm>
            <a:off x="8653346" y="8175139"/>
            <a:ext cx="3150924" cy="20385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13700">
                <a:solidFill>
                  <a:srgbClr val="B51D01"/>
                </a:solidFill>
                <a:latin typeface="Arial"/>
                <a:ea typeface="Arial"/>
                <a:cs typeface="Arial"/>
                <a:sym typeface="Arial"/>
              </a:defRPr>
            </a:lvl1pPr>
          </a:lstStyle>
          <a:p>
            <a:pPr/>
            <a:r>
              <a:t>:1-5</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Transformados por Jesús"/>
          <p:cNvSpPr txBox="1"/>
          <p:nvPr/>
        </p:nvSpPr>
        <p:spPr>
          <a:xfrm>
            <a:off x="5172411" y="7133023"/>
            <a:ext cx="5457826"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Transformados por Jesús</a:t>
            </a:r>
          </a:p>
        </p:txBody>
      </p:sp>
      <p:sp>
        <p:nvSpPr>
          <p:cNvPr id="99" name="Atos 9:17-20"/>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lvl1pPr>
              <a:defRPr b="0" sz="2800">
                <a:solidFill>
                  <a:srgbClr val="6E1E24"/>
                </a:solidFill>
                <a:latin typeface="Arial Black"/>
                <a:ea typeface="Arial Black"/>
                <a:cs typeface="Arial Black"/>
                <a:sym typeface="Arial Black"/>
              </a:defRPr>
            </a:lvl1pPr>
          </a:lstStyle>
          <a:p>
            <a:pPr/>
            <a:r>
              <a:t>Atos 9:17-20</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A transformação final começa hoje de forma individual;"/>
          <p:cNvSpPr txBox="1"/>
          <p:nvPr/>
        </p:nvSpPr>
        <p:spPr>
          <a:xfrm>
            <a:off x="3619718" y="6581195"/>
            <a:ext cx="10519111" cy="1178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La transformación final comienza hoy de forma individual.</a:t>
            </a:r>
          </a:p>
        </p:txBody>
      </p:sp>
      <p:grpSp>
        <p:nvGrpSpPr>
          <p:cNvPr id="305" name="1"/>
          <p:cNvGrpSpPr/>
          <p:nvPr/>
        </p:nvGrpSpPr>
        <p:grpSpPr>
          <a:xfrm>
            <a:off x="2497333" y="6695143"/>
            <a:ext cx="950121" cy="950121"/>
            <a:chOff x="0" y="0"/>
            <a:chExt cx="950120" cy="950120"/>
          </a:xfrm>
        </p:grpSpPr>
        <p:sp>
          <p:nvSpPr>
            <p:cNvPr id="303"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4" name="1"/>
            <p:cNvSpPr txBox="1"/>
            <p:nvPr/>
          </p:nvSpPr>
          <p:spPr>
            <a:xfrm>
              <a:off x="139141" y="233304"/>
              <a:ext cx="671837"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1</a:t>
              </a:r>
            </a:p>
          </p:txBody>
        </p:sp>
      </p:grpSp>
      <p:sp>
        <p:nvSpPr>
          <p:cNvPr id="306" name="A transformação final para uns significa vida e para outros, morte;"/>
          <p:cNvSpPr txBox="1"/>
          <p:nvPr/>
        </p:nvSpPr>
        <p:spPr>
          <a:xfrm>
            <a:off x="3619718" y="7983320"/>
            <a:ext cx="10519111" cy="1178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La transformación final para unos significa vida y, para otros, muerte.</a:t>
            </a:r>
          </a:p>
        </p:txBody>
      </p:sp>
      <p:grpSp>
        <p:nvGrpSpPr>
          <p:cNvPr id="309" name="2"/>
          <p:cNvGrpSpPr/>
          <p:nvPr/>
        </p:nvGrpSpPr>
        <p:grpSpPr>
          <a:xfrm>
            <a:off x="2497333" y="8097266"/>
            <a:ext cx="950121" cy="950121"/>
            <a:chOff x="0" y="0"/>
            <a:chExt cx="950120" cy="950120"/>
          </a:xfrm>
        </p:grpSpPr>
        <p:sp>
          <p:nvSpPr>
            <p:cNvPr id="307"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08" name="2"/>
            <p:cNvSpPr txBox="1"/>
            <p:nvPr/>
          </p:nvSpPr>
          <p:spPr>
            <a:xfrm>
              <a:off x="139141" y="233304"/>
              <a:ext cx="671837"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2</a:t>
              </a:r>
            </a:p>
          </p:txBody>
        </p:sp>
      </p:grpSp>
      <p:sp>
        <p:nvSpPr>
          <p:cNvPr id="310" name="A transformação final é uma realidade garantida;"/>
          <p:cNvSpPr txBox="1"/>
          <p:nvPr/>
        </p:nvSpPr>
        <p:spPr>
          <a:xfrm>
            <a:off x="3589964" y="9385444"/>
            <a:ext cx="10519114" cy="1178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La transformación final es una realidad garantizada.</a:t>
            </a:r>
          </a:p>
        </p:txBody>
      </p:sp>
      <p:grpSp>
        <p:nvGrpSpPr>
          <p:cNvPr id="313" name="3"/>
          <p:cNvGrpSpPr/>
          <p:nvPr/>
        </p:nvGrpSpPr>
        <p:grpSpPr>
          <a:xfrm>
            <a:off x="2467579" y="9499390"/>
            <a:ext cx="950122" cy="950121"/>
            <a:chOff x="0" y="0"/>
            <a:chExt cx="950120" cy="950120"/>
          </a:xfrm>
        </p:grpSpPr>
        <p:sp>
          <p:nvSpPr>
            <p:cNvPr id="311"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12" name="3"/>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3</a:t>
              </a:r>
            </a:p>
          </p:txBody>
        </p:sp>
      </p:grpSp>
      <p:sp>
        <p:nvSpPr>
          <p:cNvPr id="314" name="A transformação final exige nosso compromisso."/>
          <p:cNvSpPr txBox="1"/>
          <p:nvPr/>
        </p:nvSpPr>
        <p:spPr>
          <a:xfrm>
            <a:off x="3589964" y="10901515"/>
            <a:ext cx="10519114" cy="1178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800">
                <a:latin typeface="Arial"/>
                <a:ea typeface="Arial"/>
                <a:cs typeface="Arial"/>
                <a:sym typeface="Arial"/>
              </a:defRPr>
            </a:lvl1pPr>
          </a:lstStyle>
          <a:p>
            <a:pPr/>
            <a:r>
              <a:t>La transformación final exige nuestro compromiso.</a:t>
            </a:r>
          </a:p>
        </p:txBody>
      </p:sp>
      <p:grpSp>
        <p:nvGrpSpPr>
          <p:cNvPr id="317" name="4"/>
          <p:cNvGrpSpPr/>
          <p:nvPr/>
        </p:nvGrpSpPr>
        <p:grpSpPr>
          <a:xfrm>
            <a:off x="2467579" y="11015461"/>
            <a:ext cx="950122" cy="950121"/>
            <a:chOff x="0" y="0"/>
            <a:chExt cx="950120" cy="950120"/>
          </a:xfrm>
        </p:grpSpPr>
        <p:sp>
          <p:nvSpPr>
            <p:cNvPr id="315"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16" name="4"/>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4</a:t>
              </a:r>
            </a:p>
          </p:txBody>
        </p:sp>
      </p:grpSp>
      <p:grpSp>
        <p:nvGrpSpPr>
          <p:cNvPr id="323" name="Agrupar"/>
          <p:cNvGrpSpPr/>
          <p:nvPr/>
        </p:nvGrpSpPr>
        <p:grpSpPr>
          <a:xfrm>
            <a:off x="935277" y="3429433"/>
            <a:ext cx="9393613" cy="1868134"/>
            <a:chOff x="0" y="0"/>
            <a:chExt cx="9393613" cy="1868132"/>
          </a:xfrm>
        </p:grpSpPr>
        <p:sp>
          <p:nvSpPr>
            <p:cNvPr id="318" name="Linha"/>
            <p:cNvSpPr/>
            <p:nvPr/>
          </p:nvSpPr>
          <p:spPr>
            <a:xfrm>
              <a:off x="287810" y="740107"/>
              <a:ext cx="7025138" cy="8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19" name="Forma"/>
            <p:cNvSpPr/>
            <p:nvPr/>
          </p:nvSpPr>
          <p:spPr>
            <a:xfrm rot="10800000">
              <a:off x="528274" y="0"/>
              <a:ext cx="8865339" cy="1354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20" name="O GRANDE DIA FINAL"/>
            <p:cNvSpPr txBox="1"/>
            <p:nvPr/>
          </p:nvSpPr>
          <p:spPr>
            <a:xfrm>
              <a:off x="1381840" y="330151"/>
              <a:ext cx="5270414"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EL GRAN DÍA FINAL</a:t>
              </a:r>
            </a:p>
          </p:txBody>
        </p:sp>
        <p:sp>
          <p:nvSpPr>
            <p:cNvPr id="321" name="Forma"/>
            <p:cNvSpPr/>
            <p:nvPr/>
          </p:nvSpPr>
          <p:spPr>
            <a:xfrm>
              <a:off x="5527418" y="1439333"/>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322" name="Forma"/>
            <p:cNvSpPr/>
            <p:nvPr/>
          </p:nvSpPr>
          <p:spPr>
            <a:xfrm rot="10800000">
              <a:off x="-1" y="13904"/>
              <a:ext cx="1002647" cy="876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324" name="adoracao.png" descr="adoracao.png"/>
          <p:cNvPicPr>
            <a:picLocks noChangeAspect="1"/>
          </p:cNvPicPr>
          <p:nvPr/>
        </p:nvPicPr>
        <p:blipFill>
          <a:blip r:embed="rId3">
            <a:extLst/>
          </a:blip>
          <a:srcRect l="44614" t="69388" r="30153" b="1045"/>
          <a:stretch>
            <a:fillRect/>
          </a:stretch>
        </p:blipFill>
        <p:spPr>
          <a:xfrm>
            <a:off x="14032029" y="3919618"/>
            <a:ext cx="10351939" cy="97962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jesus-2.png" descr="jesus-2.png"/>
          <p:cNvPicPr>
            <a:picLocks noChangeAspect="1"/>
          </p:cNvPicPr>
          <p:nvPr/>
        </p:nvPicPr>
        <p:blipFill>
          <a:blip r:embed="rId3">
            <a:extLst/>
          </a:blip>
          <a:srcRect l="63783" t="11050" r="20600" b="51731"/>
          <a:stretch>
            <a:fillRect/>
          </a:stretch>
        </p:blipFill>
        <p:spPr>
          <a:xfrm>
            <a:off x="670755" y="3332580"/>
            <a:ext cx="14025536" cy="9547395"/>
          </a:xfrm>
          <a:prstGeom prst="rect">
            <a:avLst/>
          </a:prstGeom>
          <a:ln w="12700">
            <a:miter lim="400000"/>
          </a:ln>
        </p:spPr>
      </p:pic>
      <p:pic>
        <p:nvPicPr>
          <p:cNvPr id="329" name="setas.png" descr="setas.png"/>
          <p:cNvPicPr>
            <a:picLocks noChangeAspect="1"/>
          </p:cNvPicPr>
          <p:nvPr/>
        </p:nvPicPr>
        <p:blipFill>
          <a:blip r:embed="rId4">
            <a:extLst/>
          </a:blip>
          <a:srcRect l="30140" t="53864" r="55080" b="1897"/>
          <a:stretch>
            <a:fillRect/>
          </a:stretch>
        </p:blipFill>
        <p:spPr>
          <a:xfrm flipH="1" rot="18743212">
            <a:off x="18290094" y="5333029"/>
            <a:ext cx="3117344" cy="1800314"/>
          </a:xfrm>
          <a:prstGeom prst="rect">
            <a:avLst/>
          </a:prstGeom>
          <a:ln w="12700">
            <a:miter lim="400000"/>
          </a:ln>
        </p:spPr>
      </p:pic>
      <p:sp>
        <p:nvSpPr>
          <p:cNvPr id="330" name="CRISTO"/>
          <p:cNvSpPr txBox="1"/>
          <p:nvPr/>
        </p:nvSpPr>
        <p:spPr>
          <a:xfrm>
            <a:off x="12873804" y="5930899"/>
            <a:ext cx="5994638"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9800">
                <a:solidFill>
                  <a:srgbClr val="76141F"/>
                </a:solidFill>
                <a:latin typeface="Arial Black"/>
                <a:ea typeface="Arial Black"/>
                <a:cs typeface="Arial Black"/>
                <a:sym typeface="Arial Black"/>
              </a:defRPr>
            </a:lvl1pPr>
          </a:lstStyle>
          <a:p>
            <a:pPr/>
            <a:r>
              <a:t>CRISTO</a:t>
            </a:r>
          </a:p>
        </p:txBody>
      </p:sp>
      <p:sp>
        <p:nvSpPr>
          <p:cNvPr id="331" name="virá em breve e com Ele uma realidade totalmente transformada."/>
          <p:cNvSpPr txBox="1"/>
          <p:nvPr/>
        </p:nvSpPr>
        <p:spPr>
          <a:xfrm>
            <a:off x="12556273" y="7684744"/>
            <a:ext cx="9174227" cy="3307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vendrá pronto y con él una realidad totalmente transformada.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VAMOS"/>
          <p:cNvSpPr txBox="1"/>
          <p:nvPr/>
        </p:nvSpPr>
        <p:spPr>
          <a:xfrm>
            <a:off x="7742321" y="5150860"/>
            <a:ext cx="13353061"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VAMOS A</a:t>
            </a:r>
          </a:p>
        </p:txBody>
      </p:sp>
      <p:sp>
        <p:nvSpPr>
          <p:cNvPr id="336" name="REFLETIR"/>
          <p:cNvSpPr txBox="1"/>
          <p:nvPr/>
        </p:nvSpPr>
        <p:spPr>
          <a:xfrm>
            <a:off x="7203688" y="6073768"/>
            <a:ext cx="15634011" cy="278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REFL</a:t>
            </a:r>
            <a:r>
              <a:t>EXIONA</a:t>
            </a:r>
            <a:r>
              <a:t>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jesus-2.png" descr="jesus-2.png"/>
          <p:cNvPicPr>
            <a:picLocks noChangeAspect="1"/>
          </p:cNvPicPr>
          <p:nvPr/>
        </p:nvPicPr>
        <p:blipFill>
          <a:blip r:embed="rId3">
            <a:extLst/>
          </a:blip>
          <a:srcRect l="7034" t="64538" r="84512" b="2789"/>
          <a:stretch>
            <a:fillRect/>
          </a:stretch>
        </p:blipFill>
        <p:spPr>
          <a:xfrm flipH="1">
            <a:off x="13616103" y="3197100"/>
            <a:ext cx="9167380" cy="10119685"/>
          </a:xfrm>
          <a:prstGeom prst="rect">
            <a:avLst/>
          </a:prstGeom>
          <a:ln w="12700">
            <a:miter lim="400000"/>
          </a:ln>
        </p:spPr>
      </p:pic>
      <p:pic>
        <p:nvPicPr>
          <p:cNvPr id="341" name="setas.png" descr="setas.png"/>
          <p:cNvPicPr>
            <a:picLocks noChangeAspect="1"/>
          </p:cNvPicPr>
          <p:nvPr/>
        </p:nvPicPr>
        <p:blipFill>
          <a:blip r:embed="rId4">
            <a:extLst/>
          </a:blip>
          <a:srcRect l="30140" t="53864" r="55080" b="1897"/>
          <a:stretch>
            <a:fillRect/>
          </a:stretch>
        </p:blipFill>
        <p:spPr>
          <a:xfrm flipH="1" rot="18743212">
            <a:off x="10286614" y="5214018"/>
            <a:ext cx="3117344" cy="1800314"/>
          </a:xfrm>
          <a:prstGeom prst="rect">
            <a:avLst/>
          </a:prstGeom>
          <a:ln w="12700">
            <a:miter lim="400000"/>
          </a:ln>
        </p:spPr>
      </p:pic>
      <p:sp>
        <p:nvSpPr>
          <p:cNvPr id="342" name="DEUS"/>
          <p:cNvSpPr txBox="1"/>
          <p:nvPr/>
        </p:nvSpPr>
        <p:spPr>
          <a:xfrm>
            <a:off x="6149692" y="5722631"/>
            <a:ext cx="5994637"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9800">
                <a:solidFill>
                  <a:srgbClr val="76141F"/>
                </a:solidFill>
                <a:latin typeface="Arial Black"/>
                <a:ea typeface="Arial Black"/>
                <a:cs typeface="Arial Black"/>
                <a:sym typeface="Arial Black"/>
              </a:defRPr>
            </a:lvl1pPr>
          </a:lstStyle>
          <a:p>
            <a:pPr/>
            <a:r>
              <a:t>DIOS</a:t>
            </a:r>
          </a:p>
        </p:txBody>
      </p:sp>
      <p:sp>
        <p:nvSpPr>
          <p:cNvPr id="343" name="pode nos dar um coração novo que sabe como amar e deseja obedecê-Lo e fazer Sua vontade."/>
          <p:cNvSpPr txBox="1"/>
          <p:nvPr/>
        </p:nvSpPr>
        <p:spPr>
          <a:xfrm>
            <a:off x="3123158" y="7578753"/>
            <a:ext cx="10827567" cy="4441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puede darnos un corazón nuevo que sabe cómo amar y desea obedecerlo y hacer su voluntad.</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cidade-3.png" descr="cidade-3.png"/>
          <p:cNvPicPr>
            <a:picLocks noChangeAspect="1"/>
          </p:cNvPicPr>
          <p:nvPr/>
        </p:nvPicPr>
        <p:blipFill>
          <a:blip r:embed="rId3">
            <a:extLst/>
          </a:blip>
          <a:stretch>
            <a:fillRect/>
          </a:stretch>
        </p:blipFill>
        <p:spPr>
          <a:xfrm>
            <a:off x="631346" y="4998360"/>
            <a:ext cx="14222201" cy="7635132"/>
          </a:xfrm>
          <a:prstGeom prst="rect">
            <a:avLst/>
          </a:prstGeom>
          <a:ln w="12700">
            <a:miter lim="400000"/>
          </a:ln>
        </p:spPr>
      </p:pic>
      <p:pic>
        <p:nvPicPr>
          <p:cNvPr id="348" name="setas.png" descr="setas.png"/>
          <p:cNvPicPr>
            <a:picLocks noChangeAspect="1"/>
          </p:cNvPicPr>
          <p:nvPr/>
        </p:nvPicPr>
        <p:blipFill>
          <a:blip r:embed="rId4">
            <a:extLst/>
          </a:blip>
          <a:srcRect l="29960" t="0" r="55259" b="56190"/>
          <a:stretch>
            <a:fillRect/>
          </a:stretch>
        </p:blipFill>
        <p:spPr>
          <a:xfrm flipH="1" rot="3263055">
            <a:off x="18640040" y="9771025"/>
            <a:ext cx="3117344" cy="1782878"/>
          </a:xfrm>
          <a:prstGeom prst="rect">
            <a:avLst/>
          </a:prstGeom>
          <a:ln w="12700">
            <a:miter lim="400000"/>
          </a:ln>
        </p:spPr>
      </p:pic>
      <p:sp>
        <p:nvSpPr>
          <p:cNvPr id="349" name="coração"/>
          <p:cNvSpPr txBox="1"/>
          <p:nvPr/>
        </p:nvSpPr>
        <p:spPr>
          <a:xfrm>
            <a:off x="15310687" y="7507598"/>
            <a:ext cx="5994637"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9800">
                <a:solidFill>
                  <a:srgbClr val="E96632"/>
                </a:solidFill>
                <a:latin typeface="Arial Black"/>
                <a:ea typeface="Arial Black"/>
                <a:cs typeface="Arial Black"/>
                <a:sym typeface="Arial Black"/>
              </a:defRPr>
            </a:lvl1pPr>
          </a:lstStyle>
          <a:p>
            <a:pPr/>
            <a:r>
              <a:t>corazón</a:t>
            </a:r>
          </a:p>
        </p:txBody>
      </p:sp>
      <p:sp>
        <p:nvSpPr>
          <p:cNvPr id="350" name="A maior garantia de que um dia Deus transformará este corpo mortal em um revestido de imortalidade é que hoje Ele está transformando este"/>
          <p:cNvSpPr txBox="1"/>
          <p:nvPr/>
        </p:nvSpPr>
        <p:spPr>
          <a:xfrm>
            <a:off x="10140637" y="4055249"/>
            <a:ext cx="12957907" cy="3641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400">
                <a:latin typeface="Arial"/>
                <a:ea typeface="Arial"/>
                <a:cs typeface="Arial"/>
                <a:sym typeface="Arial"/>
              </a:defRPr>
            </a:lvl1pPr>
          </a:lstStyle>
          <a:p>
            <a:pPr/>
            <a:r>
              <a:t>La mayor garantía de que un día Dios transformará este cuerpo mortal en uno revestido de inmortalidad es que hoy él está transformando este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nterrocagacao.png" descr="interrocagacao.png"/>
          <p:cNvPicPr>
            <a:picLocks noChangeAspect="1"/>
          </p:cNvPicPr>
          <p:nvPr/>
        </p:nvPicPr>
        <p:blipFill>
          <a:blip r:embed="rId3">
            <a:extLst/>
          </a:blip>
          <a:srcRect l="53434" t="0" r="24014" b="0"/>
          <a:stretch>
            <a:fillRect/>
          </a:stretch>
        </p:blipFill>
        <p:spPr>
          <a:xfrm>
            <a:off x="14587469" y="2848170"/>
            <a:ext cx="6810058" cy="9161731"/>
          </a:xfrm>
          <a:prstGeom prst="rect">
            <a:avLst/>
          </a:prstGeom>
          <a:ln w="12700">
            <a:miter lim="400000"/>
          </a:ln>
        </p:spPr>
      </p:pic>
      <p:sp>
        <p:nvSpPr>
          <p:cNvPr id="355" name="Quantos querem fazer parte desse mundo onde não haverá"/>
          <p:cNvSpPr txBox="1"/>
          <p:nvPr/>
        </p:nvSpPr>
        <p:spPr>
          <a:xfrm>
            <a:off x="4307368" y="6342349"/>
            <a:ext cx="12628686" cy="2173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6600">
                <a:latin typeface="Arial"/>
                <a:ea typeface="Arial"/>
                <a:cs typeface="Arial"/>
                <a:sym typeface="Arial"/>
              </a:defRPr>
            </a:lvl1pPr>
          </a:lstStyle>
          <a:p>
            <a:pPr/>
            <a:r>
              <a:t>¿Cuántos quieren ser parte de ese mundo donde no habrá</a:t>
            </a:r>
          </a:p>
        </p:txBody>
      </p:sp>
      <p:sp>
        <p:nvSpPr>
          <p:cNvPr id="356" name="morte, dor nem nada que envolva sofrimento"/>
          <p:cNvSpPr txBox="1"/>
          <p:nvPr/>
        </p:nvSpPr>
        <p:spPr>
          <a:xfrm>
            <a:off x="4662690" y="8448956"/>
            <a:ext cx="11918041"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80000"/>
              </a:lnSpc>
              <a:defRPr b="0" sz="8200">
                <a:solidFill>
                  <a:srgbClr val="B51600"/>
                </a:solidFill>
                <a:latin typeface="Arial Black"/>
                <a:ea typeface="Arial Black"/>
                <a:cs typeface="Arial Black"/>
                <a:sym typeface="Arial Black"/>
              </a:defRPr>
            </a:lvl1pPr>
          </a:lstStyle>
          <a:p>
            <a:pPr/>
            <a:r>
              <a:t>muerte, dolor ni nada que involucre sufrimiento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adoracao.png" descr="adoracao.png"/>
          <p:cNvPicPr>
            <a:picLocks noChangeAspect="1"/>
          </p:cNvPicPr>
          <p:nvPr/>
        </p:nvPicPr>
        <p:blipFill>
          <a:blip r:embed="rId3">
            <a:extLst/>
          </a:blip>
          <a:srcRect l="37622" t="0" r="35173" b="76998"/>
          <a:stretch>
            <a:fillRect/>
          </a:stretch>
        </p:blipFill>
        <p:spPr>
          <a:xfrm>
            <a:off x="1789551" y="3120650"/>
            <a:ext cx="15516694" cy="10595272"/>
          </a:xfrm>
          <a:prstGeom prst="rect">
            <a:avLst/>
          </a:prstGeom>
          <a:ln w="12700">
            <a:miter lim="400000"/>
          </a:ln>
        </p:spPr>
      </p:pic>
      <p:sp>
        <p:nvSpPr>
          <p:cNvPr id="361" name="Entregue sua vida ao Senhor"/>
          <p:cNvSpPr txBox="1"/>
          <p:nvPr/>
        </p:nvSpPr>
        <p:spPr>
          <a:xfrm>
            <a:off x="16164247" y="5953307"/>
            <a:ext cx="6430202"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80000"/>
              </a:lnSpc>
              <a:defRPr b="0" sz="8200">
                <a:solidFill>
                  <a:srgbClr val="B51600"/>
                </a:solidFill>
                <a:latin typeface="Arial Black"/>
                <a:ea typeface="Arial Black"/>
                <a:cs typeface="Arial Black"/>
                <a:sym typeface="Arial Black"/>
              </a:defRPr>
            </a:lvl1pPr>
          </a:lstStyle>
          <a:p>
            <a:pPr/>
            <a:r>
              <a:t>Entregue su vida al Señor</a:t>
            </a:r>
          </a:p>
        </p:txBody>
      </p:sp>
      <p:sp>
        <p:nvSpPr>
          <p:cNvPr id="362" name="e decida fazer parte de Sua igreja."/>
          <p:cNvSpPr txBox="1"/>
          <p:nvPr/>
        </p:nvSpPr>
        <p:spPr>
          <a:xfrm>
            <a:off x="15295447" y="9605248"/>
            <a:ext cx="7320855" cy="2282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000">
                <a:latin typeface="Arial"/>
                <a:ea typeface="Arial"/>
                <a:cs typeface="Arial"/>
                <a:sym typeface="Arial"/>
              </a:defRPr>
            </a:lvl1pPr>
          </a:lstStyle>
          <a:p>
            <a:pPr/>
            <a:r>
              <a:t>y decida ser parte de su Iglesia.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Transformados por Jesus"/>
          <p:cNvSpPr txBox="1"/>
          <p:nvPr/>
        </p:nvSpPr>
        <p:spPr>
          <a:xfrm>
            <a:off x="4766770" y="6529759"/>
            <a:ext cx="6090444" cy="656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4000">
                <a:solidFill>
                  <a:srgbClr val="B51600"/>
                </a:solidFill>
                <a:latin typeface="Arial"/>
                <a:ea typeface="Arial"/>
                <a:cs typeface="Arial"/>
                <a:sym typeface="Arial"/>
              </a:defRPr>
            </a:lvl1pPr>
          </a:lstStyle>
          <a:p>
            <a:pPr/>
            <a:r>
              <a:t>Transformados por Jesús</a:t>
            </a:r>
          </a:p>
        </p:txBody>
      </p:sp>
      <p:grpSp>
        <p:nvGrpSpPr>
          <p:cNvPr id="106" name="Atos 9:17-20"/>
          <p:cNvGrpSpPr/>
          <p:nvPr/>
        </p:nvGrpSpPr>
        <p:grpSpPr>
          <a:xfrm>
            <a:off x="1087912" y="11914951"/>
            <a:ext cx="4319075" cy="801977"/>
            <a:chOff x="0" y="0"/>
            <a:chExt cx="4319073" cy="801975"/>
          </a:xfrm>
        </p:grpSpPr>
        <p:sp>
          <p:nvSpPr>
            <p:cNvPr id="104" name="Retângulo Arredondado"/>
            <p:cNvSpPr/>
            <p:nvPr/>
          </p:nvSpPr>
          <p:spPr>
            <a:xfrm>
              <a:off x="0" y="0"/>
              <a:ext cx="4319074" cy="801976"/>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05" name="Hechos 9:17-20"/>
            <p:cNvSpPr txBox="1"/>
            <p:nvPr/>
          </p:nvSpPr>
          <p:spPr>
            <a:xfrm>
              <a:off x="149195" y="146987"/>
              <a:ext cx="4020683"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Hechos 9:17-20</a:t>
              </a: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 name="tecnologia-1.png" descr="tecnologia-1.png"/>
          <p:cNvPicPr>
            <a:picLocks noChangeAspect="1"/>
          </p:cNvPicPr>
          <p:nvPr/>
        </p:nvPicPr>
        <p:blipFill>
          <a:blip r:embed="rId3">
            <a:extLst/>
          </a:blip>
          <a:stretch>
            <a:fillRect/>
          </a:stretch>
        </p:blipFill>
        <p:spPr>
          <a:xfrm>
            <a:off x="11708017" y="5371062"/>
            <a:ext cx="12202378" cy="8344938"/>
          </a:xfrm>
          <a:prstGeom prst="rect">
            <a:avLst/>
          </a:prstGeom>
          <a:ln w="12700">
            <a:miter lim="400000"/>
          </a:ln>
        </p:spPr>
      </p:pic>
      <p:grpSp>
        <p:nvGrpSpPr>
          <p:cNvPr id="116" name="Agrupar"/>
          <p:cNvGrpSpPr/>
          <p:nvPr/>
        </p:nvGrpSpPr>
        <p:grpSpPr>
          <a:xfrm>
            <a:off x="1441072" y="3131905"/>
            <a:ext cx="6488055" cy="1868134"/>
            <a:chOff x="0" y="0"/>
            <a:chExt cx="6488053" cy="1868133"/>
          </a:xfrm>
        </p:grpSpPr>
        <p:sp>
          <p:nvSpPr>
            <p:cNvPr id="111" name="Linha"/>
            <p:cNvSpPr/>
            <p:nvPr/>
          </p:nvSpPr>
          <p:spPr>
            <a:xfrm>
              <a:off x="287810" y="740107"/>
              <a:ext cx="3961863"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2" name="Forma"/>
            <p:cNvSpPr/>
            <p:nvPr/>
          </p:nvSpPr>
          <p:spPr>
            <a:xfrm rot="10800000">
              <a:off x="528274" y="-1"/>
              <a:ext cx="5959780" cy="1354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 y="203"/>
                  </a:moveTo>
                  <a:lnTo>
                    <a:pt x="21600" y="0"/>
                  </a:lnTo>
                  <a:lnTo>
                    <a:pt x="19250" y="21397"/>
                  </a:lnTo>
                  <a:lnTo>
                    <a:pt x="0" y="21600"/>
                  </a:lnTo>
                  <a:lnTo>
                    <a:pt x="2054"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3" name="SOCIEDADE"/>
            <p:cNvSpPr txBox="1"/>
            <p:nvPr/>
          </p:nvSpPr>
          <p:spPr>
            <a:xfrm>
              <a:off x="1322334" y="330150"/>
              <a:ext cx="4185763"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4200">
                  <a:solidFill>
                    <a:srgbClr val="FFFFFF"/>
                  </a:solidFill>
                  <a:latin typeface="Arial"/>
                  <a:ea typeface="Arial"/>
                  <a:cs typeface="Arial"/>
                  <a:sym typeface="Arial"/>
                </a:defRPr>
              </a:lvl1pPr>
            </a:lstStyle>
            <a:p>
              <a:pPr/>
              <a:r>
                <a:t>SOCIEDAD</a:t>
              </a:r>
            </a:p>
          </p:txBody>
        </p:sp>
        <p:sp>
          <p:nvSpPr>
            <p:cNvPr id="114" name="Forma"/>
            <p:cNvSpPr/>
            <p:nvPr/>
          </p:nvSpPr>
          <p:spPr>
            <a:xfrm>
              <a:off x="2819920" y="1439334"/>
              <a:ext cx="2898452" cy="428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15" name="Forma"/>
            <p:cNvSpPr/>
            <p:nvPr/>
          </p:nvSpPr>
          <p:spPr>
            <a:xfrm rot="10800000">
              <a:off x="-1" y="13904"/>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17" name="setas.png" descr="setas.png"/>
          <p:cNvPicPr>
            <a:picLocks noChangeAspect="1"/>
          </p:cNvPicPr>
          <p:nvPr/>
        </p:nvPicPr>
        <p:blipFill>
          <a:blip r:embed="rId4">
            <a:extLst/>
          </a:blip>
          <a:srcRect l="64831" t="63102" r="20942" b="5418"/>
          <a:stretch>
            <a:fillRect/>
          </a:stretch>
        </p:blipFill>
        <p:spPr>
          <a:xfrm flipH="1" rot="10800000">
            <a:off x="2023661" y="5892627"/>
            <a:ext cx="1897527" cy="810147"/>
          </a:xfrm>
          <a:prstGeom prst="rect">
            <a:avLst/>
          </a:prstGeom>
          <a:ln w="12700">
            <a:miter lim="400000"/>
          </a:ln>
        </p:spPr>
      </p:pic>
      <p:sp>
        <p:nvSpPr>
          <p:cNvPr id="118" name="Vivemos em uma sociedade em constante transformação, onde as mudanças acontecem a uma velocidade gigantesca, difícil de acompanhar."/>
          <p:cNvSpPr txBox="1"/>
          <p:nvPr/>
        </p:nvSpPr>
        <p:spPr>
          <a:xfrm>
            <a:off x="4034402" y="5943082"/>
            <a:ext cx="10320489" cy="4999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900">
                <a:latin typeface="Arial"/>
                <a:ea typeface="Arial"/>
                <a:cs typeface="Arial"/>
                <a:sym typeface="Arial"/>
              </a:defRPr>
            </a:pPr>
            <a:r>
              <a:t>Vivimos en una sociedad en </a:t>
            </a:r>
            <a:r>
              <a:rPr>
                <a:solidFill>
                  <a:srgbClr val="B51600"/>
                </a:solidFill>
              </a:rPr>
              <a:t>constante transformación</a:t>
            </a:r>
            <a:r>
              <a:t>, donde los cambios ocurren a una velocidad gigantesca, difícil de seguir.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7" name="Agrupar"/>
          <p:cNvGrpSpPr/>
          <p:nvPr/>
        </p:nvGrpSpPr>
        <p:grpSpPr>
          <a:xfrm>
            <a:off x="1441073" y="3131905"/>
            <a:ext cx="7114215" cy="1868134"/>
            <a:chOff x="0" y="0"/>
            <a:chExt cx="7114214" cy="1868133"/>
          </a:xfrm>
        </p:grpSpPr>
        <p:sp>
          <p:nvSpPr>
            <p:cNvPr id="122" name="Linha"/>
            <p:cNvSpPr/>
            <p:nvPr/>
          </p:nvSpPr>
          <p:spPr>
            <a:xfrm>
              <a:off x="287810" y="740107"/>
              <a:ext cx="3961862"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23" name="Forma"/>
            <p:cNvSpPr/>
            <p:nvPr/>
          </p:nvSpPr>
          <p:spPr>
            <a:xfrm rot="10800000">
              <a:off x="528274" y="-1"/>
              <a:ext cx="6585941" cy="1354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8" y="203"/>
                  </a:moveTo>
                  <a:lnTo>
                    <a:pt x="21600" y="0"/>
                  </a:lnTo>
                  <a:lnTo>
                    <a:pt x="19473" y="21397"/>
                  </a:lnTo>
                  <a:lnTo>
                    <a:pt x="0" y="21600"/>
                  </a:lnTo>
                  <a:lnTo>
                    <a:pt x="1858"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24" name="O SER HUMANO"/>
            <p:cNvSpPr txBox="1"/>
            <p:nvPr/>
          </p:nvSpPr>
          <p:spPr>
            <a:xfrm>
              <a:off x="1531524" y="330150"/>
              <a:ext cx="4579442"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EL SER HUMANO</a:t>
              </a:r>
            </a:p>
          </p:txBody>
        </p:sp>
        <p:sp>
          <p:nvSpPr>
            <p:cNvPr id="125" name="Forma"/>
            <p:cNvSpPr/>
            <p:nvPr/>
          </p:nvSpPr>
          <p:spPr>
            <a:xfrm>
              <a:off x="3325717" y="1439334"/>
              <a:ext cx="2898450" cy="428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26" name="Forma"/>
            <p:cNvSpPr/>
            <p:nvPr/>
          </p:nvSpPr>
          <p:spPr>
            <a:xfrm rot="10800000">
              <a:off x="0" y="13904"/>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28" name="setas.png" descr="setas.png"/>
          <p:cNvPicPr>
            <a:picLocks noChangeAspect="1"/>
          </p:cNvPicPr>
          <p:nvPr/>
        </p:nvPicPr>
        <p:blipFill>
          <a:blip r:embed="rId3">
            <a:extLst/>
          </a:blip>
          <a:srcRect l="47210" t="50322" r="37952" b="1950"/>
          <a:stretch>
            <a:fillRect/>
          </a:stretch>
        </p:blipFill>
        <p:spPr>
          <a:xfrm flipH="1" rot="10800000">
            <a:off x="1785640" y="5624853"/>
            <a:ext cx="1979114" cy="1228311"/>
          </a:xfrm>
          <a:prstGeom prst="rect">
            <a:avLst/>
          </a:prstGeom>
          <a:ln w="12700">
            <a:miter lim="400000"/>
          </a:ln>
        </p:spPr>
      </p:pic>
      <p:sp>
        <p:nvSpPr>
          <p:cNvPr id="129" name="Embora tudo ao seu redor se transforme, ele ou ela continuam sendo os mesmos de sempre, o ser humano é:"/>
          <p:cNvSpPr txBox="1"/>
          <p:nvPr/>
        </p:nvSpPr>
        <p:spPr>
          <a:xfrm>
            <a:off x="3803934" y="5288475"/>
            <a:ext cx="16776130" cy="3012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000">
                <a:latin typeface="Arial"/>
                <a:ea typeface="Arial"/>
                <a:cs typeface="Arial"/>
                <a:sym typeface="Arial"/>
              </a:defRPr>
            </a:pPr>
            <a:r>
              <a:t>Aunque todo a su alrededor se transforme, este continúa siendo el mismo de siempre. El ser humano es</a:t>
            </a:r>
            <a:r>
              <a:rPr sz="5900"/>
              <a:t>:</a:t>
            </a:r>
          </a:p>
        </p:txBody>
      </p:sp>
      <p:grpSp>
        <p:nvGrpSpPr>
          <p:cNvPr id="132" name="frágil"/>
          <p:cNvGrpSpPr/>
          <p:nvPr/>
        </p:nvGrpSpPr>
        <p:grpSpPr>
          <a:xfrm>
            <a:off x="4377120" y="9427864"/>
            <a:ext cx="3246582" cy="886621"/>
            <a:chOff x="0" y="0"/>
            <a:chExt cx="3246581" cy="886620"/>
          </a:xfrm>
        </p:grpSpPr>
        <p:sp>
          <p:nvSpPr>
            <p:cNvPr id="130" name="Retângulo Arredondado"/>
            <p:cNvSpPr/>
            <p:nvPr/>
          </p:nvSpPr>
          <p:spPr>
            <a:xfrm>
              <a:off x="0" y="0"/>
              <a:ext cx="3246582" cy="886621"/>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a:solidFill>
                    <a:srgbClr val="FFFFFF"/>
                  </a:solidFill>
                  <a:latin typeface="Arial Black"/>
                  <a:ea typeface="Arial Black"/>
                  <a:cs typeface="Arial Black"/>
                  <a:sym typeface="Arial Black"/>
                </a:defRPr>
              </a:pPr>
            </a:p>
          </p:txBody>
        </p:sp>
        <p:sp>
          <p:nvSpPr>
            <p:cNvPr id="131" name="frágil"/>
            <p:cNvSpPr txBox="1"/>
            <p:nvPr/>
          </p:nvSpPr>
          <p:spPr>
            <a:xfrm>
              <a:off x="161590" y="176610"/>
              <a:ext cx="2923401"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a:solidFill>
                    <a:srgbClr val="FFFFFF"/>
                  </a:solidFill>
                  <a:latin typeface="Arial Black"/>
                  <a:ea typeface="Arial Black"/>
                  <a:cs typeface="Arial Black"/>
                  <a:sym typeface="Arial Black"/>
                </a:defRPr>
              </a:lvl1pPr>
            </a:lstStyle>
            <a:p>
              <a:pPr/>
              <a:r>
                <a:t>frágil</a:t>
              </a:r>
            </a:p>
          </p:txBody>
        </p:sp>
      </p:grpSp>
      <p:grpSp>
        <p:nvGrpSpPr>
          <p:cNvPr id="135" name="instável"/>
          <p:cNvGrpSpPr/>
          <p:nvPr/>
        </p:nvGrpSpPr>
        <p:grpSpPr>
          <a:xfrm>
            <a:off x="8322922" y="9427864"/>
            <a:ext cx="3077014" cy="886621"/>
            <a:chOff x="0" y="0"/>
            <a:chExt cx="3077012" cy="886620"/>
          </a:xfrm>
        </p:grpSpPr>
        <p:sp>
          <p:nvSpPr>
            <p:cNvPr id="133" name="Retângulo Arredondado"/>
            <p:cNvSpPr/>
            <p:nvPr/>
          </p:nvSpPr>
          <p:spPr>
            <a:xfrm>
              <a:off x="0" y="0"/>
              <a:ext cx="3077013" cy="886621"/>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a:solidFill>
                    <a:srgbClr val="FFFFFF"/>
                  </a:solidFill>
                  <a:latin typeface="Arial Black"/>
                  <a:ea typeface="Arial Black"/>
                  <a:cs typeface="Arial Black"/>
                  <a:sym typeface="Arial Black"/>
                </a:defRPr>
              </a:pPr>
            </a:p>
          </p:txBody>
        </p:sp>
        <p:sp>
          <p:nvSpPr>
            <p:cNvPr id="134" name="inestable"/>
            <p:cNvSpPr txBox="1"/>
            <p:nvPr/>
          </p:nvSpPr>
          <p:spPr>
            <a:xfrm>
              <a:off x="161590" y="176610"/>
              <a:ext cx="2753833"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a:solidFill>
                    <a:srgbClr val="FFFFFF"/>
                  </a:solidFill>
                  <a:latin typeface="Arial Black"/>
                  <a:ea typeface="Arial Black"/>
                  <a:cs typeface="Arial Black"/>
                  <a:sym typeface="Arial Black"/>
                </a:defRPr>
              </a:lvl1pPr>
            </a:lstStyle>
            <a:p>
              <a:pPr/>
              <a:r>
                <a:t>inestable</a:t>
              </a:r>
            </a:p>
          </p:txBody>
        </p:sp>
      </p:grpSp>
      <p:grpSp>
        <p:nvGrpSpPr>
          <p:cNvPr id="138" name="emocional"/>
          <p:cNvGrpSpPr/>
          <p:nvPr/>
        </p:nvGrpSpPr>
        <p:grpSpPr>
          <a:xfrm>
            <a:off x="12099155" y="9427864"/>
            <a:ext cx="3246581" cy="886621"/>
            <a:chOff x="0" y="0"/>
            <a:chExt cx="3246579" cy="886620"/>
          </a:xfrm>
        </p:grpSpPr>
        <p:sp>
          <p:nvSpPr>
            <p:cNvPr id="136" name="Retângulo Arredondado"/>
            <p:cNvSpPr/>
            <p:nvPr/>
          </p:nvSpPr>
          <p:spPr>
            <a:xfrm>
              <a:off x="0" y="0"/>
              <a:ext cx="3246580" cy="886621"/>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a:solidFill>
                    <a:srgbClr val="FFFFFF"/>
                  </a:solidFill>
                  <a:latin typeface="Arial Black"/>
                  <a:ea typeface="Arial Black"/>
                  <a:cs typeface="Arial Black"/>
                  <a:sym typeface="Arial Black"/>
                </a:defRPr>
              </a:pPr>
            </a:p>
          </p:txBody>
        </p:sp>
        <p:sp>
          <p:nvSpPr>
            <p:cNvPr id="137" name="emocional"/>
            <p:cNvSpPr txBox="1"/>
            <p:nvPr/>
          </p:nvSpPr>
          <p:spPr>
            <a:xfrm>
              <a:off x="161590" y="176610"/>
              <a:ext cx="2923400"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a:solidFill>
                    <a:srgbClr val="FFFFFF"/>
                  </a:solidFill>
                  <a:latin typeface="Arial Black"/>
                  <a:ea typeface="Arial Black"/>
                  <a:cs typeface="Arial Black"/>
                  <a:sym typeface="Arial Black"/>
                </a:defRPr>
              </a:lvl1pPr>
            </a:lstStyle>
            <a:p>
              <a:pPr/>
              <a:r>
                <a:t>emocional</a:t>
              </a:r>
            </a:p>
          </p:txBody>
        </p:sp>
      </p:grpSp>
      <p:grpSp>
        <p:nvGrpSpPr>
          <p:cNvPr id="141" name="empreendedor"/>
          <p:cNvGrpSpPr/>
          <p:nvPr/>
        </p:nvGrpSpPr>
        <p:grpSpPr>
          <a:xfrm>
            <a:off x="16044955" y="9427864"/>
            <a:ext cx="3961925" cy="886621"/>
            <a:chOff x="0" y="0"/>
            <a:chExt cx="3961924" cy="886620"/>
          </a:xfrm>
        </p:grpSpPr>
        <p:sp>
          <p:nvSpPr>
            <p:cNvPr id="139" name="Retângulo Arredondado"/>
            <p:cNvSpPr/>
            <p:nvPr/>
          </p:nvSpPr>
          <p:spPr>
            <a:xfrm>
              <a:off x="0" y="0"/>
              <a:ext cx="3961925" cy="886621"/>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a:solidFill>
                    <a:srgbClr val="FFFFFF"/>
                  </a:solidFill>
                  <a:latin typeface="Arial Black"/>
                  <a:ea typeface="Arial Black"/>
                  <a:cs typeface="Arial Black"/>
                  <a:sym typeface="Arial Black"/>
                </a:defRPr>
              </a:pPr>
            </a:p>
          </p:txBody>
        </p:sp>
        <p:sp>
          <p:nvSpPr>
            <p:cNvPr id="140" name="emprendedor"/>
            <p:cNvSpPr txBox="1"/>
            <p:nvPr/>
          </p:nvSpPr>
          <p:spPr>
            <a:xfrm>
              <a:off x="161590" y="176610"/>
              <a:ext cx="363874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a:solidFill>
                    <a:srgbClr val="FFFFFF"/>
                  </a:solidFill>
                  <a:latin typeface="Arial Black"/>
                  <a:ea typeface="Arial Black"/>
                  <a:cs typeface="Arial Black"/>
                  <a:sym typeface="Arial Black"/>
                </a:defRPr>
              </a:lvl1pPr>
            </a:lstStyle>
            <a:p>
              <a:pPr/>
              <a:r>
                <a:t>emprendedor</a:t>
              </a:r>
            </a:p>
          </p:txBody>
        </p:sp>
      </p:grpSp>
      <p:grpSp>
        <p:nvGrpSpPr>
          <p:cNvPr id="144" name="constante lutador por sua sobrevivência"/>
          <p:cNvGrpSpPr/>
          <p:nvPr/>
        </p:nvGrpSpPr>
        <p:grpSpPr>
          <a:xfrm>
            <a:off x="4575823" y="10885747"/>
            <a:ext cx="9444095" cy="886620"/>
            <a:chOff x="0" y="0"/>
            <a:chExt cx="9444094" cy="886619"/>
          </a:xfrm>
        </p:grpSpPr>
        <p:sp>
          <p:nvSpPr>
            <p:cNvPr id="142" name="Retângulo Arredondado"/>
            <p:cNvSpPr/>
            <p:nvPr/>
          </p:nvSpPr>
          <p:spPr>
            <a:xfrm>
              <a:off x="0" y="0"/>
              <a:ext cx="9444095" cy="886620"/>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a:solidFill>
                    <a:srgbClr val="FFFFFF"/>
                  </a:solidFill>
                  <a:latin typeface="Arial Black"/>
                  <a:ea typeface="Arial Black"/>
                  <a:cs typeface="Arial Black"/>
                  <a:sym typeface="Arial Black"/>
                </a:defRPr>
              </a:pPr>
            </a:p>
          </p:txBody>
        </p:sp>
        <p:sp>
          <p:nvSpPr>
            <p:cNvPr id="143" name="constante luchador por su sobrevivencia"/>
            <p:cNvSpPr txBox="1"/>
            <p:nvPr/>
          </p:nvSpPr>
          <p:spPr>
            <a:xfrm>
              <a:off x="161590" y="176609"/>
              <a:ext cx="912091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a:solidFill>
                    <a:srgbClr val="FFFFFF"/>
                  </a:solidFill>
                  <a:latin typeface="Arial Black"/>
                  <a:ea typeface="Arial Black"/>
                  <a:cs typeface="Arial Black"/>
                  <a:sym typeface="Arial Black"/>
                </a:defRPr>
              </a:lvl1pPr>
            </a:lstStyle>
            <a:p>
              <a:pPr/>
              <a:r>
                <a:t>constante luchador por su sobrevivencia</a:t>
              </a:r>
            </a:p>
          </p:txBody>
        </p:sp>
      </p:grpSp>
      <p:grpSp>
        <p:nvGrpSpPr>
          <p:cNvPr id="147" name="destinado à morte"/>
          <p:cNvGrpSpPr/>
          <p:nvPr/>
        </p:nvGrpSpPr>
        <p:grpSpPr>
          <a:xfrm>
            <a:off x="14719135" y="10885747"/>
            <a:ext cx="5089042" cy="886620"/>
            <a:chOff x="0" y="0"/>
            <a:chExt cx="5089040" cy="886619"/>
          </a:xfrm>
        </p:grpSpPr>
        <p:sp>
          <p:nvSpPr>
            <p:cNvPr id="145" name="Retângulo Arredondado"/>
            <p:cNvSpPr/>
            <p:nvPr/>
          </p:nvSpPr>
          <p:spPr>
            <a:xfrm>
              <a:off x="0" y="0"/>
              <a:ext cx="5089041" cy="886620"/>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a:solidFill>
                    <a:srgbClr val="FFFFFF"/>
                  </a:solidFill>
                  <a:latin typeface="Arial Black"/>
                  <a:ea typeface="Arial Black"/>
                  <a:cs typeface="Arial Black"/>
                  <a:sym typeface="Arial Black"/>
                </a:defRPr>
              </a:pPr>
            </a:p>
          </p:txBody>
        </p:sp>
        <p:sp>
          <p:nvSpPr>
            <p:cNvPr id="146" name="destinado a la muerte"/>
            <p:cNvSpPr txBox="1"/>
            <p:nvPr/>
          </p:nvSpPr>
          <p:spPr>
            <a:xfrm>
              <a:off x="161590" y="176609"/>
              <a:ext cx="4765861"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a:solidFill>
                    <a:srgbClr val="FFFFFF"/>
                  </a:solidFill>
                  <a:latin typeface="Arial Black"/>
                  <a:ea typeface="Arial Black"/>
                  <a:cs typeface="Arial Black"/>
                  <a:sym typeface="Arial Black"/>
                </a:defRPr>
              </a:lvl1pPr>
            </a:lstStyle>
            <a:p>
              <a:pPr/>
              <a:r>
                <a:t>destinado a la muerte</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omente Cristo Jesus pode produzir a transformação pessoal e global que tanto ansiamos.”"/>
          <p:cNvSpPr txBox="1"/>
          <p:nvPr/>
        </p:nvSpPr>
        <p:spPr>
          <a:xfrm>
            <a:off x="5944327" y="4896059"/>
            <a:ext cx="7392532" cy="6709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600">
                <a:latin typeface="Arial"/>
                <a:ea typeface="Arial"/>
                <a:cs typeface="Arial"/>
                <a:sym typeface="Arial"/>
              </a:defRPr>
            </a:pPr>
            <a:r>
              <a:t>“</a:t>
            </a:r>
            <a:r>
              <a:t>Solo Jesucristo puede producir la transformación personal y global que tanto ansiamos”.</a:t>
            </a:r>
          </a:p>
        </p:txBody>
      </p:sp>
      <p:pic>
        <p:nvPicPr>
          <p:cNvPr id="152" name="Asset 1.png" descr="Asset 1.png"/>
          <p:cNvPicPr>
            <a:picLocks noChangeAspect="1"/>
          </p:cNvPicPr>
          <p:nvPr/>
        </p:nvPicPr>
        <p:blipFill>
          <a:blip r:embed="rId3">
            <a:extLst/>
          </a:blip>
          <a:srcRect l="0" t="0" r="51709" b="0"/>
          <a:stretch>
            <a:fillRect/>
          </a:stretch>
        </p:blipFill>
        <p:spPr>
          <a:xfrm flipH="1">
            <a:off x="2030477" y="4245181"/>
            <a:ext cx="3654417" cy="3133319"/>
          </a:xfrm>
          <a:prstGeom prst="rect">
            <a:avLst/>
          </a:prstGeom>
          <a:ln w="12700">
            <a:miter lim="400000"/>
          </a:ln>
        </p:spPr>
      </p:pic>
      <p:pic>
        <p:nvPicPr>
          <p:cNvPr id="153" name="jesus-2.png" descr="jesus-2.png"/>
          <p:cNvPicPr>
            <a:picLocks noChangeAspect="1"/>
          </p:cNvPicPr>
          <p:nvPr/>
        </p:nvPicPr>
        <p:blipFill>
          <a:blip r:embed="rId4">
            <a:extLst/>
          </a:blip>
          <a:srcRect l="6919" t="63728" r="84125" b="2209"/>
          <a:stretch>
            <a:fillRect/>
          </a:stretch>
        </p:blipFill>
        <p:spPr>
          <a:xfrm flipH="1">
            <a:off x="12205363" y="2558922"/>
            <a:ext cx="10449189" cy="113507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FOI CAPAZ TRANSFORMAR VIDAS"/>
          <p:cNvSpPr txBox="1"/>
          <p:nvPr/>
        </p:nvSpPr>
        <p:spPr>
          <a:xfrm>
            <a:off x="8670727" y="6788432"/>
            <a:ext cx="13353060" cy="2636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100">
                <a:latin typeface="Arial"/>
                <a:ea typeface="Arial"/>
                <a:cs typeface="Arial"/>
                <a:sym typeface="Arial"/>
              </a:defRPr>
            </a:pPr>
            <a:r>
              <a:t>F</a:t>
            </a:r>
            <a:r>
              <a:t>UE</a:t>
            </a:r>
            <a:r>
              <a:t> CAPAZ</a:t>
            </a:r>
            <a:r>
              <a:t> DE</a:t>
            </a:r>
            <a:r>
              <a:t> TRANSFORMAR VIDAS</a:t>
            </a:r>
          </a:p>
        </p:txBody>
      </p:sp>
      <p:sp>
        <p:nvSpPr>
          <p:cNvPr id="158" name="JESUS"/>
          <p:cNvSpPr txBox="1"/>
          <p:nvPr/>
        </p:nvSpPr>
        <p:spPr>
          <a:xfrm>
            <a:off x="8670727" y="4290886"/>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 —Saulo, irmão, o Senhor Jesus, que apareceu a você no caminho para cá, me enviou para que você volte a ver e fique cheio do Espírito Santo. Imediatamente caíram dos olhos de Saulo umas coisas parecidas com escamas, e ele voltou a ver. A seguir, le"/>
          <p:cNvSpPr txBox="1"/>
          <p:nvPr/>
        </p:nvSpPr>
        <p:spPr>
          <a:xfrm>
            <a:off x="3862039" y="3974950"/>
            <a:ext cx="12733016" cy="74323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4400">
                <a:latin typeface="Arial"/>
                <a:ea typeface="Arial"/>
                <a:cs typeface="Arial"/>
                <a:sym typeface="Arial"/>
              </a:defRPr>
            </a:pPr>
            <a:r>
              <a:t>“[...] —</a:t>
            </a:r>
            <a:r>
              <a:t>Hermano Saulo, el Señor Jesús, que se te apareció en el camino por donde venías, me ha enviado para que recibas la vista y seas lleno del Espíritu Santo. Y al momento le cayeron de los ojos como escamas, y recibió al instante la vista; y levantándose, fue bautizado. Y habiendo tomado alimento, recobró fuerzas. Y estuvo Saulo por algunos días con los discípulos que estaban en Damasco. En seguida predicaba a Cristo en las sinagogas, diciendo que este era el Hijo de Dios</a:t>
            </a:r>
            <a:r>
              <a:t>”</a:t>
            </a:r>
          </a:p>
        </p:txBody>
      </p:sp>
      <p:sp>
        <p:nvSpPr>
          <p:cNvPr id="163" name="(Atos 9:17-20)"/>
          <p:cNvSpPr txBox="1"/>
          <p:nvPr/>
        </p:nvSpPr>
        <p:spPr>
          <a:xfrm>
            <a:off x="3890795" y="11521423"/>
            <a:ext cx="4529753"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i="1" sz="4500">
                <a:solidFill>
                  <a:srgbClr val="B51600"/>
                </a:solidFill>
                <a:latin typeface="Arial"/>
                <a:ea typeface="Arial"/>
                <a:cs typeface="Arial"/>
                <a:sym typeface="Arial"/>
              </a:defRPr>
            </a:lvl1pPr>
          </a:lstStyle>
          <a:p>
            <a:pPr/>
            <a:r>
              <a:t>(Hechos 9:17-20)</a:t>
            </a:r>
          </a:p>
        </p:txBody>
      </p:sp>
      <p:pic>
        <p:nvPicPr>
          <p:cNvPr id="164" name="Asset 1.png" descr="Asset 1.png"/>
          <p:cNvPicPr>
            <a:picLocks noChangeAspect="1"/>
          </p:cNvPicPr>
          <p:nvPr/>
        </p:nvPicPr>
        <p:blipFill>
          <a:blip r:embed="rId3">
            <a:extLst/>
          </a:blip>
          <a:srcRect l="0" t="0" r="51709" b="0"/>
          <a:stretch>
            <a:fillRect/>
          </a:stretch>
        </p:blipFill>
        <p:spPr>
          <a:xfrm flipH="1">
            <a:off x="1281786" y="3938454"/>
            <a:ext cx="2296340" cy="1968895"/>
          </a:xfrm>
          <a:prstGeom prst="rect">
            <a:avLst/>
          </a:prstGeom>
          <a:ln w="12700">
            <a:miter lim="400000"/>
          </a:ln>
        </p:spPr>
      </p:pic>
      <p:pic>
        <p:nvPicPr>
          <p:cNvPr id="165" name="biblias.png" descr="biblias.png"/>
          <p:cNvPicPr>
            <a:picLocks noChangeAspect="1"/>
          </p:cNvPicPr>
          <p:nvPr/>
        </p:nvPicPr>
        <p:blipFill>
          <a:blip r:embed="rId4">
            <a:extLst/>
          </a:blip>
          <a:srcRect l="61266" t="65582" r="18637" b="0"/>
          <a:stretch>
            <a:fillRect/>
          </a:stretch>
        </p:blipFill>
        <p:spPr>
          <a:xfrm>
            <a:off x="15814269" y="7701375"/>
            <a:ext cx="8676106" cy="55558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O Senhor Jesus tinha a especialidade de transformar vidas."/>
          <p:cNvSpPr txBox="1"/>
          <p:nvPr/>
        </p:nvSpPr>
        <p:spPr>
          <a:xfrm>
            <a:off x="5311883" y="9836645"/>
            <a:ext cx="13760236" cy="2200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i="1" sz="6700">
                <a:latin typeface="Arial"/>
                <a:ea typeface="Arial"/>
                <a:cs typeface="Arial"/>
                <a:sym typeface="Arial"/>
              </a:defRPr>
            </a:pPr>
            <a:r>
              <a:t>El </a:t>
            </a:r>
            <a:r>
              <a:rPr>
                <a:solidFill>
                  <a:srgbClr val="B51600"/>
                </a:solidFill>
              </a:rPr>
              <a:t>Señor Jesús</a:t>
            </a:r>
            <a:r>
              <a:t> tenía la especialidad de transformar vidas</a:t>
            </a:r>
          </a:p>
        </p:txBody>
      </p:sp>
      <p:pic>
        <p:nvPicPr>
          <p:cNvPr id="170" name="Asset 1.png" descr="Asset 1.png"/>
          <p:cNvPicPr>
            <a:picLocks noChangeAspect="1"/>
          </p:cNvPicPr>
          <p:nvPr/>
        </p:nvPicPr>
        <p:blipFill>
          <a:blip r:embed="rId3">
            <a:extLst/>
          </a:blip>
          <a:srcRect l="0" t="0" r="51709" b="0"/>
          <a:stretch>
            <a:fillRect/>
          </a:stretch>
        </p:blipFill>
        <p:spPr>
          <a:xfrm flipH="1">
            <a:off x="6161513" y="9690124"/>
            <a:ext cx="1379749" cy="1183005"/>
          </a:xfrm>
          <a:prstGeom prst="rect">
            <a:avLst/>
          </a:prstGeom>
          <a:ln w="12700">
            <a:miter lim="400000"/>
          </a:ln>
        </p:spPr>
      </p:pic>
      <p:pic>
        <p:nvPicPr>
          <p:cNvPr id="171" name="jesus-2.png" descr="jesus-2.png"/>
          <p:cNvPicPr>
            <a:picLocks noChangeAspect="1"/>
          </p:cNvPicPr>
          <p:nvPr/>
        </p:nvPicPr>
        <p:blipFill>
          <a:blip r:embed="rId4">
            <a:extLst/>
          </a:blip>
          <a:srcRect l="57604" t="58777" r="27164" b="0"/>
          <a:stretch>
            <a:fillRect/>
          </a:stretch>
        </p:blipFill>
        <p:spPr>
          <a:xfrm flipH="1">
            <a:off x="7009976" y="1680369"/>
            <a:ext cx="10364221" cy="8011304"/>
          </a:xfrm>
          <a:prstGeom prst="rect">
            <a:avLst/>
          </a:prstGeom>
          <a:ln w="12700">
            <a:miter lim="400000"/>
          </a:ln>
        </p:spPr>
      </p:pic>
      <p:pic>
        <p:nvPicPr>
          <p:cNvPr id="172" name="Asset 1.png" descr="Asset 1.png"/>
          <p:cNvPicPr>
            <a:picLocks noChangeAspect="1"/>
          </p:cNvPicPr>
          <p:nvPr/>
        </p:nvPicPr>
        <p:blipFill>
          <a:blip r:embed="rId3">
            <a:extLst/>
          </a:blip>
          <a:srcRect l="0" t="0" r="51709" b="0"/>
          <a:stretch>
            <a:fillRect/>
          </a:stretch>
        </p:blipFill>
        <p:spPr>
          <a:xfrm>
            <a:off x="16842737" y="9690126"/>
            <a:ext cx="1379749" cy="11830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5FED8E63-C6A7-46B9-B6F6-AC35C8BC289C}"/>
</file>

<file path=customXml/itemProps2.xml><?xml version="1.0" encoding="utf-8"?>
<ds:datastoreItem xmlns:ds="http://schemas.openxmlformats.org/officeDocument/2006/customXml" ds:itemID="{355B85F6-7349-47D0-A8EA-D24A8C63BE6F}"/>
</file>

<file path=customXml/itemProps3.xml><?xml version="1.0" encoding="utf-8"?>
<ds:datastoreItem xmlns:ds="http://schemas.openxmlformats.org/officeDocument/2006/customXml" ds:itemID="{247B8B73-6366-404A-B4F3-ACF71B8B9A66}"/>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