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customXml" Target="../customXml/item1.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ustomXml" Target="../customXml/item3.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ustomXml" Target="../customXml/item2.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A ÉTICA E A MORAL DE JESUS</a:t>
            </a:r>
          </a:p>
          <a:p>
            <a:pPr/>
            <a:r>
              <a:t>Texto base: Salmo 40:8</a:t>
            </a:r>
          </a:p>
          <a:p>
            <a:pPr/>
            <a:r>
              <a:t>Sergio Becerra</a:t>
            </a:r>
          </a:p>
          <a:p>
            <a:pPr/>
            <a:r>
              <a:t>Reitor do SALT/UAP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Pero ¿por qué Dios tiene derecho de definir lo que es ético y moral para nosotros? Isaías 45:18 dice: “Porque así dijo Jehová, que creó los cielos; él es Dios, el que formó la tierra, el que la hizo y la compuso; no la creó en vano, para que fuese habitada la creó: Yo soy Jehová, y no hay otro”. Dios es nuestro Creador y Soberano. Siendo que nos creó, sabe cuál es la mejor manera de vivir y tener una vida feliz, provechosa y plena. Los que eligieron seguir las enseñanzas de Dios sobre la ética y la moral, vieron que Dios sabe lo que hace, porque todo lo que él hace es bueno y para nuestro bienestar.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 rebelión de Lucifer en el Cielo contra la ley de Dios es lo que nos llevó al caos actual aquí en la Tierra. El hombre eligió seguir el principio satánico del egoísmo, dejándose guiar por su propia opinión, en lugar de la orientación divina. Infelizmente, solo recogimos dolor, conflictos, violencia y muerte.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lvl1pPr>
              <a:lnSpc>
                <a:spcPct val="117999"/>
              </a:lnSpc>
            </a:lvl1pPr>
          </a:lstStyle>
          <a:p>
            <a:pPr/>
            <a:r>
              <a:t>II. La santa ley de Dios está basada en el amor a Dios y al prójimo. Mateo 22:37-40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lnSpc>
                <a:spcPct val="117999"/>
              </a:lnSpc>
            </a:pPr>
            <a:r>
              <a:t>Mate</a:t>
            </a:r>
            <a:r>
              <a:t>o</a:t>
            </a:r>
            <a:r>
              <a:t> 22:37-40 - </a:t>
            </a:r>
            <a:r>
              <a:t>Jesús respondió</a:t>
            </a:r>
            <a:r>
              <a:t>: — “</a:t>
            </a:r>
            <a:r>
              <a:rPr>
                <a:latin typeface="system-ui"/>
                <a:ea typeface="system-ui"/>
                <a:cs typeface="system-ui"/>
                <a:sym typeface="system-ui"/>
              </a:rPr>
              <a:t>Amarás al Señor tu Dios con todo tu corazón, y con toda tu alma, y con toda tu mente. Este es el primero y grande mandamiento. Y el segundo es semejante: Amarás a tu prójimo como a ti mismo. De estos dos mandamientos depende toda la ley y los profetas”.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 Ley de Dios no es aleatoria, basada en ideas impulsivas de parte de Dios. Se basa en su carácter de amor. Por eso, la Ley demanda amor y respeto por Dios, nuestro Creador y Sustentador. Ella también demanda que respetemos y amemos a nuestro prójimo, respetando lo que es de él y tratándolo con consideración como nos gustaría ser tratados.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Por ejemplo, los Diez Mandamientos contienen cuatro mandamientos que relacionados con el amor y respeto a Dios (Éxodo 20:3-17) 1) No tener otros dioses aparte del Dios verdadero. 2) No tomar el nombre de Dios en vano. 3) No hacernos imágenes de Dios o de cualquier otra semejanza para adorarlo como una divinidad. 4) Guardar el sábado como día de adoración y descanso para honrar a Dios, nuestro Creador y Soberano. También contiene seis mandamientos relacionados con nuestro respeto y amor por el prójimo. 5) Honrar a nuestro padre y madre. 6) No matar. 7) No cometer adulterio. 8) No robar. 9) No dar falso testimonio contra nuestro prójimo. 10) No codiciar nada que pertenezca a nuestro prójimo. Sin duda, el mundo sería un lugar mucho mejor para vivir si todos guardaran la Santa Ley de Dios.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lnSpc>
                <a:spcPct val="117999"/>
              </a:lnSpc>
              <a:defRPr sz="1800">
                <a:latin typeface="Arial"/>
                <a:ea typeface="Arial"/>
                <a:cs typeface="Arial"/>
                <a:sym typeface="Arial"/>
              </a:defRPr>
            </a:pPr>
            <a:r>
              <a:t>Por otro lado, Dios no nos pide hacer algo sin que primero haga algo por nosotros. En el caso de los israelitas, antes de entregarlos y exigir que obedecieran su santa Ley, él les declaró (Éxodo 20:2): “Yo soy Jehová tu Dios, que te saqué de la tierra de Egipto, de casa de servidumbre”. Antes de revelarse a ellos como su Criador y su Soberano, que tenía el derecho de exigir de ellos la obediencia, Dios los libró de la esclavitud, salvándolos por su gracia y misericordia</a:t>
            </a:r>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Del mismo modo, Dios nos liberó en Cristo de la esclavitud del pecado y promete darnos el poder de obedecer su santa Ley como una respuesta de amor y liberación del pecado. Filipenses 2:13 nos dice: “porque Dios es el que en vosotros produce así el querer como el hacer, por su buena voluntad”. Tenemos la seguridad del éxito porque Dios guía al creyente por el camino correcto y lo capacita a obedecer.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III. La ética y la moral de Jesús nos desafían a ir más allá del respeto literal por la Ley. Mateo 6:14, 15</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En su Sermón del Monte Cristo enseñó que los hijos de Dios deben aspirar a ir más allá de la obediencia a la letra de la Ley. Dios espera que reflejemos el carácter amoroso de Dios no solo respetando a nuestro prójimo, también siendo generosos con él inclusive cuando él no lo merece.</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a:lnSpc>
                <a:spcPct val="117999"/>
              </a:lnSpc>
              <a:defRPr sz="1800">
                <a:latin typeface="Arial"/>
                <a:ea typeface="Arial"/>
                <a:cs typeface="Arial"/>
                <a:sym typeface="Arial"/>
              </a:defRPr>
            </a:pPr>
            <a:r>
              <a:t>¿Qué es ética? De acuerdo con el Diccionario de la Real Academia Española es el “Conjunto de normas morales que rigen la conducta de la persona en cualquier ámbito de la</a:t>
            </a:r>
          </a:p>
          <a:p>
            <a:pPr>
              <a:lnSpc>
                <a:spcPct val="117999"/>
              </a:lnSpc>
              <a:defRPr sz="1800">
                <a:latin typeface="Arial"/>
                <a:ea typeface="Arial"/>
                <a:cs typeface="Arial"/>
                <a:sym typeface="Arial"/>
              </a:defRPr>
            </a:pPr>
            <a:r>
              <a:t>la vida”. Eso es muy importante, porque tiene que ver con nuestra conducta, con la manera como nos comportamos unos con otros. Es bueno tener la ética correcta, nos ayuda a ser buenas personas. porque tiene que ver con nuestra conducta, con la manera como nos comportamos unos con otros. </a:t>
            </a:r>
          </a:p>
          <a:p>
            <a:pPr>
              <a:lnSpc>
                <a:spcPct val="117999"/>
              </a:lnSpc>
            </a:pPr>
          </a:p>
          <a:p>
            <a:pPr>
              <a:lnSpc>
                <a:spcPct val="117999"/>
              </a:lnSpc>
              <a:defRPr sz="1800">
                <a:latin typeface="Arial"/>
                <a:ea typeface="Arial"/>
                <a:cs typeface="Arial"/>
                <a:sym typeface="Arial"/>
              </a:defRPr>
            </a:pPr>
            <a:r>
              <a:t>Pero la ética se basa en la moral. ¿Y qué es moral? “Son las normas que una persona tiene acerca del bien y del mal”. Eso es muy interesante e importante. Porque la moral tiene que ver con la forma como definimos el bien y el mal, como percibimos qué es correcto y qué errado y permitimos que esos conceptos guíen nuestro comportamiento.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lnSpc>
                <a:spcPct val="117999"/>
              </a:lnSpc>
            </a:pPr>
            <a:r>
              <a:t>Mateo 6:14 </a:t>
            </a:r>
            <a:r>
              <a:t>y</a:t>
            </a:r>
            <a:r>
              <a:t> 15 – “</a:t>
            </a:r>
            <a:r>
              <a:rPr>
                <a:latin typeface="system-ui"/>
                <a:ea typeface="system-ui"/>
                <a:cs typeface="system-ui"/>
                <a:sym typeface="system-ui"/>
              </a:rPr>
              <a:t>Porque si perdonáis a los hombres sus ofensas, os perdonará también a vosotros vuestro Padre celestial; mas si no perdonáis a los hombres sus ofensas, tampoco vuestro Padre os perdonará vuestras ofensas”</a:t>
            </a:r>
            <a: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El perdón es un acto de gracia que nace de la misericordia de Dios. Dios quiere que seamos generosos con los que nos perjudicaron, perdonando esas ofensas, de la misma forma como Dios nos perdona. De manera que Dios quiere que vivamos su ética del reino de los Cielos aquí en la Tierra.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Ilustración: Corrie ten Boom fue una famosa autora cristiana que junto con su familia escondió a personas de origen judío en su casa, durante la ocupación alemana de los Países Bajos. Su trabajo humanitario fue denunciado por los vecinos y, junto con su hermana fue enviada a un campo de concentración en Ravensbruck, Alemania. Allá tuvieron que soportar condiciones inhumanas y su hermana murió en el cautiverio. Ella sobrevivió y dedicó el resto de su vida a ayudar a los sobrevivientes de los campos y a predicar el amor y el perdón de Dios. En una ocasión, después de una reunión específica, Corrie fue abordada por un exmiembro de la guardia alemana que había trabajado en Ravensbruck:</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 “Sé que Dios me perdonó por las cosas crueles que hice allá”, dijo él. Me gustaría oír que usted también me perdona. Y él extendió su mano.</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“Jesús, ayúdame a perdonar a este hombre”, oró Corrie. No puedo hacerlo sola, pero sé que debo perdonar a los que me lastimaron”.</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A medida que oraba, una fuerza descendió por su brazo y le dio una sensación de verdadero calor y perdón. Ellos quedaron tomados de la mano por un largo tiempo.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 “Yo lo perdono, hermano, de todo corazón”, dijo Corrie con lágrimas en los ojos.</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Esa fue una de las cosas más difíciles que Dios pidió a Corrie que hiciera, pero él le dio el poder para hacerlo. Nuevamente, el ideal ético de Dios es muy alto, pero él nos capacita para practicar lo que nos pide por su gracia y poder.</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lvl1pPr>
              <a:lnSpc>
                <a:spcPct val="117999"/>
              </a:lnSpc>
            </a:lvl1pPr>
          </a:lstStyle>
          <a:p>
            <a:pPr/>
            <a:r>
              <a:t>CONCLUSIÓN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Por lo tanto, en respuesta a nuestra pregunta inicial sobre qué son la ética y la moral de Jesús, podemos decir que son:</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La voluntad de Dios reflejada en su santa Ley. Dios es quién define lo que es bueno y malo y espera que hagamos el bien.</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La santa Ley de Dios está basada en el principio del amor a Dios y del amor al prójimo. Todo mandamiento conduce al respeto y al amor a Dios o al respeto y al amor al prójimo.</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La ética de Jesús nos desafía a ir más allá de la obediencia literal de la Ley, y tratar de reflejar el carácter amoroso y misericordioso de Dios, que perdona a quien no merece y muestra misericordia al pecador arrepentido.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lnSpc>
                <a:spcPct val="117999"/>
              </a:lnSpc>
            </a:pPr>
            <a:r>
              <a:t>Querido amigo, lo invito a reconocer que Dios es bueno en su relación con nosotros. En su gran amor tuvo compasión de nuestra pecaminosidad y decidió rescatarnos a través de la vida, muerte y resurrección de Jesús. Él nos ofrece esa gracia, que debemos aceptar voluntariamente y con fe. Fe de que él nos puede salvar y fe en que él nos dará fuerza para colocar nuestra vida en conformidad con su santa Ley, que refleja su carácter de amor. </a:t>
            </a:r>
            <a:r>
              <a:rPr>
                <a:latin typeface="system-ui"/>
                <a:ea typeface="system-ui"/>
                <a:cs typeface="system-ui"/>
                <a:sym typeface="system-ui"/>
              </a:rPr>
              <a:t>¿</a:t>
            </a:r>
            <a:r>
              <a:t>Usted acepta esa invitación hoy?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Hoy en día no es común hablar de ética o de moral, ya que esos conceptos revelan el respeto por normas de conducta y proceder generalmente establecidas por la sociedad, por las instituciones o por las religiones. Y en el mundo de hoy, las personas consideran la ética y la moral como asuntos personales que nadie debe imponer a otra persona. Inclusive llegaron a relativizar lo que es la verdad, llamándola “mi verdad o su verdad”, como si hubiera más de una verdad.</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17999"/>
              </a:lnSpc>
              <a:defRPr sz="1800">
                <a:latin typeface="Arial"/>
                <a:ea typeface="Arial"/>
                <a:cs typeface="Arial"/>
                <a:sym typeface="Arial"/>
              </a:defRPr>
            </a:pPr>
            <a:r>
              <a:t>Pero eso es peligroso, porque si no tenemos una ética y una moral colectivas que definan correctamente el bien y el mal, cada uno terminará actuando de acuerdo con su propio juicio. El resultado serán problemas de injusticias, abuso, violencia y dominio de los más fuertes sobre los más débiles. Es el caos que se ve repetidamente en las sociedades que están declinando.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¿Cómo llegamos a ese punto? En el siglo XVIII, en la era conocida como iluminismo, los filósofos europeos se rebelaron contra el orden cristiano que regía las leyes y la conducta de la sociedad. Ellos alegaron que el hombre moderno no necesitaba del cristianismo para definir lo correcto de lo equivocado, que la razón humana podría establecer sus propias normas fuera de la ley del Dios de los cristianos.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Sin embargo, ellos pronto descubrieron que sin Dios es imposible para el hombre definir el bien y el mal. Los seres humanos somos incapaces de estar de acuerdo con la ética y la moral, porque no buscamos el bien colectivo, sino el beneficio personal. No basamos la definición de la moralidad en grandes principios religiosos, sino en nuestro interés personal. El intento en definir la ética y la moral basados en la opinión de los hombres fue un fracaso rotundo que repercute hasta hoy.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Por eso, en esta semana cuando estamos reflexionando sobre las enseñanzas de Jesús en diversos temas de gran importancia para nuestras vidas, es útil descubrir lo que él enseñó sobre la ética y la moral. Ese será el tema que desarrollaremos hoy.</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lvl1pPr>
              <a:lnSpc>
                <a:spcPct val="117999"/>
              </a:lnSpc>
            </a:lvl1pPr>
          </a:lstStyle>
          <a:p>
            <a:pPr/>
            <a:r>
              <a:t>I. La ética de Jesús está basada en hacer la voluntad de Dios: Salmo 40:8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nSpc>
                <a:spcPct val="117999"/>
              </a:lnSpc>
            </a:pPr>
            <a:r>
              <a:t>Salmo 40:8 – “</a:t>
            </a:r>
            <a:r>
              <a:rPr sz="1800">
                <a:latin typeface="Arial"/>
                <a:ea typeface="Arial"/>
                <a:cs typeface="Arial"/>
                <a:sym typeface="Arial"/>
              </a:rPr>
              <a:t>El hacer tu voluntad, Dios mío, me ha agradado, y tu ley está en medio de mi corazón”. Ese texto resume un principio que Jesús enseñó y vivió durante su vida en la Tierra. Para él era de suma importancia hacer la voluntad de Dios, su Padre, y guardar su Ley, porque esa Ley expresa su carácter. </a:t>
            </a:r>
            <a:endParaRPr sz="1800">
              <a:latin typeface="Aptos ExtraBold Italic"/>
              <a:ea typeface="Aptos ExtraBold Italic"/>
              <a:cs typeface="Aptos ExtraBold Italic"/>
              <a:sym typeface="Aptos ExtraBold Ital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En otras palabras, una enseñanza básica de la fe judía y cristiana es que la ética y la moral son definidas por Dios. Y él nos comunica eso a través de su revelación, las Sagradas Escrituras. Los Diez Mandamientos expresan los principios morales de Dios sobre lo que es correcto y errado.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Ilustración. En la antigüedad, las grandes naciones tenían leyes basadas en la voluntad del soberano. Pero esas leyes no siempre eran justas, sino manifestaban los caprichos del monarca. Y muchas veces el monarca se consideraba por encima de la ley, violando las normas que exigía a otros. El emperador Nerón, a pesar de su educación filosófica refinada, llegó a ser un tirano inmoral, lascivo y asesino de su esposa y de su madre, porque lo reprendieron. Él provocó la primera persecución contra los cristianos de Roma, que estuvieron dispuestos a sacrificar sus vidas por Cristo, y no traicionar a quién había dado su vida por ellos. El contraste entre la ética de los cristianos y la de Nerón fue notorio para todos, al punto de que un autor posterior dijo: “¿Usted no ve que los [cristianos] lanzados a las fieras para que nieguen al Señor, no son vencidos? ¿Usted no ve que cuanto más son castigados, más aparecen otros?” El ejemplo de vida, junto con el coraje ante la muerte, era una predicación de su ética superior.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7.png" descr="7.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7-1.png" descr="7-1.png"/>
          <p:cNvPicPr>
            <a:picLocks noChangeAspect="1"/>
          </p:cNvPicPr>
          <p:nvPr/>
        </p:nvPicPr>
        <p:blipFill>
          <a:blip r:embed="rId4">
            <a:extLst/>
          </a:blip>
          <a:srcRect l="11056" t="35884" r="50741" b="35139"/>
          <a:stretch>
            <a:fillRect/>
          </a:stretch>
        </p:blipFill>
        <p:spPr>
          <a:xfrm>
            <a:off x="1310299" y="1292383"/>
            <a:ext cx="12803935" cy="5462902"/>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7.png" descr="7.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Capa-2.png" descr="Capa-2.png"/>
          <p:cNvPicPr>
            <a:picLocks noChangeAspect="1"/>
          </p:cNvPicPr>
          <p:nvPr/>
        </p:nvPicPr>
        <p:blipFill>
          <a:blip r:embed="rId3">
            <a:extLst/>
          </a:blip>
          <a:srcRect l="39469" t="41389" r="38807" b="54307"/>
          <a:stretch>
            <a:fillRect/>
          </a:stretch>
        </p:blipFill>
        <p:spPr>
          <a:xfrm>
            <a:off x="20701570" y="357287"/>
            <a:ext cx="3284538" cy="365999"/>
          </a:xfrm>
          <a:prstGeom prst="rect">
            <a:avLst/>
          </a:prstGeom>
          <a:ln w="12700">
            <a:miter lim="400000"/>
          </a:ln>
        </p:spPr>
      </p:pic>
      <p:pic>
        <p:nvPicPr>
          <p:cNvPr id="84" name="7-1.png" descr="7-1.png"/>
          <p:cNvPicPr>
            <a:picLocks noChangeAspect="1"/>
          </p:cNvPicPr>
          <p:nvPr/>
        </p:nvPicPr>
        <p:blipFill>
          <a:blip r:embed="rId4">
            <a:extLst/>
          </a:blip>
          <a:srcRect l="10240" t="31178" r="50565" b="33742"/>
          <a:stretch>
            <a:fillRect/>
          </a:stretch>
        </p:blipFill>
        <p:spPr>
          <a:xfrm>
            <a:off x="875414" y="1536213"/>
            <a:ext cx="12525730" cy="6305705"/>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Nero.png" descr="Nero.png"/>
          <p:cNvPicPr>
            <a:picLocks noChangeAspect="1"/>
          </p:cNvPicPr>
          <p:nvPr/>
        </p:nvPicPr>
        <p:blipFill>
          <a:blip r:embed="rId3">
            <a:extLst/>
          </a:blip>
          <a:stretch>
            <a:fillRect/>
          </a:stretch>
        </p:blipFill>
        <p:spPr>
          <a:xfrm>
            <a:off x="15945037" y="3178162"/>
            <a:ext cx="7434293" cy="10036490"/>
          </a:xfrm>
          <a:prstGeom prst="rect">
            <a:avLst/>
          </a:prstGeom>
          <a:ln w="12700">
            <a:miter lim="400000"/>
          </a:ln>
        </p:spPr>
      </p:pic>
      <p:pic>
        <p:nvPicPr>
          <p:cNvPr id="171" name="setas.png" descr="setas.png"/>
          <p:cNvPicPr>
            <a:picLocks noChangeAspect="1"/>
          </p:cNvPicPr>
          <p:nvPr/>
        </p:nvPicPr>
        <p:blipFill>
          <a:blip r:embed="rId4">
            <a:extLst/>
          </a:blip>
          <a:srcRect l="18436" t="48876" r="71400" b="0"/>
          <a:stretch>
            <a:fillRect/>
          </a:stretch>
        </p:blipFill>
        <p:spPr>
          <a:xfrm flipH="1" rot="10800000">
            <a:off x="663876" y="3231826"/>
            <a:ext cx="2296213" cy="2228647"/>
          </a:xfrm>
          <a:prstGeom prst="rect">
            <a:avLst/>
          </a:prstGeom>
          <a:ln w="12700">
            <a:miter lim="400000"/>
          </a:ln>
        </p:spPr>
      </p:pic>
      <p:sp>
        <p:nvSpPr>
          <p:cNvPr id="172" name="O imperador Nero,"/>
          <p:cNvSpPr txBox="1"/>
          <p:nvPr/>
        </p:nvSpPr>
        <p:spPr>
          <a:xfrm>
            <a:off x="2758294" y="3944058"/>
            <a:ext cx="1024918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EA6C3C"/>
                </a:solidFill>
                <a:latin typeface="Arial Black"/>
                <a:ea typeface="Arial Black"/>
                <a:cs typeface="Arial Black"/>
                <a:sym typeface="Arial Black"/>
              </a:defRPr>
            </a:lvl1pPr>
          </a:lstStyle>
          <a:p>
            <a:pPr/>
            <a:r>
              <a:t>El emperador Nerón,</a:t>
            </a:r>
          </a:p>
        </p:txBody>
      </p:sp>
      <p:sp>
        <p:nvSpPr>
          <p:cNvPr id="173" name="apesar de sua educação filosófica refinada, tornou-se um tirano imoral, lascivo e assassino de sua esposa e de sua mãe, por repreendê-lo. Ele provocou a primeira perseguição contra os cristãos de Roma, que estiveram dispostos a sacrificar suas vidas por "/>
          <p:cNvSpPr txBox="1"/>
          <p:nvPr/>
        </p:nvSpPr>
        <p:spPr>
          <a:xfrm>
            <a:off x="2758293" y="5462200"/>
            <a:ext cx="13923330" cy="7342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400">
                <a:latin typeface="Arial"/>
                <a:ea typeface="Arial"/>
                <a:cs typeface="Arial"/>
                <a:sym typeface="Arial"/>
              </a:defRPr>
            </a:lvl1pPr>
          </a:lstStyle>
          <a:p>
            <a:pPr/>
            <a:r>
              <a:t>a pesar de su educación filosófica refinada, llegó a ser un tirano inmoral, lascivo y asesino de su esposa y su madre, porque lo reprendieron. Él provocó la primera persecución contra los cristianos de Roma, que estuvieron dispuestos a sacrificar sus vidas por Cristo y no traicionar a quién había dado su vida por ellos.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Porque assim diz o Senhor que tem criado os céus, o Deus que formou a terra, e a fez; ele a confirmou, não a criou vazia, mas a formou para que fosse habitada: “Eu sou o Senhor e não há outro”"/>
          <p:cNvSpPr txBox="1"/>
          <p:nvPr/>
        </p:nvSpPr>
        <p:spPr>
          <a:xfrm>
            <a:off x="2804572" y="3832537"/>
            <a:ext cx="12097678" cy="79319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700">
                <a:latin typeface="Arial"/>
                <a:ea typeface="Arial"/>
                <a:cs typeface="Arial"/>
                <a:sym typeface="Arial"/>
              </a:defRPr>
            </a:pPr>
            <a:r>
              <a:t>“</a:t>
            </a:r>
            <a:r>
              <a:rPr sz="6600"/>
              <a:t>Porque así dijo Jehová, que creó los cielos; él es Dios, el que formó la tierra, el que la hizo y la compuso; no la creó en vano, para que fuese habitada la creó: ‘Yo soy Jehová, y no hay otro’</a:t>
            </a:r>
            <a:r>
              <a:rPr sz="7200"/>
              <a:t>”</a:t>
            </a:r>
          </a:p>
        </p:txBody>
      </p:sp>
      <p:sp>
        <p:nvSpPr>
          <p:cNvPr id="178" name="(Isaías 45:18)"/>
          <p:cNvSpPr txBox="1"/>
          <p:nvPr/>
        </p:nvSpPr>
        <p:spPr>
          <a:xfrm>
            <a:off x="2810896" y="12006750"/>
            <a:ext cx="3608599"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a:t>
            </a:r>
            <a:r>
              <a:t>Isaías 45:18</a:t>
            </a:r>
            <a:r>
              <a:t>)</a:t>
            </a:r>
          </a:p>
        </p:txBody>
      </p:sp>
      <p:pic>
        <p:nvPicPr>
          <p:cNvPr id="179" name="Asset 1.png" descr="Asset 1.png"/>
          <p:cNvPicPr>
            <a:picLocks noChangeAspect="1"/>
          </p:cNvPicPr>
          <p:nvPr/>
        </p:nvPicPr>
        <p:blipFill>
          <a:blip r:embed="rId3">
            <a:extLst/>
          </a:blip>
          <a:srcRect l="0" t="0" r="51709" b="0"/>
          <a:stretch>
            <a:fillRect/>
          </a:stretch>
        </p:blipFill>
        <p:spPr>
          <a:xfrm flipH="1">
            <a:off x="432238" y="3903929"/>
            <a:ext cx="2296340" cy="1968894"/>
          </a:xfrm>
          <a:prstGeom prst="rect">
            <a:avLst/>
          </a:prstGeom>
          <a:ln w="12700">
            <a:miter lim="400000"/>
          </a:ln>
        </p:spPr>
      </p:pic>
      <p:pic>
        <p:nvPicPr>
          <p:cNvPr id="180" name="biblias.png" descr="biblias.png"/>
          <p:cNvPicPr>
            <a:picLocks noChangeAspect="1"/>
          </p:cNvPicPr>
          <p:nvPr/>
        </p:nvPicPr>
        <p:blipFill>
          <a:blip r:embed="rId4">
            <a:extLst/>
          </a:blip>
          <a:srcRect l="52058" t="36359" r="25725" b="34344"/>
          <a:stretch>
            <a:fillRect/>
          </a:stretch>
        </p:blipFill>
        <p:spPr>
          <a:xfrm>
            <a:off x="13661310" y="6102848"/>
            <a:ext cx="10290451" cy="5073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profetas.png" descr="profetas.png"/>
          <p:cNvPicPr>
            <a:picLocks noChangeAspect="1"/>
          </p:cNvPicPr>
          <p:nvPr/>
        </p:nvPicPr>
        <p:blipFill>
          <a:blip r:embed="rId3">
            <a:extLst/>
          </a:blip>
          <a:srcRect l="74500" t="60253" r="20875" b="8330"/>
          <a:stretch>
            <a:fillRect/>
          </a:stretch>
        </p:blipFill>
        <p:spPr>
          <a:xfrm>
            <a:off x="1523503" y="2444956"/>
            <a:ext cx="5843973" cy="10365711"/>
          </a:xfrm>
          <a:prstGeom prst="rect">
            <a:avLst/>
          </a:prstGeom>
          <a:ln w="12700">
            <a:miter lim="400000"/>
          </a:ln>
        </p:spPr>
      </p:pic>
      <p:pic>
        <p:nvPicPr>
          <p:cNvPr id="185" name="setas.png" descr="setas.png"/>
          <p:cNvPicPr>
            <a:picLocks noChangeAspect="1"/>
          </p:cNvPicPr>
          <p:nvPr/>
        </p:nvPicPr>
        <p:blipFill>
          <a:blip r:embed="rId4">
            <a:extLst/>
          </a:blip>
          <a:srcRect l="18436" t="48875" r="71400" b="0"/>
          <a:stretch>
            <a:fillRect/>
          </a:stretch>
        </p:blipFill>
        <p:spPr>
          <a:xfrm flipH="1" rot="9743713">
            <a:off x="6632046" y="6249960"/>
            <a:ext cx="2296213" cy="2228646"/>
          </a:xfrm>
          <a:prstGeom prst="rect">
            <a:avLst/>
          </a:prstGeom>
          <a:ln w="12700">
            <a:miter lim="400000"/>
          </a:ln>
        </p:spPr>
      </p:pic>
      <p:sp>
        <p:nvSpPr>
          <p:cNvPr id="186" name="O homem escolheu seguir o"/>
          <p:cNvSpPr txBox="1"/>
          <p:nvPr/>
        </p:nvSpPr>
        <p:spPr>
          <a:xfrm>
            <a:off x="9095620" y="6354027"/>
            <a:ext cx="12675581"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EA6C3C"/>
                </a:solidFill>
                <a:latin typeface="Arial Black"/>
                <a:ea typeface="Arial Black"/>
                <a:cs typeface="Arial Black"/>
                <a:sym typeface="Arial Black"/>
              </a:defRPr>
            </a:lvl1pPr>
          </a:lstStyle>
          <a:p>
            <a:pPr/>
            <a:r>
              <a:t>El hombre eligió seguir el</a:t>
            </a:r>
          </a:p>
        </p:txBody>
      </p:sp>
      <p:sp>
        <p:nvSpPr>
          <p:cNvPr id="187" name="princípio satânico do egoísmo, deixando-se guiar pela própria opinião, em lugar da orientação divina. Infelizmente, só colhemos dor, conflitos, violência e morte."/>
          <p:cNvSpPr txBox="1"/>
          <p:nvPr/>
        </p:nvSpPr>
        <p:spPr>
          <a:xfrm>
            <a:off x="9095620" y="7799650"/>
            <a:ext cx="13417330" cy="45397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5400">
                <a:latin typeface="Arial"/>
                <a:ea typeface="Arial"/>
                <a:cs typeface="Arial"/>
                <a:sym typeface="Arial"/>
              </a:defRPr>
            </a:pPr>
            <a:r>
              <a:t>principio satánico del egoísmo, dejándose guiar por su propia opinión, en lugar de la orientación divina.</a:t>
            </a:r>
            <a:r>
              <a:rPr sz="5300"/>
              <a:t> </a:t>
            </a:r>
            <a:r>
              <a:rPr sz="5300">
                <a:solidFill>
                  <a:srgbClr val="EA6C3C"/>
                </a:solidFill>
              </a:rPr>
              <a:t>Por desgracia,</a:t>
            </a:r>
            <a:r>
              <a:rPr sz="5300">
                <a:solidFill>
                  <a:srgbClr val="EA6C3C"/>
                </a:solidFill>
              </a:rPr>
              <a:t> </a:t>
            </a:r>
            <a:r>
              <a:rPr sz="5300">
                <a:solidFill>
                  <a:srgbClr val="EA6C3C"/>
                </a:solidFill>
              </a:rPr>
              <a:t>solo recogimos dolor, conflictos, violencia</a:t>
            </a:r>
            <a:r>
              <a:rPr sz="5300">
                <a:solidFill>
                  <a:srgbClr val="EA6C3C"/>
                </a:solidFill>
              </a:rPr>
              <a:t> </a:t>
            </a:r>
            <a:r>
              <a:rPr sz="5300">
                <a:solidFill>
                  <a:srgbClr val="EA6C3C"/>
                </a:solidFill>
              </a:rPr>
              <a:t>y muerte.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A SANTA LEI DE DEUS"/>
          <p:cNvSpPr txBox="1"/>
          <p:nvPr/>
        </p:nvSpPr>
        <p:spPr>
          <a:xfrm>
            <a:off x="7369222" y="3936764"/>
            <a:ext cx="16539345" cy="189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0000">
                <a:solidFill>
                  <a:srgbClr val="B51600"/>
                </a:solidFill>
                <a:latin typeface="Arial Black"/>
                <a:ea typeface="Arial Black"/>
                <a:cs typeface="Arial Black"/>
                <a:sym typeface="Arial Black"/>
              </a:defRPr>
            </a:lvl1pPr>
          </a:lstStyle>
          <a:p>
            <a:pPr/>
            <a:r>
              <a:t>LA SANTA LEY DE DIOS</a:t>
            </a:r>
          </a:p>
        </p:txBody>
      </p:sp>
      <p:grpSp>
        <p:nvGrpSpPr>
          <p:cNvPr id="194" name="Mateus 22:37-40"/>
          <p:cNvGrpSpPr/>
          <p:nvPr/>
        </p:nvGrpSpPr>
        <p:grpSpPr>
          <a:xfrm>
            <a:off x="19274313" y="12201182"/>
            <a:ext cx="4319074" cy="801978"/>
            <a:chOff x="0" y="0"/>
            <a:chExt cx="4319073" cy="801977"/>
          </a:xfrm>
        </p:grpSpPr>
        <p:sp>
          <p:nvSpPr>
            <p:cNvPr id="192"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93" name="Mateo 22:37-40"/>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defRPr b="0" sz="2800">
                  <a:solidFill>
                    <a:srgbClr val="6E1E24"/>
                  </a:solidFill>
                  <a:latin typeface="Arial Black"/>
                  <a:ea typeface="Arial Black"/>
                  <a:cs typeface="Arial Black"/>
                  <a:sym typeface="Arial Black"/>
                </a:defRPr>
              </a:pPr>
              <a:r>
                <a:t>Mate</a:t>
              </a:r>
              <a:r>
                <a:t>o </a:t>
              </a:r>
              <a:r>
                <a:t>22:37-40</a:t>
              </a:r>
            </a:p>
          </p:txBody>
        </p:sp>
      </p:grpSp>
      <p:sp>
        <p:nvSpPr>
          <p:cNvPr id="195" name="É BASEADA NO AMOR A DEUS E AO NOSSO PRÓXIMO"/>
          <p:cNvSpPr txBox="1"/>
          <p:nvPr/>
        </p:nvSpPr>
        <p:spPr>
          <a:xfrm>
            <a:off x="7814074" y="5987070"/>
            <a:ext cx="14279808" cy="356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200">
                <a:latin typeface="Arial"/>
                <a:ea typeface="Arial"/>
                <a:cs typeface="Arial"/>
                <a:sym typeface="Arial"/>
              </a:defRPr>
            </a:lvl1pPr>
          </a:lstStyle>
          <a:p>
            <a:pPr/>
            <a:r>
              <a:t>LA SANTA LEY DE DIOS ESTÁ BASADA EN EL AMOR A DIOS Y AL PRÓJIMO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Ame o Senhor, seu Deus, de todo o seu coração, de toda a sua alma e de todo o seu entendimento.” Este é o grande e primeiro mandamento. E o segundo, semelhante a este, é: “Ame o seu próximo como você ama a si mesmo.” Desses dois mandamentos dependem tod"/>
          <p:cNvSpPr txBox="1"/>
          <p:nvPr/>
        </p:nvSpPr>
        <p:spPr>
          <a:xfrm>
            <a:off x="12364173" y="4882088"/>
            <a:ext cx="11301516" cy="5805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900">
                <a:latin typeface="Arial"/>
                <a:ea typeface="Arial"/>
                <a:cs typeface="Arial"/>
                <a:sym typeface="Arial"/>
              </a:defRPr>
            </a:lvl1pPr>
          </a:lstStyle>
          <a:p>
            <a:pPr/>
            <a:r>
              <a:t>‘Amarás al Señor tu Dios con todo tu corazón, y con toda tu alma, y con toda tu mente’. Este es el primero y grande mandamiento. Y el segundo es semejante: ‘Amarás a tu prójimo como a ti mismo’. De estos dos mandamientos depende toda la ley y los profetas”</a:t>
            </a:r>
          </a:p>
        </p:txBody>
      </p:sp>
      <p:sp>
        <p:nvSpPr>
          <p:cNvPr id="200" name="(Mateus 22:37-40)"/>
          <p:cNvSpPr txBox="1"/>
          <p:nvPr/>
        </p:nvSpPr>
        <p:spPr>
          <a:xfrm>
            <a:off x="12408820" y="10785156"/>
            <a:ext cx="4498219"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(Mate</a:t>
            </a:r>
            <a:r>
              <a:t>o</a:t>
            </a:r>
            <a:r>
              <a:t> 22:37-40)</a:t>
            </a:r>
          </a:p>
        </p:txBody>
      </p:sp>
      <p:pic>
        <p:nvPicPr>
          <p:cNvPr id="201" name="Asset 1.png" descr="Asset 1.png"/>
          <p:cNvPicPr>
            <a:picLocks noChangeAspect="1"/>
          </p:cNvPicPr>
          <p:nvPr/>
        </p:nvPicPr>
        <p:blipFill>
          <a:blip r:embed="rId3">
            <a:extLst/>
          </a:blip>
          <a:srcRect l="0" t="0" r="51709" b="0"/>
          <a:stretch>
            <a:fillRect/>
          </a:stretch>
        </p:blipFill>
        <p:spPr>
          <a:xfrm flipH="1">
            <a:off x="9969178" y="4102070"/>
            <a:ext cx="2296340" cy="1968894"/>
          </a:xfrm>
          <a:prstGeom prst="rect">
            <a:avLst/>
          </a:prstGeom>
          <a:ln w="12700">
            <a:miter lim="400000"/>
          </a:ln>
        </p:spPr>
      </p:pic>
      <p:pic>
        <p:nvPicPr>
          <p:cNvPr id="202" name="biblias.png" descr="biblias.png"/>
          <p:cNvPicPr>
            <a:picLocks noChangeAspect="1"/>
          </p:cNvPicPr>
          <p:nvPr/>
        </p:nvPicPr>
        <p:blipFill>
          <a:blip r:embed="rId4">
            <a:extLst/>
          </a:blip>
          <a:srcRect l="64544" t="0" r="17953" b="68421"/>
          <a:stretch>
            <a:fillRect/>
          </a:stretch>
        </p:blipFill>
        <p:spPr>
          <a:xfrm>
            <a:off x="258430" y="4948099"/>
            <a:ext cx="10351732" cy="69829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10-mandamentos.png" descr="10-mandamentos.png"/>
          <p:cNvPicPr>
            <a:picLocks noChangeAspect="1"/>
          </p:cNvPicPr>
          <p:nvPr/>
        </p:nvPicPr>
        <p:blipFill>
          <a:blip r:embed="rId3">
            <a:extLst/>
          </a:blip>
          <a:stretch>
            <a:fillRect/>
          </a:stretch>
        </p:blipFill>
        <p:spPr>
          <a:xfrm>
            <a:off x="1773783" y="2990843"/>
            <a:ext cx="8674242" cy="9824093"/>
          </a:xfrm>
          <a:prstGeom prst="rect">
            <a:avLst/>
          </a:prstGeom>
          <a:ln w="12700">
            <a:miter lim="400000"/>
          </a:ln>
        </p:spPr>
      </p:pic>
      <p:pic>
        <p:nvPicPr>
          <p:cNvPr id="207" name="setas.png" descr="setas.png"/>
          <p:cNvPicPr>
            <a:picLocks noChangeAspect="1"/>
          </p:cNvPicPr>
          <p:nvPr/>
        </p:nvPicPr>
        <p:blipFill>
          <a:blip r:embed="rId4">
            <a:extLst/>
          </a:blip>
          <a:srcRect l="17990" t="0" r="72475" b="49349"/>
          <a:stretch>
            <a:fillRect/>
          </a:stretch>
        </p:blipFill>
        <p:spPr>
          <a:xfrm flipH="1" rot="5733032">
            <a:off x="11912702" y="9383541"/>
            <a:ext cx="4018414" cy="4119088"/>
          </a:xfrm>
          <a:prstGeom prst="rect">
            <a:avLst/>
          </a:prstGeom>
          <a:ln w="12700">
            <a:miter lim="400000"/>
          </a:ln>
        </p:spPr>
      </p:pic>
      <p:sp>
        <p:nvSpPr>
          <p:cNvPr id="208" name="A lei de Deus"/>
          <p:cNvSpPr txBox="1"/>
          <p:nvPr/>
        </p:nvSpPr>
        <p:spPr>
          <a:xfrm>
            <a:off x="11559609" y="5462840"/>
            <a:ext cx="6508917"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100">
                <a:solidFill>
                  <a:srgbClr val="B51600"/>
                </a:solidFill>
                <a:latin typeface="Arial Black"/>
                <a:ea typeface="Arial Black"/>
                <a:cs typeface="Arial Black"/>
                <a:sym typeface="Arial Black"/>
              </a:defRPr>
            </a:pPr>
            <a:r>
              <a:t> </a:t>
            </a:r>
            <a:r>
              <a:t>La </a:t>
            </a:r>
            <a:r>
              <a:t>ley de Dios</a:t>
            </a:r>
          </a:p>
        </p:txBody>
      </p:sp>
      <p:sp>
        <p:nvSpPr>
          <p:cNvPr id="209" name="não é aleatória, baseada em ideias impulsivas da parte de Deus."/>
          <p:cNvSpPr txBox="1"/>
          <p:nvPr/>
        </p:nvSpPr>
        <p:spPr>
          <a:xfrm>
            <a:off x="12753799" y="6462632"/>
            <a:ext cx="9856418" cy="33494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700">
                <a:latin typeface="Arial"/>
                <a:ea typeface="Arial"/>
                <a:cs typeface="Arial"/>
                <a:sym typeface="Arial"/>
              </a:defRPr>
            </a:lvl1pPr>
          </a:lstStyle>
          <a:p>
            <a:pPr/>
            <a:r>
              <a:t>no es aleatoria, basada en ideas impulsivas de parte de Dios.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10-mandamentos.png" descr="10-mandamentos.png"/>
          <p:cNvPicPr>
            <a:picLocks noChangeAspect="1"/>
          </p:cNvPicPr>
          <p:nvPr/>
        </p:nvPicPr>
        <p:blipFill>
          <a:blip r:embed="rId3">
            <a:extLst/>
          </a:blip>
          <a:stretch>
            <a:fillRect/>
          </a:stretch>
        </p:blipFill>
        <p:spPr>
          <a:xfrm>
            <a:off x="732437" y="2554242"/>
            <a:ext cx="2406377" cy="2725363"/>
          </a:xfrm>
          <a:prstGeom prst="rect">
            <a:avLst/>
          </a:prstGeom>
          <a:ln w="12700">
            <a:miter lim="400000"/>
          </a:ln>
        </p:spPr>
      </p:pic>
      <p:sp>
        <p:nvSpPr>
          <p:cNvPr id="214" name="Não ter outros deuses além do Deus verdadeiro."/>
          <p:cNvSpPr txBox="1"/>
          <p:nvPr/>
        </p:nvSpPr>
        <p:spPr>
          <a:xfrm>
            <a:off x="2013070" y="5856727"/>
            <a:ext cx="8333218" cy="1028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200">
                <a:latin typeface="Arial"/>
                <a:ea typeface="Arial"/>
                <a:cs typeface="Arial"/>
                <a:sym typeface="Arial"/>
              </a:defRPr>
            </a:lvl1pPr>
          </a:lstStyle>
          <a:p>
            <a:pPr/>
            <a:r>
              <a:t>No tener otros dioses aparte del Dios verdadero.</a:t>
            </a:r>
          </a:p>
        </p:txBody>
      </p:sp>
      <p:grpSp>
        <p:nvGrpSpPr>
          <p:cNvPr id="220" name="Agrupar"/>
          <p:cNvGrpSpPr/>
          <p:nvPr/>
        </p:nvGrpSpPr>
        <p:grpSpPr>
          <a:xfrm>
            <a:off x="3424787" y="2724496"/>
            <a:ext cx="8235503" cy="2384855"/>
            <a:chOff x="0" y="0"/>
            <a:chExt cx="8235501" cy="2384853"/>
          </a:xfrm>
        </p:grpSpPr>
        <p:sp>
          <p:nvSpPr>
            <p:cNvPr id="215" name="Linha"/>
            <p:cNvSpPr/>
            <p:nvPr/>
          </p:nvSpPr>
          <p:spPr>
            <a:xfrm>
              <a:off x="0" y="581697"/>
              <a:ext cx="7025138" cy="1562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6" name="Forma"/>
            <p:cNvSpPr/>
            <p:nvPr/>
          </p:nvSpPr>
          <p:spPr>
            <a:xfrm rot="10800000">
              <a:off x="240465" y="-1"/>
              <a:ext cx="7995037" cy="187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1" y="147"/>
                  </a:moveTo>
                  <a:lnTo>
                    <a:pt x="21600" y="0"/>
                  </a:lnTo>
                  <a:lnTo>
                    <a:pt x="18988" y="21453"/>
                  </a:lnTo>
                  <a:lnTo>
                    <a:pt x="0" y="21600"/>
                  </a:lnTo>
                  <a:lnTo>
                    <a:pt x="2391" y="147"/>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7" name="4 mandamentos que têm a ver com amar e respeitar a Deus"/>
            <p:cNvSpPr txBox="1"/>
            <p:nvPr/>
          </p:nvSpPr>
          <p:spPr>
            <a:xfrm>
              <a:off x="1317322" y="148698"/>
              <a:ext cx="6234255" cy="15733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3400">
                  <a:solidFill>
                    <a:srgbClr val="FFFFFF"/>
                  </a:solidFill>
                  <a:latin typeface="Arial"/>
                  <a:ea typeface="Arial"/>
                  <a:cs typeface="Arial"/>
                  <a:sym typeface="Arial"/>
                </a:defRPr>
              </a:lvl1pPr>
            </a:lstStyle>
            <a:p>
              <a:pPr/>
              <a:r>
                <a:t>Cuatro mandamientos que tienen que ver con el amor y respeto a Dios</a:t>
              </a:r>
            </a:p>
          </p:txBody>
        </p:sp>
        <p:sp>
          <p:nvSpPr>
            <p:cNvPr id="218" name="Forma"/>
            <p:cNvSpPr/>
            <p:nvPr/>
          </p:nvSpPr>
          <p:spPr>
            <a:xfrm>
              <a:off x="4198263" y="1956054"/>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19" name="Forma"/>
            <p:cNvSpPr/>
            <p:nvPr/>
          </p:nvSpPr>
          <p:spPr>
            <a:xfrm rot="10800000">
              <a:off x="9716" y="24828"/>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221" name="10-mandamentos.png" descr="10-mandamentos.png"/>
          <p:cNvPicPr>
            <a:picLocks noChangeAspect="1"/>
          </p:cNvPicPr>
          <p:nvPr/>
        </p:nvPicPr>
        <p:blipFill>
          <a:blip r:embed="rId3">
            <a:extLst/>
          </a:blip>
          <a:stretch>
            <a:fillRect/>
          </a:stretch>
        </p:blipFill>
        <p:spPr>
          <a:xfrm>
            <a:off x="12218082" y="2554242"/>
            <a:ext cx="2406377" cy="2725363"/>
          </a:xfrm>
          <a:prstGeom prst="rect">
            <a:avLst/>
          </a:prstGeom>
          <a:ln w="12700">
            <a:miter lim="400000"/>
          </a:ln>
        </p:spPr>
      </p:pic>
      <p:grpSp>
        <p:nvGrpSpPr>
          <p:cNvPr id="227" name="Agrupar"/>
          <p:cNvGrpSpPr/>
          <p:nvPr/>
        </p:nvGrpSpPr>
        <p:grpSpPr>
          <a:xfrm>
            <a:off x="14910433" y="2724496"/>
            <a:ext cx="8793295" cy="2384855"/>
            <a:chOff x="0" y="0"/>
            <a:chExt cx="8793293" cy="2384853"/>
          </a:xfrm>
        </p:grpSpPr>
        <p:sp>
          <p:nvSpPr>
            <p:cNvPr id="222" name="Linha"/>
            <p:cNvSpPr/>
            <p:nvPr/>
          </p:nvSpPr>
          <p:spPr>
            <a:xfrm>
              <a:off x="-1" y="581697"/>
              <a:ext cx="7500953" cy="1562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3" name="Forma"/>
            <p:cNvSpPr/>
            <p:nvPr/>
          </p:nvSpPr>
          <p:spPr>
            <a:xfrm rot="10800000">
              <a:off x="256751" y="-1"/>
              <a:ext cx="8536543" cy="1870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1" y="147"/>
                  </a:moveTo>
                  <a:lnTo>
                    <a:pt x="21600" y="0"/>
                  </a:lnTo>
                  <a:lnTo>
                    <a:pt x="18988" y="21453"/>
                  </a:lnTo>
                  <a:lnTo>
                    <a:pt x="0" y="21600"/>
                  </a:lnTo>
                  <a:lnTo>
                    <a:pt x="2391" y="147"/>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4" name="6 mandamentos relacionados ao nosso respeito e amor pelo próximo"/>
            <p:cNvSpPr txBox="1"/>
            <p:nvPr/>
          </p:nvSpPr>
          <p:spPr>
            <a:xfrm>
              <a:off x="1208678" y="127205"/>
              <a:ext cx="7037449" cy="15733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3400">
                  <a:solidFill>
                    <a:srgbClr val="FFFFFF"/>
                  </a:solidFill>
                  <a:latin typeface="Arial"/>
                  <a:ea typeface="Arial"/>
                  <a:cs typeface="Arial"/>
                  <a:sym typeface="Arial"/>
                </a:defRPr>
              </a:lvl1pPr>
            </a:lstStyle>
            <a:p>
              <a:pPr/>
              <a:r>
                <a:t>Seis mandamientos relacionados a nuestro respeto y amor al prójimo</a:t>
              </a:r>
            </a:p>
          </p:txBody>
        </p:sp>
        <p:sp>
          <p:nvSpPr>
            <p:cNvPr id="225" name="Forma"/>
            <p:cNvSpPr/>
            <p:nvPr/>
          </p:nvSpPr>
          <p:spPr>
            <a:xfrm>
              <a:off x="4482612" y="1956054"/>
              <a:ext cx="3094764"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6" name="Forma"/>
            <p:cNvSpPr/>
            <p:nvPr/>
          </p:nvSpPr>
          <p:spPr>
            <a:xfrm rot="10800000">
              <a:off x="10373" y="24828"/>
              <a:ext cx="107055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30" name="1º"/>
          <p:cNvGrpSpPr/>
          <p:nvPr/>
        </p:nvGrpSpPr>
        <p:grpSpPr>
          <a:xfrm>
            <a:off x="890686" y="5895718"/>
            <a:ext cx="950121" cy="950121"/>
            <a:chOff x="0" y="0"/>
            <a:chExt cx="950120" cy="950120"/>
          </a:xfrm>
        </p:grpSpPr>
        <p:sp>
          <p:nvSpPr>
            <p:cNvPr id="228"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29" name="1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1º</a:t>
              </a:r>
            </a:p>
          </p:txBody>
        </p:sp>
      </p:grpSp>
      <p:sp>
        <p:nvSpPr>
          <p:cNvPr id="231" name="Não tomar o nome de Deus em vão."/>
          <p:cNvSpPr txBox="1"/>
          <p:nvPr/>
        </p:nvSpPr>
        <p:spPr>
          <a:xfrm>
            <a:off x="2013070" y="7315285"/>
            <a:ext cx="8333218" cy="55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200">
                <a:latin typeface="Arial"/>
                <a:ea typeface="Arial"/>
                <a:cs typeface="Arial"/>
                <a:sym typeface="Arial"/>
              </a:defRPr>
            </a:lvl1pPr>
          </a:lstStyle>
          <a:p>
            <a:pPr/>
            <a:r>
              <a:t>No tomar el nombre de Dios en vano.</a:t>
            </a:r>
          </a:p>
        </p:txBody>
      </p:sp>
      <p:grpSp>
        <p:nvGrpSpPr>
          <p:cNvPr id="234" name="2º"/>
          <p:cNvGrpSpPr/>
          <p:nvPr/>
        </p:nvGrpSpPr>
        <p:grpSpPr>
          <a:xfrm>
            <a:off x="890686" y="7119326"/>
            <a:ext cx="950121" cy="950121"/>
            <a:chOff x="0" y="0"/>
            <a:chExt cx="950120" cy="950120"/>
          </a:xfrm>
        </p:grpSpPr>
        <p:sp>
          <p:nvSpPr>
            <p:cNvPr id="232"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3" name="2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2º</a:t>
              </a:r>
            </a:p>
          </p:txBody>
        </p:sp>
      </p:grpSp>
      <p:sp>
        <p:nvSpPr>
          <p:cNvPr id="235" name="Não fazer para nós imagens de Deus ou de qualquer outra semelhança para adorá-Lo como uma divindade."/>
          <p:cNvSpPr txBox="1"/>
          <p:nvPr/>
        </p:nvSpPr>
        <p:spPr>
          <a:xfrm>
            <a:off x="2013070" y="8335691"/>
            <a:ext cx="8333218" cy="1498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No hacernos imágenes de Dios o de cualquier otra semejanza para adorarlo como una divinidad</a:t>
            </a:r>
            <a:r>
              <a:rPr sz="3100"/>
              <a:t>.</a:t>
            </a:r>
          </a:p>
        </p:txBody>
      </p:sp>
      <p:grpSp>
        <p:nvGrpSpPr>
          <p:cNvPr id="238" name="3º"/>
          <p:cNvGrpSpPr/>
          <p:nvPr/>
        </p:nvGrpSpPr>
        <p:grpSpPr>
          <a:xfrm>
            <a:off x="890686" y="8609634"/>
            <a:ext cx="950121" cy="950121"/>
            <a:chOff x="0" y="0"/>
            <a:chExt cx="950120" cy="950120"/>
          </a:xfrm>
        </p:grpSpPr>
        <p:sp>
          <p:nvSpPr>
            <p:cNvPr id="236"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7" name="3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3º</a:t>
              </a:r>
            </a:p>
          </p:txBody>
        </p:sp>
      </p:grpSp>
      <p:sp>
        <p:nvSpPr>
          <p:cNvPr id="239" name="Guardar o sábado como dia de adoração e descanso em honra a Deus, nosso Criador e Soberano. Ele também contém seis mandamentos relacionados ao nosso respeito e amor pelo próximo."/>
          <p:cNvSpPr txBox="1"/>
          <p:nvPr/>
        </p:nvSpPr>
        <p:spPr>
          <a:xfrm>
            <a:off x="2013070" y="10221304"/>
            <a:ext cx="8333218" cy="2907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Guardar el sábado como día de adoración y descanso para honrar a Dios, nuestro Creador y Soberano. </a:t>
            </a:r>
            <a:endParaRPr sz="3100"/>
          </a:p>
          <a:p>
            <a:pPr algn="l" defTabSz="457200">
              <a:defRPr b="0" sz="3200">
                <a:latin typeface="Arial"/>
                <a:ea typeface="Arial"/>
                <a:cs typeface="Arial"/>
                <a:sym typeface="Arial"/>
              </a:defRPr>
            </a:pPr>
            <a:r>
              <a:t>También contiene seis mandamientos relacionados con nuestro respeto y amor por el prójimo.</a:t>
            </a:r>
          </a:p>
        </p:txBody>
      </p:sp>
      <p:grpSp>
        <p:nvGrpSpPr>
          <p:cNvPr id="242" name="4º"/>
          <p:cNvGrpSpPr/>
          <p:nvPr/>
        </p:nvGrpSpPr>
        <p:grpSpPr>
          <a:xfrm>
            <a:off x="890686" y="10838591"/>
            <a:ext cx="950121" cy="950121"/>
            <a:chOff x="0" y="0"/>
            <a:chExt cx="950120" cy="950120"/>
          </a:xfrm>
        </p:grpSpPr>
        <p:sp>
          <p:nvSpPr>
            <p:cNvPr id="240" name="Círculo"/>
            <p:cNvSpPr/>
            <p:nvPr/>
          </p:nvSpPr>
          <p:spPr>
            <a:xfrm>
              <a:off x="-1" y="-1"/>
              <a:ext cx="950122" cy="950122"/>
            </a:xfrm>
            <a:prstGeom prst="ellipse">
              <a:avLst/>
            </a:prstGeom>
            <a:solidFill>
              <a:srgbClr val="9411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1" name="4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4º</a:t>
              </a:r>
            </a:p>
          </p:txBody>
        </p:sp>
      </p:grpSp>
      <p:sp>
        <p:nvSpPr>
          <p:cNvPr id="243" name="Honrar nosso pai e nossa mãe."/>
          <p:cNvSpPr txBox="1"/>
          <p:nvPr/>
        </p:nvSpPr>
        <p:spPr>
          <a:xfrm>
            <a:off x="13616629" y="5764398"/>
            <a:ext cx="8333218" cy="55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Honrar a nuestro padre y madre</a:t>
            </a:r>
            <a:r>
              <a:rPr sz="3100"/>
              <a:t>.</a:t>
            </a:r>
          </a:p>
        </p:txBody>
      </p:sp>
      <p:grpSp>
        <p:nvGrpSpPr>
          <p:cNvPr id="246" name="5º"/>
          <p:cNvGrpSpPr/>
          <p:nvPr/>
        </p:nvGrpSpPr>
        <p:grpSpPr>
          <a:xfrm>
            <a:off x="12494244" y="5568439"/>
            <a:ext cx="950121" cy="950121"/>
            <a:chOff x="0" y="0"/>
            <a:chExt cx="950120" cy="950120"/>
          </a:xfrm>
        </p:grpSpPr>
        <p:sp>
          <p:nvSpPr>
            <p:cNvPr id="244" name="Círculo"/>
            <p:cNvSpPr/>
            <p:nvPr/>
          </p:nvSpPr>
          <p:spPr>
            <a:xfrm>
              <a:off x="-1" y="-1"/>
              <a:ext cx="950122" cy="950122"/>
            </a:xfrm>
            <a:prstGeom prst="ellipse">
              <a:avLst/>
            </a:prstGeom>
            <a:solidFill>
              <a:srgbClr val="FF7E79"/>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5" name="5º"/>
            <p:cNvSpPr txBox="1"/>
            <p:nvPr/>
          </p:nvSpPr>
          <p:spPr>
            <a:xfrm>
              <a:off x="139141" y="233304"/>
              <a:ext cx="671837"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5º</a:t>
              </a:r>
            </a:p>
          </p:txBody>
        </p:sp>
      </p:grpSp>
      <p:sp>
        <p:nvSpPr>
          <p:cNvPr id="247" name="Não matar."/>
          <p:cNvSpPr txBox="1"/>
          <p:nvPr/>
        </p:nvSpPr>
        <p:spPr>
          <a:xfrm>
            <a:off x="13616629" y="6988005"/>
            <a:ext cx="8333218" cy="558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No matar</a:t>
            </a:r>
            <a:r>
              <a:rPr sz="3100"/>
              <a:t>.</a:t>
            </a:r>
          </a:p>
        </p:txBody>
      </p:sp>
      <p:grpSp>
        <p:nvGrpSpPr>
          <p:cNvPr id="250" name="6º"/>
          <p:cNvGrpSpPr/>
          <p:nvPr/>
        </p:nvGrpSpPr>
        <p:grpSpPr>
          <a:xfrm>
            <a:off x="12494244" y="6792046"/>
            <a:ext cx="950121" cy="950121"/>
            <a:chOff x="0" y="0"/>
            <a:chExt cx="950120" cy="950120"/>
          </a:xfrm>
        </p:grpSpPr>
        <p:sp>
          <p:nvSpPr>
            <p:cNvPr id="248" name="Círculo"/>
            <p:cNvSpPr/>
            <p:nvPr/>
          </p:nvSpPr>
          <p:spPr>
            <a:xfrm>
              <a:off x="-1" y="-1"/>
              <a:ext cx="950122" cy="950122"/>
            </a:xfrm>
            <a:prstGeom prst="ellipse">
              <a:avLst/>
            </a:prstGeom>
            <a:solidFill>
              <a:srgbClr val="FF7E79"/>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9" name="6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6º</a:t>
              </a:r>
            </a:p>
          </p:txBody>
        </p:sp>
      </p:grpSp>
      <p:sp>
        <p:nvSpPr>
          <p:cNvPr id="251" name="Não cometer adultério."/>
          <p:cNvSpPr txBox="1"/>
          <p:nvPr/>
        </p:nvSpPr>
        <p:spPr>
          <a:xfrm>
            <a:off x="13616629" y="8211613"/>
            <a:ext cx="8333218" cy="558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No cometer adulterio</a:t>
            </a:r>
            <a:r>
              <a:rPr sz="3100"/>
              <a:t>.</a:t>
            </a:r>
          </a:p>
        </p:txBody>
      </p:sp>
      <p:grpSp>
        <p:nvGrpSpPr>
          <p:cNvPr id="254" name="7º"/>
          <p:cNvGrpSpPr/>
          <p:nvPr/>
        </p:nvGrpSpPr>
        <p:grpSpPr>
          <a:xfrm>
            <a:off x="12494244" y="8015654"/>
            <a:ext cx="950121" cy="950121"/>
            <a:chOff x="0" y="0"/>
            <a:chExt cx="950120" cy="950120"/>
          </a:xfrm>
        </p:grpSpPr>
        <p:sp>
          <p:nvSpPr>
            <p:cNvPr id="252" name="Círculo"/>
            <p:cNvSpPr/>
            <p:nvPr/>
          </p:nvSpPr>
          <p:spPr>
            <a:xfrm>
              <a:off x="-1" y="-1"/>
              <a:ext cx="950122" cy="950122"/>
            </a:xfrm>
            <a:prstGeom prst="ellipse">
              <a:avLst/>
            </a:prstGeom>
            <a:solidFill>
              <a:srgbClr val="FF7E79"/>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3" name="7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7º</a:t>
              </a:r>
            </a:p>
          </p:txBody>
        </p:sp>
      </p:grpSp>
      <p:sp>
        <p:nvSpPr>
          <p:cNvPr id="255" name="Não roubar."/>
          <p:cNvSpPr txBox="1"/>
          <p:nvPr/>
        </p:nvSpPr>
        <p:spPr>
          <a:xfrm>
            <a:off x="13616629" y="9435220"/>
            <a:ext cx="8333218" cy="558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No robar</a:t>
            </a:r>
            <a:r>
              <a:rPr sz="3100"/>
              <a:t>.</a:t>
            </a:r>
          </a:p>
        </p:txBody>
      </p:sp>
      <p:grpSp>
        <p:nvGrpSpPr>
          <p:cNvPr id="258" name="8º"/>
          <p:cNvGrpSpPr/>
          <p:nvPr/>
        </p:nvGrpSpPr>
        <p:grpSpPr>
          <a:xfrm>
            <a:off x="12494244" y="9239263"/>
            <a:ext cx="950121" cy="950121"/>
            <a:chOff x="0" y="0"/>
            <a:chExt cx="950120" cy="950120"/>
          </a:xfrm>
        </p:grpSpPr>
        <p:sp>
          <p:nvSpPr>
            <p:cNvPr id="256" name="Círculo"/>
            <p:cNvSpPr/>
            <p:nvPr/>
          </p:nvSpPr>
          <p:spPr>
            <a:xfrm>
              <a:off x="-1" y="-1"/>
              <a:ext cx="950122" cy="950122"/>
            </a:xfrm>
            <a:prstGeom prst="ellipse">
              <a:avLst/>
            </a:prstGeom>
            <a:solidFill>
              <a:srgbClr val="FF7E79"/>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7" name="8º"/>
            <p:cNvSpPr txBox="1"/>
            <p:nvPr/>
          </p:nvSpPr>
          <p:spPr>
            <a:xfrm>
              <a:off x="139141" y="233303"/>
              <a:ext cx="671838" cy="4835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8º</a:t>
              </a:r>
            </a:p>
          </p:txBody>
        </p:sp>
      </p:grpSp>
      <p:sp>
        <p:nvSpPr>
          <p:cNvPr id="259" name="Não dar falso testemunho contra nosso próximo."/>
          <p:cNvSpPr txBox="1"/>
          <p:nvPr/>
        </p:nvSpPr>
        <p:spPr>
          <a:xfrm>
            <a:off x="13616629" y="10423877"/>
            <a:ext cx="8333218" cy="1028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3200">
                <a:latin typeface="Arial"/>
                <a:ea typeface="Arial"/>
                <a:cs typeface="Arial"/>
                <a:sym typeface="Arial"/>
              </a:defRPr>
            </a:pPr>
            <a:r>
              <a:t>No dar falso testimonio contra nuestro prójimo</a:t>
            </a:r>
            <a:r>
              <a:rPr sz="3100"/>
              <a:t>.</a:t>
            </a:r>
          </a:p>
        </p:txBody>
      </p:sp>
      <p:grpSp>
        <p:nvGrpSpPr>
          <p:cNvPr id="262" name="9º"/>
          <p:cNvGrpSpPr/>
          <p:nvPr/>
        </p:nvGrpSpPr>
        <p:grpSpPr>
          <a:xfrm>
            <a:off x="12494244" y="10462869"/>
            <a:ext cx="950121" cy="950121"/>
            <a:chOff x="0" y="0"/>
            <a:chExt cx="950120" cy="950120"/>
          </a:xfrm>
        </p:grpSpPr>
        <p:sp>
          <p:nvSpPr>
            <p:cNvPr id="260" name="Círculo"/>
            <p:cNvSpPr/>
            <p:nvPr/>
          </p:nvSpPr>
          <p:spPr>
            <a:xfrm>
              <a:off x="-1" y="-1"/>
              <a:ext cx="950122" cy="950122"/>
            </a:xfrm>
            <a:prstGeom prst="ellipse">
              <a:avLst/>
            </a:prstGeom>
            <a:solidFill>
              <a:srgbClr val="FF7E79"/>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1" name="9º"/>
            <p:cNvSpPr txBox="1"/>
            <p:nvPr/>
          </p:nvSpPr>
          <p:spPr>
            <a:xfrm>
              <a:off x="139141" y="233304"/>
              <a:ext cx="671838" cy="483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9º</a:t>
              </a:r>
            </a:p>
          </p:txBody>
        </p:sp>
      </p:grpSp>
      <p:sp>
        <p:nvSpPr>
          <p:cNvPr id="263" name="Não cobiçar nada que pertença ao nosso próximo."/>
          <p:cNvSpPr txBox="1"/>
          <p:nvPr/>
        </p:nvSpPr>
        <p:spPr>
          <a:xfrm>
            <a:off x="13616629" y="11673985"/>
            <a:ext cx="8333218" cy="1028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sz="3200">
                <a:latin typeface="Arial"/>
                <a:ea typeface="Arial"/>
                <a:cs typeface="Arial"/>
                <a:sym typeface="Arial"/>
              </a:defRPr>
            </a:lvl1pPr>
          </a:lstStyle>
          <a:p>
            <a:pPr/>
            <a:r>
              <a:t>No codiciar nada que pertenezca a nuestro prójimo.</a:t>
            </a:r>
          </a:p>
        </p:txBody>
      </p:sp>
      <p:grpSp>
        <p:nvGrpSpPr>
          <p:cNvPr id="266" name="10º"/>
          <p:cNvGrpSpPr/>
          <p:nvPr/>
        </p:nvGrpSpPr>
        <p:grpSpPr>
          <a:xfrm>
            <a:off x="12494244" y="11712978"/>
            <a:ext cx="950121" cy="950121"/>
            <a:chOff x="0" y="0"/>
            <a:chExt cx="950120" cy="950120"/>
          </a:xfrm>
        </p:grpSpPr>
        <p:sp>
          <p:nvSpPr>
            <p:cNvPr id="264" name="Círculo"/>
            <p:cNvSpPr/>
            <p:nvPr/>
          </p:nvSpPr>
          <p:spPr>
            <a:xfrm>
              <a:off x="-1" y="-1"/>
              <a:ext cx="950122" cy="950122"/>
            </a:xfrm>
            <a:prstGeom prst="ellipse">
              <a:avLst/>
            </a:prstGeom>
            <a:solidFill>
              <a:srgbClr val="FF7E79"/>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65" name="10º"/>
            <p:cNvSpPr txBox="1"/>
            <p:nvPr/>
          </p:nvSpPr>
          <p:spPr>
            <a:xfrm>
              <a:off x="139141" y="233303"/>
              <a:ext cx="671838" cy="4835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3200">
                  <a:solidFill>
                    <a:srgbClr val="FFFFFF"/>
                  </a:solidFill>
                  <a:latin typeface="+mn-lt"/>
                  <a:ea typeface="+mn-ea"/>
                  <a:cs typeface="+mn-cs"/>
                  <a:sym typeface="Helvetica Neue Medium"/>
                </a:defRPr>
              </a:lvl1pPr>
            </a:lstStyle>
            <a:p>
              <a:pPr/>
              <a:r>
                <a:t>10º</a:t>
              </a:r>
            </a:p>
          </p:txBody>
        </p:sp>
      </p:grpSp>
      <p:sp>
        <p:nvSpPr>
          <p:cNvPr id="267" name="(Êxodo 20:3-17)"/>
          <p:cNvSpPr txBox="1"/>
          <p:nvPr/>
        </p:nvSpPr>
        <p:spPr>
          <a:xfrm>
            <a:off x="7973786" y="3953610"/>
            <a:ext cx="211785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2200">
                <a:solidFill>
                  <a:srgbClr val="FFFB00"/>
                </a:solidFill>
                <a:latin typeface="Arial"/>
                <a:ea typeface="Arial"/>
                <a:cs typeface="Arial"/>
                <a:sym typeface="Arial"/>
              </a:defRPr>
            </a:pPr>
            <a:r>
              <a:t>(</a:t>
            </a:r>
            <a:r>
              <a:t>Éxodo 20:3-17</a:t>
            </a:r>
            <a:r>
              <a:t>)</a:t>
            </a:r>
          </a:p>
        </p:txBody>
      </p:sp>
      <p:sp>
        <p:nvSpPr>
          <p:cNvPr id="268" name="(Êxodo 20:3-17)"/>
          <p:cNvSpPr txBox="1"/>
          <p:nvPr/>
        </p:nvSpPr>
        <p:spPr>
          <a:xfrm>
            <a:off x="19547591" y="3953610"/>
            <a:ext cx="211785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2200">
                <a:solidFill>
                  <a:srgbClr val="FFFB00"/>
                </a:solidFill>
                <a:latin typeface="Arial"/>
                <a:ea typeface="Arial"/>
                <a:cs typeface="Arial"/>
                <a:sym typeface="Arial"/>
              </a:defRPr>
            </a:pPr>
            <a:r>
              <a:t>(</a:t>
            </a:r>
            <a:r>
              <a:t>Éxodo 20:3-17</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Eu sou o Senhor, seu Deus, que o tirei da terra do Egito, da casa da servidão”."/>
          <p:cNvSpPr txBox="1"/>
          <p:nvPr/>
        </p:nvSpPr>
        <p:spPr>
          <a:xfrm>
            <a:off x="1774415" y="6775658"/>
            <a:ext cx="11818017" cy="33345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6700">
                <a:latin typeface="Arial"/>
                <a:ea typeface="Arial"/>
                <a:cs typeface="Arial"/>
                <a:sym typeface="Arial"/>
              </a:defRPr>
            </a:pPr>
            <a:r>
              <a:t>“</a:t>
            </a:r>
            <a:r>
              <a:rPr sz="6600"/>
              <a:t>Yo soy Jehová tu Dios, que te saqué de la tierra de Egipto, de casa de servidumbre</a:t>
            </a:r>
            <a:r>
              <a:t>”</a:t>
            </a:r>
          </a:p>
        </p:txBody>
      </p:sp>
      <p:sp>
        <p:nvSpPr>
          <p:cNvPr id="273" name="(Êxodo 20:2)"/>
          <p:cNvSpPr txBox="1"/>
          <p:nvPr/>
        </p:nvSpPr>
        <p:spPr>
          <a:xfrm>
            <a:off x="5794289" y="10219854"/>
            <a:ext cx="3386474"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a:t>
            </a:r>
            <a:r>
              <a:t>Éxodo 20:2)</a:t>
            </a:r>
          </a:p>
        </p:txBody>
      </p:sp>
      <p:pic>
        <p:nvPicPr>
          <p:cNvPr id="274" name="Asset 1.png" descr="Asset 1.png"/>
          <p:cNvPicPr>
            <a:picLocks noChangeAspect="1"/>
          </p:cNvPicPr>
          <p:nvPr/>
        </p:nvPicPr>
        <p:blipFill>
          <a:blip r:embed="rId3">
            <a:extLst/>
          </a:blip>
          <a:srcRect l="0" t="0" r="51709" b="0"/>
          <a:stretch>
            <a:fillRect/>
          </a:stretch>
        </p:blipFill>
        <p:spPr>
          <a:xfrm flipH="1">
            <a:off x="6131078" y="4845887"/>
            <a:ext cx="2296339" cy="1968895"/>
          </a:xfrm>
          <a:prstGeom prst="rect">
            <a:avLst/>
          </a:prstGeom>
          <a:ln w="12700">
            <a:miter lim="400000"/>
          </a:ln>
        </p:spPr>
      </p:pic>
      <p:pic>
        <p:nvPicPr>
          <p:cNvPr id="275" name="biblias.png" descr="biblias.png"/>
          <p:cNvPicPr>
            <a:picLocks noChangeAspect="1"/>
          </p:cNvPicPr>
          <p:nvPr/>
        </p:nvPicPr>
        <p:blipFill>
          <a:blip r:embed="rId4">
            <a:extLst/>
          </a:blip>
          <a:srcRect l="26930" t="2962" r="63067" b="67173"/>
          <a:stretch>
            <a:fillRect/>
          </a:stretch>
        </p:blipFill>
        <p:spPr>
          <a:xfrm>
            <a:off x="14113129" y="3382384"/>
            <a:ext cx="9067571" cy="101212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porque Deus é quem efetua em vocês tanto o querer como o realizar, segundo a sua boa vontade.”"/>
          <p:cNvSpPr txBox="1"/>
          <p:nvPr/>
        </p:nvSpPr>
        <p:spPr>
          <a:xfrm>
            <a:off x="12721205" y="6268169"/>
            <a:ext cx="11072445" cy="44685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6700">
                <a:latin typeface="Arial"/>
                <a:ea typeface="Arial"/>
                <a:cs typeface="Arial"/>
                <a:sym typeface="Arial"/>
              </a:defRPr>
            </a:pPr>
            <a:r>
              <a:t>“</a:t>
            </a:r>
            <a:r>
              <a:rPr sz="6600"/>
              <a:t>porque Dios es el que en vosotros produce así el querer como el hacer, por su buena voluntad</a:t>
            </a:r>
            <a:r>
              <a:t>”</a:t>
            </a:r>
          </a:p>
        </p:txBody>
      </p:sp>
      <p:sp>
        <p:nvSpPr>
          <p:cNvPr id="280" name="(Filipenses 2:13)"/>
          <p:cNvSpPr txBox="1"/>
          <p:nvPr/>
        </p:nvSpPr>
        <p:spPr>
          <a:xfrm>
            <a:off x="16087986" y="10814907"/>
            <a:ext cx="4338880"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(Filipenses 2:13)</a:t>
            </a:r>
          </a:p>
        </p:txBody>
      </p:sp>
      <p:pic>
        <p:nvPicPr>
          <p:cNvPr id="281" name="Asset 1.png" descr="Asset 1.png"/>
          <p:cNvPicPr>
            <a:picLocks noChangeAspect="1"/>
          </p:cNvPicPr>
          <p:nvPr/>
        </p:nvPicPr>
        <p:blipFill>
          <a:blip r:embed="rId3">
            <a:extLst/>
          </a:blip>
          <a:srcRect l="0" t="0" r="51709" b="0"/>
          <a:stretch>
            <a:fillRect/>
          </a:stretch>
        </p:blipFill>
        <p:spPr>
          <a:xfrm flipH="1">
            <a:off x="17109247" y="4221081"/>
            <a:ext cx="2296340" cy="1968894"/>
          </a:xfrm>
          <a:prstGeom prst="rect">
            <a:avLst/>
          </a:prstGeom>
          <a:ln w="12700">
            <a:miter lim="400000"/>
          </a:ln>
        </p:spPr>
      </p:pic>
      <p:pic>
        <p:nvPicPr>
          <p:cNvPr id="282" name="biblias.png" descr="biblias.png"/>
          <p:cNvPicPr>
            <a:picLocks noChangeAspect="1"/>
          </p:cNvPicPr>
          <p:nvPr/>
        </p:nvPicPr>
        <p:blipFill>
          <a:blip r:embed="rId4">
            <a:extLst/>
          </a:blip>
          <a:srcRect l="38635" t="1293" r="39982" b="66040"/>
          <a:stretch>
            <a:fillRect/>
          </a:stretch>
        </p:blipFill>
        <p:spPr>
          <a:xfrm>
            <a:off x="728944" y="5757157"/>
            <a:ext cx="12239364" cy="69908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A ÉTICA E AMORAL"/>
          <p:cNvSpPr txBox="1"/>
          <p:nvPr/>
        </p:nvSpPr>
        <p:spPr>
          <a:xfrm>
            <a:off x="7814074" y="3936764"/>
            <a:ext cx="15849774" cy="189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0000">
                <a:solidFill>
                  <a:srgbClr val="B51600"/>
                </a:solidFill>
                <a:latin typeface="Arial Black"/>
                <a:ea typeface="Arial Black"/>
                <a:cs typeface="Arial Black"/>
                <a:sym typeface="Arial Black"/>
              </a:defRPr>
            </a:lvl1pPr>
          </a:lstStyle>
          <a:p>
            <a:pPr/>
            <a:r>
              <a:t>LA ÉTICA Y LA MORAL</a:t>
            </a:r>
          </a:p>
        </p:txBody>
      </p:sp>
      <p:grpSp>
        <p:nvGrpSpPr>
          <p:cNvPr id="289" name="Mateus 6:14, 15"/>
          <p:cNvGrpSpPr/>
          <p:nvPr/>
        </p:nvGrpSpPr>
        <p:grpSpPr>
          <a:xfrm>
            <a:off x="19274313" y="12201182"/>
            <a:ext cx="4319074" cy="801978"/>
            <a:chOff x="0" y="0"/>
            <a:chExt cx="4319073" cy="801977"/>
          </a:xfrm>
        </p:grpSpPr>
        <p:sp>
          <p:nvSpPr>
            <p:cNvPr id="287"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88" name="Mateo 6:14, 15"/>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Mateo 6:14, 15</a:t>
              </a:r>
            </a:p>
          </p:txBody>
        </p:sp>
      </p:grpSp>
      <p:sp>
        <p:nvSpPr>
          <p:cNvPr id="290" name="DE JESUS NOS DESAFIAM A IR ALÉM DO RESPEITO LITERAL PELA LEI"/>
          <p:cNvSpPr txBox="1"/>
          <p:nvPr/>
        </p:nvSpPr>
        <p:spPr>
          <a:xfrm>
            <a:off x="7814074" y="6113390"/>
            <a:ext cx="13353062" cy="3307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DE JESÚS NOS DESAFÍAN A IR MÁS ALLÁ DEL RESPETO LITERAL POR LA LEY.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La ética y la moral de Jesús"/>
          <p:cNvSpPr txBox="1"/>
          <p:nvPr/>
        </p:nvSpPr>
        <p:spPr>
          <a:xfrm>
            <a:off x="4170291" y="6944581"/>
            <a:ext cx="7083998"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La ética y la moral de Jesús</a:t>
            </a:r>
          </a:p>
        </p:txBody>
      </p:sp>
      <p:sp>
        <p:nvSpPr>
          <p:cNvPr id="99" name="Salmo 40:8"/>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lvl1pPr>
              <a:defRPr b="0" sz="2800">
                <a:solidFill>
                  <a:srgbClr val="6E1E24"/>
                </a:solidFill>
                <a:latin typeface="Arial Black"/>
                <a:ea typeface="Arial Black"/>
                <a:cs typeface="Arial Black"/>
                <a:sym typeface="Arial Black"/>
              </a:defRPr>
            </a:lvl1pPr>
          </a:lstStyle>
          <a:p>
            <a:pPr/>
            <a:r>
              <a:t>Salmo 40:8</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jesus-2.png" descr="jesus-2.png"/>
          <p:cNvPicPr>
            <a:picLocks noChangeAspect="1"/>
          </p:cNvPicPr>
          <p:nvPr/>
        </p:nvPicPr>
        <p:blipFill>
          <a:blip r:embed="rId3">
            <a:extLst/>
          </a:blip>
          <a:srcRect l="0" t="4246" r="84630" b="48118"/>
          <a:stretch>
            <a:fillRect/>
          </a:stretch>
        </p:blipFill>
        <p:spPr>
          <a:xfrm flipH="1">
            <a:off x="13040145" y="5029970"/>
            <a:ext cx="9760966" cy="8640080"/>
          </a:xfrm>
          <a:prstGeom prst="rect">
            <a:avLst/>
          </a:prstGeom>
          <a:ln w="12700">
            <a:miter lim="400000"/>
          </a:ln>
        </p:spPr>
      </p:pic>
      <p:pic>
        <p:nvPicPr>
          <p:cNvPr id="295" name="setas.png" descr="setas.png"/>
          <p:cNvPicPr>
            <a:picLocks noChangeAspect="1"/>
          </p:cNvPicPr>
          <p:nvPr/>
        </p:nvPicPr>
        <p:blipFill>
          <a:blip r:embed="rId4">
            <a:extLst/>
          </a:blip>
          <a:srcRect l="17990" t="0" r="72475" b="49349"/>
          <a:stretch>
            <a:fillRect/>
          </a:stretch>
        </p:blipFill>
        <p:spPr>
          <a:xfrm flipH="1" rot="18263168">
            <a:off x="13126809" y="3606555"/>
            <a:ext cx="4018414" cy="4119088"/>
          </a:xfrm>
          <a:prstGeom prst="rect">
            <a:avLst/>
          </a:prstGeom>
          <a:ln w="12700">
            <a:miter lim="400000"/>
          </a:ln>
        </p:spPr>
      </p:pic>
      <p:sp>
        <p:nvSpPr>
          <p:cNvPr id="296" name="Em Seu Sermão do Monte,"/>
          <p:cNvSpPr txBox="1"/>
          <p:nvPr/>
        </p:nvSpPr>
        <p:spPr>
          <a:xfrm>
            <a:off x="1056902" y="5581851"/>
            <a:ext cx="1147785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100">
                <a:solidFill>
                  <a:srgbClr val="862635"/>
                </a:solidFill>
                <a:latin typeface="Arial Black"/>
                <a:ea typeface="Arial Black"/>
                <a:cs typeface="Arial Black"/>
                <a:sym typeface="Arial Black"/>
              </a:defRPr>
            </a:lvl1pPr>
          </a:lstStyle>
          <a:p>
            <a:pPr/>
            <a:r>
              <a:t>En su Sermón del Monte,</a:t>
            </a:r>
          </a:p>
        </p:txBody>
      </p:sp>
      <p:sp>
        <p:nvSpPr>
          <p:cNvPr id="297" name="Cristo ensinou que os filhos de Deus devem aspirar a ir além da obediência à letra da lei."/>
          <p:cNvSpPr txBox="1"/>
          <p:nvPr/>
        </p:nvSpPr>
        <p:spPr>
          <a:xfrm>
            <a:off x="2051223" y="6935349"/>
            <a:ext cx="10483533" cy="451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600">
                <a:latin typeface="Arial"/>
                <a:ea typeface="Arial"/>
                <a:cs typeface="Arial"/>
                <a:sym typeface="Arial"/>
              </a:defRPr>
            </a:pPr>
            <a:r>
              <a:t>Cristo enseñó que los hijos de Dios deben aspirar a ir más allá de la obediencia a la letra de la Ley</a:t>
            </a:r>
            <a:r>
              <a:rPr sz="7200"/>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Porque, se perdoarem aos outros as ofensas deles, também o Pai de vocês, que está no céu, perdoará vocês; se, porém, não perdoarem aos outros as ofensas deles, também o Pai de vocês não perdoará as ofensas de vocês.”"/>
          <p:cNvSpPr txBox="1"/>
          <p:nvPr/>
        </p:nvSpPr>
        <p:spPr>
          <a:xfrm>
            <a:off x="1432666" y="5748378"/>
            <a:ext cx="10973518" cy="48833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4800">
                <a:latin typeface="Arial"/>
                <a:ea typeface="Arial"/>
                <a:cs typeface="Arial"/>
                <a:sym typeface="Arial"/>
              </a:defRPr>
            </a:pPr>
            <a:r>
              <a:t>“</a:t>
            </a:r>
            <a:r>
              <a:t>Porque si perdonáis a los hombres sus ofensas, os perdonará también a vosotros vuestro Padre celestial; mas si no perdonáis a los hombres sus ofensas, tampoco vuestro Padre os perdonará vuestras ofensas</a:t>
            </a:r>
            <a:r>
              <a:t>”</a:t>
            </a:r>
          </a:p>
        </p:txBody>
      </p:sp>
      <p:sp>
        <p:nvSpPr>
          <p:cNvPr id="302" name="(Mateo 6:14 e 15)"/>
          <p:cNvSpPr txBox="1"/>
          <p:nvPr/>
        </p:nvSpPr>
        <p:spPr>
          <a:xfrm>
            <a:off x="4328009" y="10814909"/>
            <a:ext cx="4593376"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(Mateo 6:14 </a:t>
            </a:r>
            <a:r>
              <a:t>y</a:t>
            </a:r>
            <a:r>
              <a:t> 15)</a:t>
            </a:r>
          </a:p>
        </p:txBody>
      </p:sp>
      <p:pic>
        <p:nvPicPr>
          <p:cNvPr id="303" name="Asset 1.png" descr="Asset 1.png"/>
          <p:cNvPicPr>
            <a:picLocks noChangeAspect="1"/>
          </p:cNvPicPr>
          <p:nvPr/>
        </p:nvPicPr>
        <p:blipFill>
          <a:blip r:embed="rId3">
            <a:extLst/>
          </a:blip>
          <a:srcRect l="0" t="0" r="51709" b="0"/>
          <a:stretch>
            <a:fillRect/>
          </a:stretch>
        </p:blipFill>
        <p:spPr>
          <a:xfrm flipH="1">
            <a:off x="5476518" y="3596273"/>
            <a:ext cx="2296339" cy="1968895"/>
          </a:xfrm>
          <a:prstGeom prst="rect">
            <a:avLst/>
          </a:prstGeom>
          <a:ln w="12700">
            <a:miter lim="400000"/>
          </a:ln>
        </p:spPr>
      </p:pic>
      <p:pic>
        <p:nvPicPr>
          <p:cNvPr id="304" name="biblias.png" descr="biblias.png"/>
          <p:cNvPicPr>
            <a:picLocks noChangeAspect="1"/>
          </p:cNvPicPr>
          <p:nvPr/>
        </p:nvPicPr>
        <p:blipFill>
          <a:blip r:embed="rId4">
            <a:extLst/>
          </a:blip>
          <a:srcRect l="16161" t="35798" r="69410" b="35798"/>
          <a:stretch>
            <a:fillRect/>
          </a:stretch>
        </p:blipFill>
        <p:spPr>
          <a:xfrm>
            <a:off x="11921490" y="4283793"/>
            <a:ext cx="11973170" cy="881187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biblias.png" descr="biblias.png"/>
          <p:cNvPicPr>
            <a:picLocks noChangeAspect="1"/>
          </p:cNvPicPr>
          <p:nvPr/>
        </p:nvPicPr>
        <p:blipFill>
          <a:blip r:embed="rId3">
            <a:extLst/>
          </a:blip>
          <a:srcRect l="0" t="35488" r="87582" b="41255"/>
          <a:stretch>
            <a:fillRect/>
          </a:stretch>
        </p:blipFill>
        <p:spPr>
          <a:xfrm>
            <a:off x="1260378" y="6233827"/>
            <a:ext cx="8594148" cy="6017372"/>
          </a:xfrm>
          <a:prstGeom prst="rect">
            <a:avLst/>
          </a:prstGeom>
          <a:ln w="12700">
            <a:miter lim="400000"/>
          </a:ln>
        </p:spPr>
      </p:pic>
      <p:pic>
        <p:nvPicPr>
          <p:cNvPr id="309" name="setas.png" descr="setas.png"/>
          <p:cNvPicPr>
            <a:picLocks noChangeAspect="1"/>
          </p:cNvPicPr>
          <p:nvPr/>
        </p:nvPicPr>
        <p:blipFill>
          <a:blip r:embed="rId4">
            <a:extLst/>
          </a:blip>
          <a:srcRect l="17990" t="0" r="72475" b="49349"/>
          <a:stretch>
            <a:fillRect/>
          </a:stretch>
        </p:blipFill>
        <p:spPr>
          <a:xfrm flipH="1" rot="852345">
            <a:off x="15591294" y="7704628"/>
            <a:ext cx="4018414" cy="4119087"/>
          </a:xfrm>
          <a:prstGeom prst="rect">
            <a:avLst/>
          </a:prstGeom>
          <a:ln w="12700">
            <a:miter lim="400000"/>
          </a:ln>
        </p:spPr>
      </p:pic>
      <p:sp>
        <p:nvSpPr>
          <p:cNvPr id="310" name="Deus quer que vivamos"/>
          <p:cNvSpPr txBox="1"/>
          <p:nvPr/>
        </p:nvSpPr>
        <p:spPr>
          <a:xfrm>
            <a:off x="6025605" y="4638828"/>
            <a:ext cx="14165336"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7600">
                <a:solidFill>
                  <a:srgbClr val="862635"/>
                </a:solidFill>
                <a:latin typeface="Arial Black"/>
                <a:ea typeface="Arial Black"/>
                <a:cs typeface="Arial Black"/>
                <a:sym typeface="Arial Black"/>
              </a:defRPr>
            </a:lvl1pPr>
          </a:lstStyle>
          <a:p>
            <a:pPr/>
            <a:r>
              <a:t>Dios quiere que vivamos</a:t>
            </a:r>
          </a:p>
        </p:txBody>
      </p:sp>
      <p:sp>
        <p:nvSpPr>
          <p:cNvPr id="311" name="Sua ética do Reino dos Céus aqui na Terra."/>
          <p:cNvSpPr txBox="1"/>
          <p:nvPr/>
        </p:nvSpPr>
        <p:spPr>
          <a:xfrm>
            <a:off x="10046303" y="6187853"/>
            <a:ext cx="12729996" cy="2173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su ética del reino de los Cielos aquí en la Tierra.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Corrie ten Boom.png" descr="Corrie ten Boom.png"/>
          <p:cNvPicPr>
            <a:picLocks noChangeAspect="1"/>
          </p:cNvPicPr>
          <p:nvPr/>
        </p:nvPicPr>
        <p:blipFill>
          <a:blip r:embed="rId3">
            <a:extLst/>
          </a:blip>
          <a:stretch>
            <a:fillRect/>
          </a:stretch>
        </p:blipFill>
        <p:spPr>
          <a:xfrm>
            <a:off x="15278453" y="3918029"/>
            <a:ext cx="7884451" cy="8877845"/>
          </a:xfrm>
          <a:prstGeom prst="rect">
            <a:avLst/>
          </a:prstGeom>
          <a:ln w="12700">
            <a:miter lim="400000"/>
          </a:ln>
        </p:spPr>
      </p:pic>
      <p:sp>
        <p:nvSpPr>
          <p:cNvPr id="316" name="Corrie ten Boom"/>
          <p:cNvSpPr txBox="1"/>
          <p:nvPr/>
        </p:nvSpPr>
        <p:spPr>
          <a:xfrm>
            <a:off x="9752458" y="11661794"/>
            <a:ext cx="4639249" cy="743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90000"/>
              </a:lnSpc>
              <a:defRPr b="0" sz="4500">
                <a:latin typeface="Arial"/>
                <a:ea typeface="Arial"/>
                <a:cs typeface="Arial"/>
                <a:sym typeface="Arial"/>
              </a:defRPr>
            </a:lvl1pPr>
          </a:lstStyle>
          <a:p>
            <a:pPr/>
            <a:r>
              <a:t>Corrie ten Boom</a:t>
            </a:r>
          </a:p>
        </p:txBody>
      </p:sp>
      <p:pic>
        <p:nvPicPr>
          <p:cNvPr id="317" name="setas.png" descr="setas.png"/>
          <p:cNvPicPr>
            <a:picLocks noChangeAspect="1"/>
          </p:cNvPicPr>
          <p:nvPr/>
        </p:nvPicPr>
        <p:blipFill>
          <a:blip r:embed="rId4">
            <a:extLst/>
          </a:blip>
          <a:srcRect l="92482" t="8951" r="0" b="40404"/>
          <a:stretch>
            <a:fillRect/>
          </a:stretch>
        </p:blipFill>
        <p:spPr>
          <a:xfrm rot="10800000">
            <a:off x="14420366" y="11494554"/>
            <a:ext cx="829249" cy="1077849"/>
          </a:xfrm>
          <a:prstGeom prst="rect">
            <a:avLst/>
          </a:prstGeom>
          <a:ln w="12700">
            <a:miter lim="400000"/>
          </a:ln>
        </p:spPr>
      </p:pic>
      <p:pic>
        <p:nvPicPr>
          <p:cNvPr id="318" name="setas.png" descr="setas.png"/>
          <p:cNvPicPr>
            <a:picLocks noChangeAspect="1"/>
          </p:cNvPicPr>
          <p:nvPr/>
        </p:nvPicPr>
        <p:blipFill>
          <a:blip r:embed="rId4">
            <a:extLst/>
          </a:blip>
          <a:srcRect l="19297" t="47662" r="72555" b="1691"/>
          <a:stretch>
            <a:fillRect/>
          </a:stretch>
        </p:blipFill>
        <p:spPr>
          <a:xfrm flipH="1" rot="20858546">
            <a:off x="12169310" y="5393260"/>
            <a:ext cx="3161251" cy="3791427"/>
          </a:xfrm>
          <a:prstGeom prst="rect">
            <a:avLst/>
          </a:prstGeom>
          <a:ln w="12700">
            <a:miter lim="400000"/>
          </a:ln>
        </p:spPr>
      </p:pic>
      <p:sp>
        <p:nvSpPr>
          <p:cNvPr id="319" name="Autora cristã que, juntamente com sua família, escondeu pessoas de origem judaica em sua casa, durante a ocupação alemã dos Países Baixos."/>
          <p:cNvSpPr txBox="1"/>
          <p:nvPr/>
        </p:nvSpPr>
        <p:spPr>
          <a:xfrm>
            <a:off x="2941652" y="5238946"/>
            <a:ext cx="9392199" cy="43221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defRPr b="0" i="1" sz="5400">
                <a:latin typeface="Arial"/>
                <a:ea typeface="Arial"/>
                <a:cs typeface="Arial"/>
                <a:sym typeface="Arial"/>
              </a:defRPr>
            </a:lvl1pPr>
          </a:lstStyle>
          <a:p>
            <a:pPr/>
            <a:r>
              <a:t>La autora cristiana, que junto con su familia escondió a personas de origen judío en su casa, durante la ocupación alemana de los Países Bajos.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VAMOS"/>
          <p:cNvSpPr txBox="1"/>
          <p:nvPr/>
        </p:nvSpPr>
        <p:spPr>
          <a:xfrm>
            <a:off x="7663353" y="4903725"/>
            <a:ext cx="13353060"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VAMOS A</a:t>
            </a:r>
          </a:p>
        </p:txBody>
      </p:sp>
      <p:sp>
        <p:nvSpPr>
          <p:cNvPr id="324" name="REFLETIR"/>
          <p:cNvSpPr txBox="1"/>
          <p:nvPr/>
        </p:nvSpPr>
        <p:spPr>
          <a:xfrm>
            <a:off x="7663353" y="5783840"/>
            <a:ext cx="15230587"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REFLEXIONAR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jesus-2.png" descr="jesus-2.png"/>
          <p:cNvPicPr>
            <a:picLocks noChangeAspect="1"/>
          </p:cNvPicPr>
          <p:nvPr/>
        </p:nvPicPr>
        <p:blipFill>
          <a:blip r:embed="rId3">
            <a:extLst/>
          </a:blip>
          <a:srcRect l="63432" t="8094" r="20507" b="52286"/>
          <a:stretch>
            <a:fillRect/>
          </a:stretch>
        </p:blipFill>
        <p:spPr>
          <a:xfrm flipH="1">
            <a:off x="7582705" y="2307320"/>
            <a:ext cx="9218402" cy="6495954"/>
          </a:xfrm>
          <a:prstGeom prst="rect">
            <a:avLst/>
          </a:prstGeom>
          <a:ln w="12700">
            <a:miter lim="400000"/>
          </a:ln>
        </p:spPr>
      </p:pic>
      <p:sp>
        <p:nvSpPr>
          <p:cNvPr id="329" name="A ética de Jesus nos desafia a ir além da obediência literal da lei, buscando refletir o caráter amoroso e misericordioso de Deus, que perdoa aquele que não merece e mostra misericórdia ao pecador arrependido."/>
          <p:cNvSpPr txBox="1"/>
          <p:nvPr/>
        </p:nvSpPr>
        <p:spPr>
          <a:xfrm>
            <a:off x="1503095" y="8727591"/>
            <a:ext cx="21377808" cy="4098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6100">
                <a:solidFill>
                  <a:srgbClr val="941100"/>
                </a:solidFill>
                <a:latin typeface="Arial"/>
                <a:ea typeface="Arial"/>
                <a:cs typeface="Arial"/>
                <a:sym typeface="Arial"/>
              </a:defRPr>
            </a:lvl1pPr>
          </a:lstStyle>
          <a:p>
            <a:pPr/>
            <a:r>
              <a:t>La ética de Jesús nos desafía a ir más allá de la obediencia literal de la Ley, y tratar de reflejar el carácter amoroso y misericordioso de Dios, que perdona a quien no merece y muestra misericordia al pecador arrepentido.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setas.png" descr="setas.png"/>
          <p:cNvPicPr>
            <a:picLocks noChangeAspect="1"/>
          </p:cNvPicPr>
          <p:nvPr/>
        </p:nvPicPr>
        <p:blipFill>
          <a:blip r:embed="rId3">
            <a:extLst/>
          </a:blip>
          <a:srcRect l="18436" t="48875" r="71400" b="0"/>
          <a:stretch>
            <a:fillRect/>
          </a:stretch>
        </p:blipFill>
        <p:spPr>
          <a:xfrm flipH="1" rot="9743713">
            <a:off x="1127794" y="4792078"/>
            <a:ext cx="2296213" cy="2228646"/>
          </a:xfrm>
          <a:prstGeom prst="rect">
            <a:avLst/>
          </a:prstGeom>
          <a:ln w="12700">
            <a:miter lim="400000"/>
          </a:ln>
        </p:spPr>
      </p:pic>
      <p:sp>
        <p:nvSpPr>
          <p:cNvPr id="334" name="Deus é bom em"/>
          <p:cNvSpPr txBox="1"/>
          <p:nvPr/>
        </p:nvSpPr>
        <p:spPr>
          <a:xfrm>
            <a:off x="3055821" y="4568864"/>
            <a:ext cx="8532516"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EA6C3C"/>
                </a:solidFill>
                <a:latin typeface="Arial Black"/>
                <a:ea typeface="Arial Black"/>
                <a:cs typeface="Arial Black"/>
                <a:sym typeface="Arial Black"/>
              </a:defRPr>
            </a:lvl1pPr>
          </a:lstStyle>
          <a:p>
            <a:pPr/>
            <a:r>
              <a:t>Dios es bueno en</a:t>
            </a:r>
          </a:p>
        </p:txBody>
      </p:sp>
      <p:sp>
        <p:nvSpPr>
          <p:cNvPr id="335" name="Seu relacionamento conosco."/>
          <p:cNvSpPr txBox="1"/>
          <p:nvPr/>
        </p:nvSpPr>
        <p:spPr>
          <a:xfrm>
            <a:off x="3412852" y="5806053"/>
            <a:ext cx="9352248" cy="854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300">
                <a:latin typeface="Arial"/>
                <a:ea typeface="Arial"/>
                <a:cs typeface="Arial"/>
                <a:sym typeface="Arial"/>
              </a:defRPr>
            </a:lvl1pPr>
          </a:lstStyle>
          <a:p>
            <a:pPr/>
            <a:r>
              <a:t>su relación con nosotros.</a:t>
            </a:r>
          </a:p>
        </p:txBody>
      </p:sp>
      <p:pic>
        <p:nvPicPr>
          <p:cNvPr id="336" name="setas.png" descr="setas.png"/>
          <p:cNvPicPr>
            <a:picLocks noChangeAspect="1"/>
          </p:cNvPicPr>
          <p:nvPr/>
        </p:nvPicPr>
        <p:blipFill>
          <a:blip r:embed="rId3">
            <a:extLst/>
          </a:blip>
          <a:srcRect l="18436" t="48875" r="71400" b="0"/>
          <a:stretch>
            <a:fillRect/>
          </a:stretch>
        </p:blipFill>
        <p:spPr>
          <a:xfrm flipH="1" rot="9743713">
            <a:off x="949278" y="8540918"/>
            <a:ext cx="2296213" cy="2228646"/>
          </a:xfrm>
          <a:prstGeom prst="rect">
            <a:avLst/>
          </a:prstGeom>
          <a:ln w="12700">
            <a:miter lim="400000"/>
          </a:ln>
        </p:spPr>
      </p:pic>
      <p:sp>
        <p:nvSpPr>
          <p:cNvPr id="337" name="Jesus nos oferece"/>
          <p:cNvSpPr txBox="1"/>
          <p:nvPr/>
        </p:nvSpPr>
        <p:spPr>
          <a:xfrm>
            <a:off x="2877304" y="8317706"/>
            <a:ext cx="8523270"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EA6C3C"/>
                </a:solidFill>
                <a:latin typeface="Arial Black"/>
                <a:ea typeface="Arial Black"/>
                <a:cs typeface="Arial Black"/>
                <a:sym typeface="Arial Black"/>
              </a:defRPr>
            </a:lvl1pPr>
          </a:lstStyle>
          <a:p>
            <a:pPr/>
            <a:r>
              <a:t>Jesús nos ofrece</a:t>
            </a:r>
          </a:p>
        </p:txBody>
      </p:sp>
      <p:sp>
        <p:nvSpPr>
          <p:cNvPr id="338" name="essa graça, que nos cabe aceitar voluntariamente e com fé."/>
          <p:cNvSpPr txBox="1"/>
          <p:nvPr/>
        </p:nvSpPr>
        <p:spPr>
          <a:xfrm>
            <a:off x="3383100" y="9546098"/>
            <a:ext cx="10165334" cy="17644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5300">
                <a:latin typeface="Arial"/>
                <a:ea typeface="Arial"/>
                <a:cs typeface="Arial"/>
                <a:sym typeface="Arial"/>
              </a:defRPr>
            </a:lvl1pPr>
          </a:lstStyle>
          <a:p>
            <a:pPr/>
            <a:r>
              <a:t>esa gracia, que nos corresponde aceptar voluntariamente y con fe.</a:t>
            </a:r>
          </a:p>
        </p:txBody>
      </p:sp>
      <p:pic>
        <p:nvPicPr>
          <p:cNvPr id="339" name="interrocagacao.png" descr="interrocagacao.png"/>
          <p:cNvPicPr>
            <a:picLocks noChangeAspect="1"/>
          </p:cNvPicPr>
          <p:nvPr/>
        </p:nvPicPr>
        <p:blipFill>
          <a:blip r:embed="rId4">
            <a:extLst/>
          </a:blip>
          <a:srcRect l="30592" t="5452" r="46856" b="1883"/>
          <a:stretch>
            <a:fillRect/>
          </a:stretch>
        </p:blipFill>
        <p:spPr>
          <a:xfrm>
            <a:off x="19468977" y="4471077"/>
            <a:ext cx="4258884" cy="5309276"/>
          </a:xfrm>
          <a:prstGeom prst="rect">
            <a:avLst/>
          </a:prstGeom>
          <a:ln w="12700">
            <a:miter lim="400000"/>
          </a:ln>
        </p:spPr>
      </p:pic>
      <p:sp>
        <p:nvSpPr>
          <p:cNvPr id="340" name="Você aceita esse"/>
          <p:cNvSpPr txBox="1"/>
          <p:nvPr/>
        </p:nvSpPr>
        <p:spPr>
          <a:xfrm>
            <a:off x="12445192" y="6705899"/>
            <a:ext cx="8327367" cy="1039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lnSpc>
                <a:spcPct val="117999"/>
              </a:lnSpc>
              <a:defRPr b="0" sz="6600">
                <a:latin typeface="Arial"/>
                <a:ea typeface="Arial"/>
                <a:cs typeface="Arial"/>
                <a:sym typeface="Arial"/>
              </a:defRPr>
            </a:pPr>
            <a:r>
              <a:t>¿</a:t>
            </a:r>
            <a:r>
              <a:rPr sz="1800"/>
              <a:t> </a:t>
            </a:r>
            <a:r>
              <a:t>Acepta esa</a:t>
            </a:r>
          </a:p>
        </p:txBody>
      </p:sp>
      <p:sp>
        <p:nvSpPr>
          <p:cNvPr id="341" name="convite hoje"/>
          <p:cNvSpPr txBox="1"/>
          <p:nvPr/>
        </p:nvSpPr>
        <p:spPr>
          <a:xfrm>
            <a:off x="12088159" y="7651357"/>
            <a:ext cx="8848232"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80000"/>
              </a:lnSpc>
              <a:defRPr b="0" sz="8200">
                <a:solidFill>
                  <a:srgbClr val="B51600"/>
                </a:solidFill>
                <a:latin typeface="Arial Black"/>
                <a:ea typeface="Arial Black"/>
                <a:cs typeface="Arial Black"/>
                <a:sym typeface="Arial Black"/>
              </a:defRPr>
            </a:lvl1pPr>
          </a:lstStyle>
          <a:p>
            <a:pPr/>
            <a:r>
              <a:t>invitación hoy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8" name="Agrupar"/>
          <p:cNvGrpSpPr/>
          <p:nvPr/>
        </p:nvGrpSpPr>
        <p:grpSpPr>
          <a:xfrm>
            <a:off x="607996" y="3131905"/>
            <a:ext cx="6488055" cy="1868134"/>
            <a:chOff x="0" y="0"/>
            <a:chExt cx="6488053" cy="1868133"/>
          </a:xfrm>
        </p:grpSpPr>
        <p:sp>
          <p:nvSpPr>
            <p:cNvPr id="103" name="Linha"/>
            <p:cNvSpPr/>
            <p:nvPr/>
          </p:nvSpPr>
          <p:spPr>
            <a:xfrm>
              <a:off x="287810" y="740107"/>
              <a:ext cx="3961863"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4" name="Forma"/>
            <p:cNvSpPr/>
            <p:nvPr/>
          </p:nvSpPr>
          <p:spPr>
            <a:xfrm rot="10800000">
              <a:off x="528274" y="-1"/>
              <a:ext cx="5959780" cy="1354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 y="203"/>
                  </a:moveTo>
                  <a:lnTo>
                    <a:pt x="21600" y="0"/>
                  </a:lnTo>
                  <a:lnTo>
                    <a:pt x="19250" y="21397"/>
                  </a:lnTo>
                  <a:lnTo>
                    <a:pt x="0" y="21600"/>
                  </a:lnTo>
                  <a:lnTo>
                    <a:pt x="2054"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5" name="O que é ética?"/>
            <p:cNvSpPr txBox="1"/>
            <p:nvPr/>
          </p:nvSpPr>
          <p:spPr>
            <a:xfrm>
              <a:off x="1292582" y="317866"/>
              <a:ext cx="3924301" cy="7183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4400">
                  <a:solidFill>
                    <a:srgbClr val="FFFFFF"/>
                  </a:solidFill>
                  <a:latin typeface="Arial"/>
                  <a:ea typeface="Arial"/>
                  <a:cs typeface="Arial"/>
                  <a:sym typeface="Arial"/>
                </a:defRPr>
              </a:pPr>
              <a:r>
                <a:t>¿</a:t>
              </a:r>
              <a:r>
                <a:rPr sz="4200"/>
                <a:t>Qué es ética?</a:t>
              </a:r>
            </a:p>
          </p:txBody>
        </p:sp>
        <p:sp>
          <p:nvSpPr>
            <p:cNvPr id="106" name="Forma"/>
            <p:cNvSpPr/>
            <p:nvPr/>
          </p:nvSpPr>
          <p:spPr>
            <a:xfrm>
              <a:off x="2819920" y="1439334"/>
              <a:ext cx="2898452" cy="428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07" name="Forma"/>
            <p:cNvSpPr/>
            <p:nvPr/>
          </p:nvSpPr>
          <p:spPr>
            <a:xfrm rot="10800000">
              <a:off x="-1" y="13904"/>
              <a:ext cx="1002647"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109" name="setas.png" descr="setas.png"/>
          <p:cNvPicPr>
            <a:picLocks noChangeAspect="1"/>
          </p:cNvPicPr>
          <p:nvPr/>
        </p:nvPicPr>
        <p:blipFill>
          <a:blip r:embed="rId3">
            <a:extLst/>
          </a:blip>
          <a:srcRect l="64831" t="63102" r="20942" b="5418"/>
          <a:stretch>
            <a:fillRect/>
          </a:stretch>
        </p:blipFill>
        <p:spPr>
          <a:xfrm flipH="1" rot="10800000">
            <a:off x="417016" y="5624853"/>
            <a:ext cx="1897527" cy="810147"/>
          </a:xfrm>
          <a:prstGeom prst="rect">
            <a:avLst/>
          </a:prstGeom>
          <a:ln w="12700">
            <a:miter lim="400000"/>
          </a:ln>
        </p:spPr>
      </p:pic>
      <p:sp>
        <p:nvSpPr>
          <p:cNvPr id="110" name="De acordo com o Dicionário Michaelis, é o:"/>
          <p:cNvSpPr txBox="1"/>
          <p:nvPr/>
        </p:nvSpPr>
        <p:spPr>
          <a:xfrm>
            <a:off x="2460766" y="5064789"/>
            <a:ext cx="18470334" cy="193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5100">
                <a:solidFill>
                  <a:srgbClr val="B51600"/>
                </a:solidFill>
                <a:latin typeface="Arial Black"/>
                <a:ea typeface="Arial Black"/>
                <a:cs typeface="Arial Black"/>
                <a:sym typeface="Arial Black"/>
              </a:defRPr>
            </a:pPr>
            <a:r>
              <a:t>De acuerdo con el Diccionario de la Real Academia </a:t>
            </a:r>
          </a:p>
          <a:p>
            <a:pPr algn="l" defTabSz="457200">
              <a:defRPr b="0" sz="5100">
                <a:solidFill>
                  <a:srgbClr val="B51600"/>
                </a:solidFill>
                <a:latin typeface="Arial Black"/>
                <a:ea typeface="Arial Black"/>
                <a:cs typeface="Arial Black"/>
                <a:sym typeface="Arial Black"/>
              </a:defRPr>
            </a:pPr>
            <a:r>
              <a:t>Española es el:</a:t>
            </a:r>
          </a:p>
        </p:txBody>
      </p:sp>
      <p:sp>
        <p:nvSpPr>
          <p:cNvPr id="111" name="“conjunto de princípios, valores e normas morais e de conduta de um indivíduo ou de grupo social ou de uma sociedade”"/>
          <p:cNvSpPr txBox="1"/>
          <p:nvPr/>
        </p:nvSpPr>
        <p:spPr>
          <a:xfrm>
            <a:off x="1543621" y="9221516"/>
            <a:ext cx="21415234" cy="2336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6700">
                <a:latin typeface="Arial"/>
                <a:ea typeface="Arial"/>
                <a:cs typeface="Arial"/>
                <a:sym typeface="Arial"/>
              </a:defRPr>
            </a:pPr>
            <a:r>
              <a:t>“</a:t>
            </a:r>
            <a:r>
              <a:rPr sz="7200"/>
              <a:t>Conjunto de normas morales que rigen la conducta de la persona en cualquier ámbito de la vida”.</a:t>
            </a:r>
          </a:p>
        </p:txBody>
      </p:sp>
      <p:pic>
        <p:nvPicPr>
          <p:cNvPr id="112" name="Asset 1.png" descr="Asset 1.png"/>
          <p:cNvPicPr>
            <a:picLocks noChangeAspect="1"/>
          </p:cNvPicPr>
          <p:nvPr/>
        </p:nvPicPr>
        <p:blipFill>
          <a:blip r:embed="rId4">
            <a:extLst/>
          </a:blip>
          <a:srcRect l="0" t="0" r="51709" b="0"/>
          <a:stretch>
            <a:fillRect/>
          </a:stretch>
        </p:blipFill>
        <p:spPr>
          <a:xfrm flipH="1">
            <a:off x="11043821" y="7059938"/>
            <a:ext cx="2296340" cy="1968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setas.png" descr="setas.png"/>
          <p:cNvPicPr>
            <a:picLocks noChangeAspect="1"/>
          </p:cNvPicPr>
          <p:nvPr/>
        </p:nvPicPr>
        <p:blipFill>
          <a:blip r:embed="rId3">
            <a:extLst/>
          </a:blip>
          <a:srcRect l="18436" t="48875" r="71400" b="0"/>
          <a:stretch>
            <a:fillRect/>
          </a:stretch>
        </p:blipFill>
        <p:spPr>
          <a:xfrm flipH="1" rot="10800000">
            <a:off x="217585" y="2799732"/>
            <a:ext cx="2296213" cy="2228646"/>
          </a:xfrm>
          <a:prstGeom prst="rect">
            <a:avLst/>
          </a:prstGeom>
          <a:ln w="12700">
            <a:miter lim="400000"/>
          </a:ln>
        </p:spPr>
      </p:pic>
      <p:sp>
        <p:nvSpPr>
          <p:cNvPr id="117" name="No mundo de hoje,"/>
          <p:cNvSpPr txBox="1"/>
          <p:nvPr/>
        </p:nvSpPr>
        <p:spPr>
          <a:xfrm>
            <a:off x="2312002" y="3511963"/>
            <a:ext cx="9943624"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7100">
                <a:solidFill>
                  <a:srgbClr val="EA6C3C"/>
                </a:solidFill>
                <a:latin typeface="Arial Black"/>
                <a:ea typeface="Arial Black"/>
                <a:cs typeface="Arial Black"/>
                <a:sym typeface="Arial Black"/>
              </a:defRPr>
            </a:lvl1pPr>
          </a:lstStyle>
          <a:p>
            <a:pPr/>
            <a:r>
              <a:t>En el mundo de hoy,</a:t>
            </a:r>
          </a:p>
        </p:txBody>
      </p:sp>
      <p:sp>
        <p:nvSpPr>
          <p:cNvPr id="118" name="as pessoas consideram a ética e a moral como assuntos pessoais que ninguém deve impor a outra pessoa."/>
          <p:cNvSpPr txBox="1"/>
          <p:nvPr/>
        </p:nvSpPr>
        <p:spPr>
          <a:xfrm>
            <a:off x="2312002" y="5115468"/>
            <a:ext cx="9537702" cy="67961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700">
                <a:latin typeface="Arial"/>
                <a:ea typeface="Arial"/>
                <a:cs typeface="Arial"/>
                <a:sym typeface="Arial"/>
              </a:defRPr>
            </a:lvl1pPr>
          </a:lstStyle>
          <a:p>
            <a:pPr/>
            <a:r>
              <a:t>las personas consideran la ética y la moral         como asuntos         personales que         nadie debe imponer           a otra persona.</a:t>
            </a:r>
          </a:p>
        </p:txBody>
      </p:sp>
      <p:pic>
        <p:nvPicPr>
          <p:cNvPr id="119" name="Pessoas-1.png" descr="Pessoas-1.png"/>
          <p:cNvPicPr>
            <a:picLocks noChangeAspect="1"/>
          </p:cNvPicPr>
          <p:nvPr/>
        </p:nvPicPr>
        <p:blipFill>
          <a:blip r:embed="rId4">
            <a:extLst/>
          </a:blip>
          <a:stretch>
            <a:fillRect/>
          </a:stretch>
        </p:blipFill>
        <p:spPr>
          <a:xfrm>
            <a:off x="8412264" y="5929312"/>
            <a:ext cx="15552930" cy="79020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5" name="A tentativa de definir a ética e a moralidade com base na opinião dos homens foi um fracasso retumbante que repercute até hoje."/>
          <p:cNvGrpSpPr/>
          <p:nvPr/>
        </p:nvGrpSpPr>
        <p:grpSpPr>
          <a:xfrm>
            <a:off x="2455092" y="3233291"/>
            <a:ext cx="7801017" cy="9411794"/>
            <a:chOff x="0" y="0"/>
            <a:chExt cx="7801016" cy="9411792"/>
          </a:xfrm>
        </p:grpSpPr>
        <p:sp>
          <p:nvSpPr>
            <p:cNvPr id="123" name="Retângulo Arredondado"/>
            <p:cNvSpPr/>
            <p:nvPr/>
          </p:nvSpPr>
          <p:spPr>
            <a:xfrm>
              <a:off x="0" y="0"/>
              <a:ext cx="7801017" cy="9411793"/>
            </a:xfrm>
            <a:prstGeom prst="roundRect">
              <a:avLst>
                <a:gd name="adj" fmla="val 8777"/>
              </a:avLst>
            </a:prstGeom>
            <a:noFill/>
            <a:ln w="63500" cap="flat">
              <a:solidFill>
                <a:schemeClr val="accent1">
                  <a:hueOff val="114395"/>
                  <a:lumOff val="-24975"/>
                </a:schemeClr>
              </a:solidFill>
              <a:prstDash val="solid"/>
              <a:miter lim="400000"/>
            </a:ln>
            <a:effectLst/>
          </p:spPr>
          <p:txBody>
            <a:bodyPr wrap="square" lIns="0" tIns="0" rIns="0" bIns="0" numCol="1" anchor="ctr">
              <a:noAutofit/>
            </a:bodyPr>
            <a:lstStyle/>
            <a:p>
              <a:pPr marR="578643" defTabSz="457200">
                <a:lnSpc>
                  <a:spcPct val="117999"/>
                </a:lnSpc>
                <a:defRPr b="0" sz="5100">
                  <a:latin typeface="Arial"/>
                  <a:ea typeface="Arial"/>
                  <a:cs typeface="Arial"/>
                  <a:sym typeface="Arial"/>
                </a:defRPr>
              </a:pPr>
            </a:p>
          </p:txBody>
        </p:sp>
        <p:sp>
          <p:nvSpPr>
            <p:cNvPr id="124" name="El intento en definir la ética y la moral basados en la opinión de los hombres fue un fracaso rotundo que repercute hasta hoy."/>
            <p:cNvSpPr txBox="1"/>
            <p:nvPr/>
          </p:nvSpPr>
          <p:spPr>
            <a:xfrm>
              <a:off x="232290" y="667803"/>
              <a:ext cx="7336436" cy="80761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marR="578643" indent="482600" defTabSz="457200">
                <a:lnSpc>
                  <a:spcPct val="117999"/>
                </a:lnSpc>
                <a:defRPr b="0" sz="5100">
                  <a:latin typeface="Arial"/>
                  <a:ea typeface="Arial"/>
                  <a:cs typeface="Arial"/>
                  <a:sym typeface="Arial"/>
                </a:defRPr>
              </a:pPr>
            </a:p>
            <a:p>
              <a:pPr marR="578643" indent="482600" defTabSz="457200">
                <a:lnSpc>
                  <a:spcPct val="117999"/>
                </a:lnSpc>
                <a:defRPr b="0" sz="5100">
                  <a:latin typeface="Arial"/>
                  <a:ea typeface="Arial"/>
                  <a:cs typeface="Arial"/>
                  <a:sym typeface="Arial"/>
                </a:defRPr>
              </a:pPr>
            </a:p>
            <a:p>
              <a:pPr marR="578643" indent="482600" defTabSz="457200">
                <a:lnSpc>
                  <a:spcPct val="117999"/>
                </a:lnSpc>
                <a:defRPr b="0" sz="5400">
                  <a:latin typeface="Arial"/>
                  <a:ea typeface="Arial"/>
                  <a:cs typeface="Arial"/>
                  <a:sym typeface="Arial"/>
                </a:defRPr>
              </a:pPr>
              <a:r>
                <a:t>El intento en definir la ética y la moral basados en la opinión de los hombres fue un fracaso rotundo que repercute hasta hoy.</a:t>
              </a:r>
            </a:p>
          </p:txBody>
        </p:sp>
      </p:grpSp>
      <p:pic>
        <p:nvPicPr>
          <p:cNvPr id="126" name="setas.png" descr="setas.png"/>
          <p:cNvPicPr>
            <a:picLocks noChangeAspect="1"/>
          </p:cNvPicPr>
          <p:nvPr/>
        </p:nvPicPr>
        <p:blipFill>
          <a:blip r:embed="rId3">
            <a:extLst/>
          </a:blip>
          <a:srcRect l="29758" t="0" r="55146" b="54530"/>
          <a:stretch>
            <a:fillRect/>
          </a:stretch>
        </p:blipFill>
        <p:spPr>
          <a:xfrm rot="2350763">
            <a:off x="4014287" y="3728960"/>
            <a:ext cx="2209326" cy="1283980"/>
          </a:xfrm>
          <a:prstGeom prst="rect">
            <a:avLst/>
          </a:prstGeom>
          <a:ln w="12700">
            <a:miter lim="400000"/>
          </a:ln>
        </p:spPr>
      </p:pic>
      <p:pic>
        <p:nvPicPr>
          <p:cNvPr id="127" name="Pessoas-2.png" descr="Pessoas-2.png"/>
          <p:cNvPicPr>
            <a:picLocks noChangeAspect="1"/>
          </p:cNvPicPr>
          <p:nvPr/>
        </p:nvPicPr>
        <p:blipFill>
          <a:blip r:embed="rId4">
            <a:extLst/>
          </a:blip>
          <a:srcRect l="3781" t="39916" r="56444" b="0"/>
          <a:stretch>
            <a:fillRect/>
          </a:stretch>
        </p:blipFill>
        <p:spPr>
          <a:xfrm>
            <a:off x="11820500" y="3403949"/>
            <a:ext cx="10140333" cy="96857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Agrupar"/>
          <p:cNvGrpSpPr/>
          <p:nvPr/>
        </p:nvGrpSpPr>
        <p:grpSpPr>
          <a:xfrm>
            <a:off x="1798105" y="3875722"/>
            <a:ext cx="13068141" cy="1868135"/>
            <a:chOff x="0" y="0"/>
            <a:chExt cx="13068139" cy="1868133"/>
          </a:xfrm>
        </p:grpSpPr>
        <p:sp>
          <p:nvSpPr>
            <p:cNvPr id="131" name="Linha"/>
            <p:cNvSpPr/>
            <p:nvPr/>
          </p:nvSpPr>
          <p:spPr>
            <a:xfrm>
              <a:off x="323291" y="740108"/>
              <a:ext cx="7891207" cy="8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2" name="Forma"/>
            <p:cNvSpPr/>
            <p:nvPr/>
          </p:nvSpPr>
          <p:spPr>
            <a:xfrm rot="10800000">
              <a:off x="593402" y="0"/>
              <a:ext cx="124747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 y="203"/>
                  </a:moveTo>
                  <a:lnTo>
                    <a:pt x="21600" y="0"/>
                  </a:lnTo>
                  <a:lnTo>
                    <a:pt x="20339" y="21397"/>
                  </a:lnTo>
                  <a:lnTo>
                    <a:pt x="0" y="21600"/>
                  </a:lnTo>
                  <a:lnTo>
                    <a:pt x="1102"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3" name="Ensino de Jesus durante a semana"/>
            <p:cNvSpPr txBox="1"/>
            <p:nvPr/>
          </p:nvSpPr>
          <p:spPr>
            <a:xfrm>
              <a:off x="1552195" y="330152"/>
              <a:ext cx="10875802"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La enseñanza de Jesús durante la semana</a:t>
              </a:r>
            </a:p>
          </p:txBody>
        </p:sp>
        <p:sp>
          <p:nvSpPr>
            <p:cNvPr id="134" name="Forma"/>
            <p:cNvSpPr/>
            <p:nvPr/>
          </p:nvSpPr>
          <p:spPr>
            <a:xfrm>
              <a:off x="6208845" y="1439334"/>
              <a:ext cx="3255776"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5" name="Forma"/>
            <p:cNvSpPr/>
            <p:nvPr/>
          </p:nvSpPr>
          <p:spPr>
            <a:xfrm rot="10800000">
              <a:off x="0" y="13904"/>
              <a:ext cx="1126253"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39" name="ÉTICA"/>
          <p:cNvGrpSpPr/>
          <p:nvPr/>
        </p:nvGrpSpPr>
        <p:grpSpPr>
          <a:xfrm>
            <a:off x="2246377" y="8789958"/>
            <a:ext cx="5014892" cy="1380994"/>
            <a:chOff x="0" y="0"/>
            <a:chExt cx="5014891" cy="1380993"/>
          </a:xfrm>
        </p:grpSpPr>
        <p:sp>
          <p:nvSpPr>
            <p:cNvPr id="137" name="Retângulo Arredondado"/>
            <p:cNvSpPr/>
            <p:nvPr/>
          </p:nvSpPr>
          <p:spPr>
            <a:xfrm>
              <a:off x="0" y="0"/>
              <a:ext cx="5014892" cy="1380994"/>
            </a:xfrm>
            <a:prstGeom prst="roundRect">
              <a:avLst>
                <a:gd name="adj" fmla="val 50000"/>
              </a:avLst>
            </a:prstGeom>
            <a:solidFill>
              <a:schemeClr val="accent5"/>
            </a:solidFill>
            <a:ln w="63500" cap="flat">
              <a:solidFill>
                <a:srgbClr val="73272C"/>
              </a:solidFill>
              <a:prstDash val="solid"/>
              <a:miter lim="400000"/>
            </a:ln>
            <a:effectLst/>
          </p:spPr>
          <p:txBody>
            <a:bodyPr wrap="square" lIns="0" tIns="0" rIns="0" bIns="0" numCol="1" anchor="ctr">
              <a:noAutofit/>
            </a:bodyPr>
            <a:lstStyle/>
            <a:p>
              <a:pPr>
                <a:defRPr b="0" sz="5800">
                  <a:solidFill>
                    <a:srgbClr val="FFFFFF"/>
                  </a:solidFill>
                  <a:latin typeface="Arial Black"/>
                  <a:ea typeface="Arial Black"/>
                  <a:cs typeface="Arial Black"/>
                  <a:sym typeface="Arial Black"/>
                </a:defRPr>
              </a:pPr>
            </a:p>
          </p:txBody>
        </p:sp>
        <p:sp>
          <p:nvSpPr>
            <p:cNvPr id="138" name="LA ÉTICA"/>
            <p:cNvSpPr txBox="1"/>
            <p:nvPr/>
          </p:nvSpPr>
          <p:spPr>
            <a:xfrm>
              <a:off x="233989" y="169796"/>
              <a:ext cx="4546913"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800">
                  <a:solidFill>
                    <a:srgbClr val="FFFFFF"/>
                  </a:solidFill>
                  <a:latin typeface="Arial Black"/>
                  <a:ea typeface="Arial Black"/>
                  <a:cs typeface="Arial Black"/>
                  <a:sym typeface="Arial Black"/>
                </a:defRPr>
              </a:lvl1pPr>
            </a:lstStyle>
            <a:p>
              <a:pPr/>
              <a:r>
                <a:t>LA ÉTICA</a:t>
              </a:r>
            </a:p>
          </p:txBody>
        </p:sp>
      </p:grpSp>
      <p:grpSp>
        <p:nvGrpSpPr>
          <p:cNvPr id="142" name="MORAL"/>
          <p:cNvGrpSpPr/>
          <p:nvPr/>
        </p:nvGrpSpPr>
        <p:grpSpPr>
          <a:xfrm>
            <a:off x="10238546" y="8789958"/>
            <a:ext cx="5014892" cy="1380993"/>
            <a:chOff x="0" y="0"/>
            <a:chExt cx="5014891" cy="1380991"/>
          </a:xfrm>
        </p:grpSpPr>
        <p:sp>
          <p:nvSpPr>
            <p:cNvPr id="140" name="Retângulo Arredondado"/>
            <p:cNvSpPr/>
            <p:nvPr/>
          </p:nvSpPr>
          <p:spPr>
            <a:xfrm>
              <a:off x="0" y="0"/>
              <a:ext cx="5014892" cy="1380992"/>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sz="5800">
                  <a:solidFill>
                    <a:srgbClr val="FFFFFF"/>
                  </a:solidFill>
                  <a:latin typeface="Arial Black"/>
                  <a:ea typeface="Arial Black"/>
                  <a:cs typeface="Arial Black"/>
                  <a:sym typeface="Arial Black"/>
                </a:defRPr>
              </a:pPr>
            </a:p>
          </p:txBody>
        </p:sp>
        <p:sp>
          <p:nvSpPr>
            <p:cNvPr id="141" name="LA MORAL"/>
            <p:cNvSpPr txBox="1"/>
            <p:nvPr/>
          </p:nvSpPr>
          <p:spPr>
            <a:xfrm>
              <a:off x="233988" y="169795"/>
              <a:ext cx="4546915"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800">
                  <a:solidFill>
                    <a:srgbClr val="FFFFFF"/>
                  </a:solidFill>
                  <a:latin typeface="Arial Black"/>
                  <a:ea typeface="Arial Black"/>
                  <a:cs typeface="Arial Black"/>
                  <a:sym typeface="Arial Black"/>
                </a:defRPr>
              </a:lvl1pPr>
            </a:lstStyle>
            <a:p>
              <a:pPr/>
              <a:r>
                <a:t>LA MORAL</a:t>
              </a:r>
            </a:p>
          </p:txBody>
        </p:sp>
      </p:grpSp>
      <p:sp>
        <p:nvSpPr>
          <p:cNvPr id="143" name="e a"/>
          <p:cNvSpPr txBox="1"/>
          <p:nvPr/>
        </p:nvSpPr>
        <p:spPr>
          <a:xfrm>
            <a:off x="7691336" y="8831154"/>
            <a:ext cx="2117140" cy="12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8400">
                <a:latin typeface="Arial"/>
                <a:ea typeface="Arial"/>
                <a:cs typeface="Arial"/>
                <a:sym typeface="Arial"/>
              </a:defRPr>
            </a:lvl1pPr>
          </a:lstStyle>
          <a:p>
            <a:pPr/>
            <a:r>
              <a:t>y </a:t>
            </a:r>
          </a:p>
        </p:txBody>
      </p:sp>
      <p:pic>
        <p:nvPicPr>
          <p:cNvPr id="144" name="jesus-2.png" descr="jesus-2.png"/>
          <p:cNvPicPr>
            <a:picLocks noChangeAspect="1"/>
          </p:cNvPicPr>
          <p:nvPr/>
        </p:nvPicPr>
        <p:blipFill>
          <a:blip r:embed="rId3">
            <a:extLst/>
          </a:blip>
          <a:srcRect l="49531" t="8015" r="41919" b="48859"/>
          <a:stretch>
            <a:fillRect/>
          </a:stretch>
        </p:blipFill>
        <p:spPr>
          <a:xfrm flipH="1">
            <a:off x="16355963" y="2257313"/>
            <a:ext cx="7306584" cy="105260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A ÉTICA DE JESUS"/>
          <p:cNvSpPr txBox="1"/>
          <p:nvPr/>
        </p:nvSpPr>
        <p:spPr>
          <a:xfrm>
            <a:off x="8670727" y="4822240"/>
            <a:ext cx="14085541" cy="189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0000">
                <a:solidFill>
                  <a:srgbClr val="B51600"/>
                </a:solidFill>
                <a:latin typeface="Arial Black"/>
                <a:ea typeface="Arial Black"/>
                <a:cs typeface="Arial Black"/>
                <a:sym typeface="Arial Black"/>
              </a:defRPr>
            </a:lvl1pPr>
          </a:lstStyle>
          <a:p>
            <a:pPr/>
            <a:r>
              <a:t>LA ÉTICA DE JESÚS</a:t>
            </a:r>
          </a:p>
        </p:txBody>
      </p:sp>
      <p:grpSp>
        <p:nvGrpSpPr>
          <p:cNvPr id="151" name="Salmo 40:8"/>
          <p:cNvGrpSpPr/>
          <p:nvPr/>
        </p:nvGrpSpPr>
        <p:grpSpPr>
          <a:xfrm>
            <a:off x="19076604" y="11904619"/>
            <a:ext cx="4319074" cy="801978"/>
            <a:chOff x="0" y="0"/>
            <a:chExt cx="4319073" cy="801977"/>
          </a:xfrm>
        </p:grpSpPr>
        <p:sp>
          <p:nvSpPr>
            <p:cNvPr id="149"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50" name="Salmo 40:8"/>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Salmo 40:8</a:t>
              </a:r>
            </a:p>
          </p:txBody>
        </p:sp>
      </p:grpSp>
      <p:sp>
        <p:nvSpPr>
          <p:cNvPr id="152" name="É BASEADA EM FAZER A VONTADE DE DEUS"/>
          <p:cNvSpPr txBox="1"/>
          <p:nvPr/>
        </p:nvSpPr>
        <p:spPr>
          <a:xfrm>
            <a:off x="8670727" y="6599934"/>
            <a:ext cx="13353060" cy="26366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ESTÁ BASADA EN HACER LA VOLUNTAD DE DIOS.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Agrada-me fazer a tua vontade, ó Deus meu; a tua lei está dentro do meu coração.”"/>
          <p:cNvSpPr txBox="1"/>
          <p:nvPr/>
        </p:nvSpPr>
        <p:spPr>
          <a:xfrm>
            <a:off x="11607051" y="6580987"/>
            <a:ext cx="11675223" cy="3307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6600">
                <a:latin typeface="Arial"/>
                <a:ea typeface="Arial"/>
                <a:cs typeface="Arial"/>
                <a:sym typeface="Arial"/>
              </a:defRPr>
            </a:pPr>
            <a:r>
              <a:t>“</a:t>
            </a:r>
            <a:r>
              <a:t>El hacer tu voluntad, Dios mío, me ha agradado, y tu ley está en medio de mi corazón</a:t>
            </a:r>
            <a:r>
              <a:t>”</a:t>
            </a:r>
          </a:p>
        </p:txBody>
      </p:sp>
      <p:sp>
        <p:nvSpPr>
          <p:cNvPr id="157" name="(Salmo 40:8)"/>
          <p:cNvSpPr txBox="1"/>
          <p:nvPr/>
        </p:nvSpPr>
        <p:spPr>
          <a:xfrm>
            <a:off x="15374941" y="9952079"/>
            <a:ext cx="3385916"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(Salmo 40:8)</a:t>
            </a:r>
          </a:p>
        </p:txBody>
      </p:sp>
      <p:pic>
        <p:nvPicPr>
          <p:cNvPr id="158" name="Asset 1.png" descr="Asset 1.png"/>
          <p:cNvPicPr>
            <a:picLocks noChangeAspect="1"/>
          </p:cNvPicPr>
          <p:nvPr/>
        </p:nvPicPr>
        <p:blipFill>
          <a:blip r:embed="rId3">
            <a:extLst/>
          </a:blip>
          <a:srcRect l="0" t="0" r="51709" b="0"/>
          <a:stretch>
            <a:fillRect/>
          </a:stretch>
        </p:blipFill>
        <p:spPr>
          <a:xfrm flipH="1">
            <a:off x="15919718" y="4548359"/>
            <a:ext cx="2296340" cy="1968894"/>
          </a:xfrm>
          <a:prstGeom prst="rect">
            <a:avLst/>
          </a:prstGeom>
          <a:ln w="12700">
            <a:miter lim="400000"/>
          </a:ln>
        </p:spPr>
      </p:pic>
      <p:pic>
        <p:nvPicPr>
          <p:cNvPr id="159" name="biblias.png" descr="biblias.png"/>
          <p:cNvPicPr>
            <a:picLocks noChangeAspect="1"/>
          </p:cNvPicPr>
          <p:nvPr/>
        </p:nvPicPr>
        <p:blipFill>
          <a:blip r:embed="rId4">
            <a:extLst/>
          </a:blip>
          <a:srcRect l="61266" t="65582" r="18637" b="0"/>
          <a:stretch>
            <a:fillRect/>
          </a:stretch>
        </p:blipFill>
        <p:spPr>
          <a:xfrm>
            <a:off x="1428207" y="4975531"/>
            <a:ext cx="10178846" cy="65181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10-mandamentos.png" descr="10-mandamentos.png"/>
          <p:cNvPicPr>
            <a:picLocks noChangeAspect="1"/>
          </p:cNvPicPr>
          <p:nvPr/>
        </p:nvPicPr>
        <p:blipFill>
          <a:blip r:embed="rId3">
            <a:extLst/>
          </a:blip>
          <a:stretch>
            <a:fillRect/>
          </a:stretch>
        </p:blipFill>
        <p:spPr>
          <a:xfrm>
            <a:off x="1571000" y="3258618"/>
            <a:ext cx="8674242" cy="9824092"/>
          </a:xfrm>
          <a:prstGeom prst="rect">
            <a:avLst/>
          </a:prstGeom>
          <a:ln w="12700">
            <a:miter lim="400000"/>
          </a:ln>
        </p:spPr>
      </p:pic>
      <p:pic>
        <p:nvPicPr>
          <p:cNvPr id="164" name="setas.png" descr="setas.png"/>
          <p:cNvPicPr>
            <a:picLocks noChangeAspect="1"/>
          </p:cNvPicPr>
          <p:nvPr/>
        </p:nvPicPr>
        <p:blipFill>
          <a:blip r:embed="rId4">
            <a:extLst/>
          </a:blip>
          <a:srcRect l="17990" t="0" r="72475" b="49349"/>
          <a:stretch>
            <a:fillRect/>
          </a:stretch>
        </p:blipFill>
        <p:spPr>
          <a:xfrm flipH="1" rot="5733032">
            <a:off x="10668576" y="8773370"/>
            <a:ext cx="4018413" cy="4119088"/>
          </a:xfrm>
          <a:prstGeom prst="rect">
            <a:avLst/>
          </a:prstGeom>
          <a:ln w="12700">
            <a:miter lim="400000"/>
          </a:ln>
        </p:spPr>
      </p:pic>
      <p:sp>
        <p:nvSpPr>
          <p:cNvPr id="165" name="Os Dez Mandamentos"/>
          <p:cNvSpPr txBox="1"/>
          <p:nvPr/>
        </p:nvSpPr>
        <p:spPr>
          <a:xfrm>
            <a:off x="11270477" y="3458238"/>
            <a:ext cx="10624048"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100">
                <a:solidFill>
                  <a:srgbClr val="B51600"/>
                </a:solidFill>
                <a:latin typeface="Arial Black"/>
                <a:ea typeface="Arial Black"/>
                <a:cs typeface="Arial Black"/>
                <a:sym typeface="Arial Black"/>
              </a:defRPr>
            </a:lvl1pPr>
          </a:lstStyle>
          <a:p>
            <a:pPr/>
            <a:r>
              <a:t>Los Diez Mandamientos</a:t>
            </a:r>
          </a:p>
        </p:txBody>
      </p:sp>
      <p:sp>
        <p:nvSpPr>
          <p:cNvPr id="166" name="expressam os princípios morais de Deus sobre o que é certo e errado."/>
          <p:cNvSpPr txBox="1"/>
          <p:nvPr/>
        </p:nvSpPr>
        <p:spPr>
          <a:xfrm>
            <a:off x="12956582" y="4680967"/>
            <a:ext cx="9856418" cy="4441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6600">
                <a:latin typeface="Arial"/>
                <a:ea typeface="Arial"/>
                <a:cs typeface="Arial"/>
                <a:sym typeface="Arial"/>
              </a:defRPr>
            </a:lvl1pPr>
          </a:lstStyle>
          <a:p>
            <a:pPr/>
            <a:r>
              <a:t>expresan los principios morales de Dios sobre lo que es correcto y equivocado.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B54AE333-E24F-4548-885C-757CD69A532B}"/>
</file>

<file path=customXml/itemProps2.xml><?xml version="1.0" encoding="utf-8"?>
<ds:datastoreItem xmlns:ds="http://schemas.openxmlformats.org/officeDocument/2006/customXml" ds:itemID="{572BAA78-C12D-4E23-9416-B44A2B477C29}"/>
</file>

<file path=customXml/itemProps3.xml><?xml version="1.0" encoding="utf-8"?>
<ds:datastoreItem xmlns:ds="http://schemas.openxmlformats.org/officeDocument/2006/customXml" ds:itemID="{9A081CBC-D1A6-406C-A122-03102B1F4C6D}"/>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