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notesSlides/notesSlide9.xml" ContentType="application/vnd.openxmlformats-officedocument.presentationml.notes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12.xml" ContentType="application/vnd.openxmlformats-officedocument.presentationml.slide+xml"/>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16.xml" ContentType="application/vnd.openxmlformats-officedocument.presentationml.notesSlide+xml"/>
  <Override PartName="/ppt/slides/slide18.xml" ContentType="application/vnd.openxmlformats-officedocument.presentationml.slide+xml"/>
  <Override PartName="/ppt/notesSlides/notesSlide17.xml" ContentType="application/vnd.openxmlformats-officedocument.presentationml.notesSlide+xml"/>
  <Override PartName="/ppt/slides/slide19.xml" ContentType="application/vnd.openxmlformats-officedocument.presentationml.slide+xml"/>
  <Override PartName="/ppt/notesSlides/notesSlide18.xml" ContentType="application/vnd.openxmlformats-officedocument.presentationml.notesSlide+xml"/>
  <Override PartName="/ppt/slides/slide20.xml" ContentType="application/vnd.openxmlformats-officedocument.presentationml.slide+xml"/>
  <Override PartName="/ppt/notesSlides/notesSlide19.xml" ContentType="application/vnd.openxmlformats-officedocument.presentationml.notesSlide+xml"/>
  <Override PartName="/ppt/slides/slide21.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24.xml" ContentType="application/vnd.openxmlformats-officedocument.presentationml.notesSlide+xml"/>
  <Override PartName="/ppt/tableStyles.xml" ContentType="application/vnd.openxmlformats-officedocument.presentationml.tableStyle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media1.mp4" ContentType="video/unknown"/>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officeDocument" Target="ppt/presentation.xml"/><Relationship Id="rId2" Type="http://schemas.openxmlformats.org/officeDocument/2006/relationships/extended-properties" Target="docProps/app.xml"/><Relationship Id="rId1"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customXml" Target="../customXml/item2.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ustomXml" Target="../customXml/item3.xml"/><Relationship Id="rId8" Type="http://schemas.openxmlformats.org/officeDocument/2006/relationships/slide" Target="slides/slide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JESUS, SAÚDE E SALVAÇÃO</a:t>
            </a:r>
          </a:p>
          <a:p>
            <a:pPr/>
            <a:r>
              <a:t>Texto base: Lucas 10:33-35</a:t>
            </a:r>
          </a:p>
          <a:p>
            <a:pPr/>
          </a:p>
          <a:p>
            <a:pPr/>
            <a:r>
              <a:t>Alvaro F. Rodríguez</a:t>
            </a:r>
          </a:p>
          <a:p>
            <a:pPr/>
            <a:r>
              <a:t>Reitor do SALT/UAB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Shape 186"/>
          <p:cNvSpPr/>
          <p:nvPr>
            <p:ph type="sldImg"/>
          </p:nvPr>
        </p:nvSpPr>
        <p:spPr>
          <a:prstGeom prst="rect">
            <a:avLst/>
          </a:prstGeom>
        </p:spPr>
        <p:txBody>
          <a:bodyPr/>
          <a:lstStyle/>
          <a:p>
            <a:pPr/>
          </a:p>
        </p:txBody>
      </p:sp>
      <p:sp>
        <p:nvSpPr>
          <p:cNvPr id="187" name="Shape 187"/>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Como dijimos anteriormente, Jesús no era un médico en el sentido de tratar a pacientes, pero obraba milagros en favor de los que venían a él. Sin embargo, en algunas ocasiones encontramos acciones que se asemejan a la aplicación de ciertos remedios.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Veamos el caso de un hombre ciego en cuyos ojos Jesús puso un poco de barro. En Juan 9:6, 7 está escrito: “Dicho esto, escupió en tierra, e hizo lodo con la saliva, y untó con el lodo los ojos del ciego, y le dijo: Ve a lavarte en el estanque de Siloé (que traducido es, Enviado). Fue entonces, y se lavó, y regresó viendo”. En esa escena podemos ver que Jesús realizó una curación por medio del barro. Cristo podría simplemente haber dicho “recupera la vista, como lo hizo en otras ocasiones con otras personas enfermas. Pero él recurrió al barro como medio por el cual obró la curación. Como resultado de ese milagro se estudió el poder del barro, y su poder curativo fue reconocido en varios casos.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El uso del barro por Cristo llevó a muchos a estudiar el poder de diferentes agentes de la naturaleza para aliviar el dolor y sanar ciertas enfermedades. Actualmente, existe la medicina alternativa, que está ganando terreno a medida que ciertos remedios naturales se han mostrado eficaces. Además, muchos de los medicamentos actuales se hacen de plantas o productos químicos que imitan la función de determinados agentes de la naturaleza.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hape 205"/>
          <p:cNvSpPr/>
          <p:nvPr>
            <p:ph type="sldImg"/>
          </p:nvPr>
        </p:nvSpPr>
        <p:spPr>
          <a:prstGeom prst="rect">
            <a:avLst/>
          </a:prstGeom>
        </p:spPr>
        <p:txBody>
          <a:bodyPr/>
          <a:lstStyle/>
          <a:p>
            <a:pPr/>
          </a:p>
        </p:txBody>
      </p:sp>
      <p:sp>
        <p:nvSpPr>
          <p:cNvPr id="206" name="Shape 206"/>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Hay un aspecto muy importante que Jesucristo dejó a la humanidad, a saber, el amor en el tratamiento de los enfermos. En los tiempos antiguos, había tratamiento y curaciones para diferentes enfermedades, pero el tratamiento de los enfermos no era adecuado.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“Antes de Jesús, un judío piadoso podía ayudar al enfermo, pero no tenerle pena, porque era un castigo de Dios que el condenado debía aceptar”.</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Esta misma autora sugiere que Jesús transformó la manera de ver a los enfermos y hasta Jesús era visto como el médico judío que se interesaba por los enfermos. Así, los que creían en Jesús y se interesaban por la medicina y por la salud adoptaron los principios médicos de la época, heredados de la cultura griega y romana, pero agregaron el ingrediente del amor por el paciente. </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Se sabe que en la época romana los hospitales eran solo para los soldados y esclavos, porque ellos eran la mano de obra y los enviados a la guerra. El resto de la población no tenía acceso a la medicina, especialmente las personas pobres. Cristo revolucionó ese concepto y se interesó por todos y no solo por un grupo específico de personas. Cuando estaba en la casa de la suegra de Pedro, muchos enfermos fueron hasta la casa donde estaba Jesús “Y cuando llegó la noche, trajeron a él muchos endemoniados; y con la palabra echó fuera a los demonios, y sanó a todos los enfermos” (Mat. 8:16). Así, Cristo llevó curación a todas las clases sociales.</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lvl1pPr>
              <a:lnSpc>
                <a:spcPct val="117999"/>
              </a:lnSpc>
            </a:lvl1pPr>
          </a:lstStyle>
          <a:p>
            <a:pPr/>
            <a:r>
              <a:t>III. SALVACIÓN Y SALUD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Shape 223"/>
          <p:cNvSpPr/>
          <p:nvPr>
            <p:ph type="sldImg"/>
          </p:nvPr>
        </p:nvSpPr>
        <p:spPr>
          <a:prstGeom prst="rect">
            <a:avLst/>
          </a:prstGeom>
        </p:spPr>
        <p:txBody>
          <a:bodyPr/>
          <a:lstStyle/>
          <a:p>
            <a:pPr/>
          </a:p>
        </p:txBody>
      </p:sp>
      <p:sp>
        <p:nvSpPr>
          <p:cNvPr id="224" name="Shape 22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Vimos que Jesús es el médico por excelencia y que trajo la curación a todos los que se volvían a él. Sin embargo, hay una razón importante por la cual Jesús sanaba: La cura era sinónimo de Salvación. Hay varios casos en los que Jesús no solo sanó físicamente, también lo hizo espiritualmente. El caso más conocido es el del paralítico que fue llevado por sus cuatro amigos hasta Jesús. El texto bíblico nos dice que cuando el paralítico fue llevado a la casa donde Jesús estaba hablando, el Médico de los médicos le dijo: “[…] Hombre, tus pecados te son perdonados” (Luc. 5:20). Aunque eso provocó la ira de los líderes religiosos de Jerusalén, el que estaba hablando era Dios hecho hombre y curó las heridas más profundas que tenía ese hombre. Así, el perdón no solo lo estaba sanando, sino su propósito era mucho mayor. ¡Qué noticia maravillosa!</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Después de concederle el perdón tan anhelado, Jesús le dijo: “Levántate, toma tu lecho, y vete a tu casa” (Luc. 5:24) La Biblia relata que después que Cristo pronunció esas palabras, el paralítico se levantó y “se fue a su casa, glorificando a Dios” (Luc. 5:25). Esa historia bíblica nos muestra que la cura que el Señor ofrece es holística. Cristo no busca solo el crecimiento espiritual, también anhela la restauración del ser humano de manera completa e integral.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lnSpc>
                <a:spcPct val="107000"/>
              </a:lnSpc>
              <a:spcBef>
                <a:spcPts val="800"/>
              </a:spcBef>
              <a:defRPr sz="1800">
                <a:latin typeface="Arial"/>
                <a:ea typeface="Arial"/>
                <a:cs typeface="Arial"/>
                <a:sym typeface="Arial"/>
              </a:defRPr>
            </a:pPr>
            <a:r>
              <a:t>En ese sentido, observe como los Evangelios hablan de las curas que hace el Señor sistemáticamente. En cierta ocasión, Jesús llegó a Jericó y un ciego lo llamó. Cuando fue llevado a la presencia del Maestro, tuvo un diálogo interesante, está registrado en Marcos 10:51, 52: </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Jesús: “¿Qué quieres que te haga?”</a:t>
            </a:r>
            <a:endParaRPr>
              <a:latin typeface="Aptos ExtraBold Italic"/>
              <a:ea typeface="Aptos ExtraBold Italic"/>
              <a:cs typeface="Aptos ExtraBold Italic"/>
              <a:sym typeface="Aptos ExtraBold Italic"/>
            </a:endParaRPr>
          </a:p>
          <a:p>
            <a:pPr>
              <a:lnSpc>
                <a:spcPct val="107000"/>
              </a:lnSpc>
              <a:spcBef>
                <a:spcPts val="800"/>
              </a:spcBef>
              <a:defRPr sz="1800">
                <a:latin typeface="Arial"/>
                <a:ea typeface="Arial"/>
                <a:cs typeface="Arial"/>
                <a:sym typeface="Arial"/>
              </a:defRPr>
            </a:pPr>
            <a:r>
              <a:t>Ciego: “Maestro, que recobre la vista”.</a:t>
            </a:r>
            <a:endParaRPr>
              <a:latin typeface="Aptos ExtraBold Italic"/>
              <a:ea typeface="Aptos ExtraBold Italic"/>
              <a:cs typeface="Aptos ExtraBold Italic"/>
              <a:sym typeface="Aptos ExtraBold Italic"/>
            </a:endParaRPr>
          </a:p>
          <a:p>
            <a:pPr>
              <a:lnSpc>
                <a:spcPct val="117999"/>
              </a:lnSpc>
              <a:defRPr sz="1800">
                <a:latin typeface="Arial"/>
                <a:ea typeface="Arial"/>
                <a:cs typeface="Arial"/>
                <a:sym typeface="Arial"/>
              </a:defRPr>
            </a:pPr>
            <a:r>
              <a:t>Jesús: “Vete, tu fe te ha salvado</a:t>
            </a:r>
            <a:r>
              <a:t>. [gr. </a:t>
            </a:r>
            <a:r>
              <a:t>σω</a:t>
            </a:r>
            <a:r>
              <a:t>́ͅ</a:t>
            </a:r>
            <a:r>
              <a:t>ζω</a:t>
            </a:r>
            <a:r>
              <a:t>, sozo]”.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a:p>
        </p:txBody>
      </p:sp>
      <p:sp>
        <p:nvSpPr>
          <p:cNvPr id="264" name="Shape 264"/>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La palabra griega usada para describir la cura de ese hombre es sozo, que significa “salvar”. Por lo tanto, podríamos traducir ese texto como “Vete, tu fe te ha salvado”.  En griego existe una palabra para referirse a la cura, therapeuo, que se usa en varias ocasiones, pero en otras ocasiones el texto usa sozo para referirse a la cura. Eso ocurrió cuando Jesús sanó a diez leprosos, uno volvió a agradecerle y Jesús le dijo: “Levántate, vete; tu fe te ha salvado” (Luc. 17:19). Además, la mujer que sufría de flujo de sangre por muchos años pensaba: “Si tocare solamente su manto, seré salva” [gr. sozo]’” (Mat. 9:21). Cuando Jesús notó que la mujer lo tocó y fue curada, Jesús le dijo: “Ten ánimo, hija; tu fe te ha salvado” [gr. sozo]. Y la mujer fue salva desde aquella hora [gr. sozo]” (Mat. 9:22). Hasta los discípulos, cuando se refirieron a Lázaro, dijeron: “Señor, si duerme, sanará [gr. sozo]” (Juan 11:12).</a:t>
            </a:r>
            <a:endParaRPr>
              <a:latin typeface="Aptos ExtraBold Italic"/>
              <a:ea typeface="Aptos ExtraBold Italic"/>
              <a:cs typeface="Aptos ExtraBold Italic"/>
              <a:sym typeface="Aptos ExtraBold Ital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La actual Federación Internacional de las Sociedades de la Cruz Roja y de la Media Luna Roja fue fundada en 1919, en París, después de la Primera Guerra Mundial. Pero, el origen de esa federación internacional nació un tiempo antes. El joven suizo Henry Dunant (1828-1910) organizó un grupo de habitantes locales para cuidar de los heridos en la batalla de Solferino, Italia. Esta batalla ocurrió en 1859 y en 1963 Henry Dunant con cuatro amigos fundó el Comité Internacional de la Cruz Roja. El propósito principal de esa organización era cuidar de los soldados heridos en combate. Es interesante notar que Henry Dunant nació em un hogar calvinista muy devoto, y sus padres fueron sus ejemplos. Su padre inculcó en Henry la importancia del trabajo social y estuvo hasta muy involucrado con los huérfanos, mientras su madre trabajaba en favor de los pobres y enfermos. Además, Dunant creció en una época del despertar religioso, y a los 19 años ya se reunía con un grupo de amigos para estudiar la Biblia, y en 1852 fundó la Asociación de Jóvenes Cristianos (Young Men’s Christian Asociation – YMCA) en Ginebra.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El uso de esa palabra indica que la cura es parte de la salvación que Dios desea efectuar en los seres humanos. Jesús no estaba interesado en restaurar solo la salud de la humanidad, sino desea restaurarnos a imagen de Dios. Eso significa que Cristo desea salvarnos, y ese es su propósito final. Cualquier remedio humano es solo un intento humano de restaurar la salud; pero Cristo va más allá en la búsqueda de nuestra redención.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hape 275"/>
          <p:cNvSpPr/>
          <p:nvPr>
            <p:ph type="sldImg"/>
          </p:nvPr>
        </p:nvSpPr>
        <p:spPr>
          <a:prstGeom prst="rect">
            <a:avLst/>
          </a:prstGeom>
        </p:spPr>
        <p:txBody>
          <a:bodyPr/>
          <a:lstStyle/>
          <a:p>
            <a:pPr/>
          </a:p>
        </p:txBody>
      </p:sp>
      <p:sp>
        <p:nvSpPr>
          <p:cNvPr id="276" name="Shape 276"/>
          <p:cNvSpPr/>
          <p:nvPr>
            <p:ph type="body" sz="quarter" idx="1"/>
          </p:nvPr>
        </p:nvSpPr>
        <p:spPr>
          <a:prstGeom prst="rect">
            <a:avLst/>
          </a:prstGeom>
        </p:spPr>
        <p:txBody>
          <a:bodyPr/>
          <a:lstStyle>
            <a:lvl1pPr>
              <a:lnSpc>
                <a:spcPct val="117999"/>
              </a:lnSpc>
            </a:lvl1pPr>
          </a:lstStyle>
          <a:p>
            <a:pPr/>
            <a:r>
              <a:t>CONCLUSIÓN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Aprendimos en esta ocasión que Jesús es nuestro sanador. También entendemos que la obra de Cristo en favor de los enfermos implicaba tratarlos con amor y llevó a los cristianos de todas las épocas a seguir su ejemplo con la intención de garantizar que los más necesitados tengan acceso a servicios de salud acompañados del amor cristiano. Finalmente, entendemos que la cura que Cristo ofrece va más allá de simplemente sanar una enfermedad.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Cristo desea curarnos completamente al punto de restaurarnos a imagen de Dios. Por lo tanto, acerquémonos a Jesús que, con su preciosa sangre abre la puerta para la cura y la salvación plenas y eternas, porque sin Jesús no hay curación real para la humanidad.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lvl1pPr>
              <a:lnSpc>
                <a:spcPct val="117999"/>
              </a:lnSpc>
              <a:defRPr sz="1800">
                <a:latin typeface="Arial"/>
                <a:ea typeface="Arial"/>
                <a:cs typeface="Arial"/>
                <a:sym typeface="Arial"/>
              </a:defRPr>
            </a:lvl1pPr>
          </a:lstStyle>
          <a:p>
            <a:pPr/>
            <a:r>
              <a:t>¿Quiere ser totalmente curado? ¿Quiere disfrutar de la salvación? Entregue su vida a Cristo, y él lo restaurará hoy y por la eternidad.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Como podemos ver, la influencia de la Biblia y del cristianismo en la vida de Dunant lo llevó a fundar lo que actualmente es la Cruz Roja y, como resultado, hasta ganó el primer Premio Nobel de la Paz. Así, “si no fuera por el cristianismo, no habría habido Cruz Roja, y en consecuencia ni Media Luna Roja”.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lvl1pPr>
              <a:lnSpc>
                <a:spcPct val="117999"/>
              </a:lnSpc>
            </a:lvl1pPr>
          </a:lstStyle>
          <a:p>
            <a:pPr/>
            <a:r>
              <a:t>I. JESÚS, SU SANADOR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En la época de Jesús la medicina y los avances en el área de la salud no eran los mejores, si los comparamos con los de nuestros días. En realidad, la medicina se reducía a consultas con magos o curanderos. Sin embargo, encontramos algunas acciones de Cristo que deben ser entendidas bajo la perspectiva de aquellos días para poder comprender las obras de Cristo.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En la época del Nuevo Testamento había tres conceptos de enfermedad. Primero, algunos creían que la enfermedad era el resultado de los pecados. Segundo, otros consideraban que la enfermedad era un asunto de brujería o magia. Tercero, otros consideraban que la enfermedad era un asunto médico propiamente dicho. Por lo tanto, la cura tomará un camino diferente dependiendo de lo que se considera que es la enfermedad.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Ahora descubrimos en las Escrituras que a veces se afirma que la enfermedad es el resultado del pecado, y en otros casos que no es culpa de los padres o de la persona que está sufriendo alguna enfermedad. Sin embargo, el texto deja claro que las curaciones de Cristo son milagros. Es la acción de un ser superior en favor del enfermo obrando milagrosamente sobre el ser humano. Con eso en mente podemos entender que las acciones de curación realizadas por Cristo no eran actos de magia ni tratamientos médicos contra algunas bacterias o virus que afectaban a sus pacientes, sino hechos sobrenaturales que solo Cristo puede resolver. Así, cuando vemos a Jesús en los evangelios debemos comprender que él es el sanador por excelencia pues está por encima de la medicina convencional o alternativa. Él puede sanar cualquier enfermedad y está más allá de cualquier procedimiento conocido. Agradecemos a Jesucristo por su poder de sanar.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Shape 174"/>
          <p:cNvSpPr/>
          <p:nvPr>
            <p:ph type="sldImg"/>
          </p:nvPr>
        </p:nvSpPr>
        <p:spPr>
          <a:prstGeom prst="rect">
            <a:avLst/>
          </a:prstGeom>
        </p:spPr>
        <p:txBody>
          <a:bodyPr/>
          <a:lstStyle/>
          <a:p>
            <a:pPr/>
          </a:p>
        </p:txBody>
      </p:sp>
      <p:sp>
        <p:nvSpPr>
          <p:cNvPr id="175" name="Shape 175"/>
          <p:cNvSpPr/>
          <p:nvPr>
            <p:ph type="body" sz="quarter" idx="1"/>
          </p:nvPr>
        </p:nvSpPr>
        <p:spPr>
          <a:prstGeom prst="rect">
            <a:avLst/>
          </a:prstGeom>
        </p:spPr>
        <p:txBody>
          <a:bodyPr/>
          <a:lstStyle>
            <a:lvl1pPr>
              <a:lnSpc>
                <a:spcPct val="117999"/>
              </a:lnSpc>
              <a:defRPr sz="1800">
                <a:latin typeface="Aptos ExtraBold Italic"/>
                <a:ea typeface="Aptos ExtraBold Italic"/>
                <a:cs typeface="Aptos ExtraBold Italic"/>
                <a:sym typeface="Aptos ExtraBold Italic"/>
              </a:defRPr>
            </a:lvl1pPr>
          </a:lstStyle>
          <a:p>
            <a:pPr/>
            <a:r>
              <a:t>Sin embargo, debido al trabajo sanador de Cristo durante su ministerio terrenal, las misiones cristianas mantenían un fuerte énfasis en el ejemplo de Cristo de sanar a los enfermos. Así, los hospitales como los conocemos hoy surgieron como resultado del trabajo de Cristo y del trabajo de los cristianos que imitaron el trabajo del Buen Samaritano.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a:p>
        </p:txBody>
      </p:sp>
      <p:sp>
        <p:nvSpPr>
          <p:cNvPr id="180" name="Shape 180"/>
          <p:cNvSpPr/>
          <p:nvPr>
            <p:ph type="body" sz="quarter" idx="1"/>
          </p:nvPr>
        </p:nvSpPr>
        <p:spPr>
          <a:prstGeom prst="rect">
            <a:avLst/>
          </a:prstGeom>
        </p:spPr>
        <p:txBody>
          <a:bodyPr/>
          <a:lstStyle>
            <a:lvl1pPr>
              <a:lnSpc>
                <a:spcPct val="117999"/>
              </a:lnSpc>
            </a:lvl1pPr>
          </a:lstStyle>
          <a:p>
            <a:pPr/>
            <a:r>
              <a:t>II. JESÚS Y LA MEDICINA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4.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4.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5.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18" name="6.png" descr="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9" name="Capa-2.png" descr="Capa-2.png"/>
          <p:cNvPicPr>
            <a:picLocks noChangeAspect="1"/>
          </p:cNvPicPr>
          <p:nvPr/>
        </p:nvPicPr>
        <p:blipFill>
          <a:blip r:embed="rId3">
            <a:extLst/>
          </a:blip>
          <a:srcRect l="39469" t="41389" r="38807" b="54307"/>
          <a:stretch>
            <a:fillRect/>
          </a:stretch>
        </p:blipFill>
        <p:spPr>
          <a:xfrm>
            <a:off x="20701570" y="357287"/>
            <a:ext cx="3284537" cy="365998"/>
          </a:xfrm>
          <a:prstGeom prst="rect">
            <a:avLst/>
          </a:prstGeom>
          <a:ln w="12700">
            <a:miter lim="400000"/>
          </a:ln>
        </p:spPr>
      </p:pic>
      <p:pic>
        <p:nvPicPr>
          <p:cNvPr id="20" name="6-1.png" descr="6-1.png"/>
          <p:cNvPicPr>
            <a:picLocks noChangeAspect="1"/>
          </p:cNvPicPr>
          <p:nvPr/>
        </p:nvPicPr>
        <p:blipFill>
          <a:blip r:embed="rId4">
            <a:extLst/>
          </a:blip>
          <a:srcRect l="7977" t="38383" r="53222" b="28504"/>
          <a:stretch>
            <a:fillRect/>
          </a:stretch>
        </p:blipFill>
        <p:spPr>
          <a:xfrm>
            <a:off x="968550" y="1290480"/>
            <a:ext cx="12075854" cy="5796873"/>
          </a:xfrm>
          <a:prstGeom prst="rect">
            <a:avLst/>
          </a:prstGeom>
          <a:ln w="12700">
            <a:miter lim="400000"/>
          </a:ln>
        </p:spPr>
      </p:pic>
      <p:sp>
        <p:nvSpPr>
          <p:cNvPr id="2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28"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29" name="tapa-3.png" descr="tapa-3.png"/>
          <p:cNvPicPr>
            <a:picLocks noChangeAspect="1"/>
          </p:cNvPicPr>
          <p:nvPr/>
        </p:nvPicPr>
        <p:blipFill>
          <a:blip r:embed="rId3">
            <a:extLst/>
          </a:blip>
          <a:srcRect l="24915" t="48918" r="26694" b="6730"/>
          <a:stretch>
            <a:fillRect/>
          </a:stretch>
        </p:blipFill>
        <p:spPr>
          <a:xfrm>
            <a:off x="668036" y="12042117"/>
            <a:ext cx="1987177" cy="1024467"/>
          </a:xfrm>
          <a:prstGeom prst="rect">
            <a:avLst/>
          </a:prstGeom>
          <a:ln w="12700">
            <a:miter lim="400000"/>
          </a:ln>
          <a:effectLst>
            <a:outerShdw sx="100000" sy="100000" kx="0" ky="0" algn="b" rotWithShape="0" blurRad="25400" dist="14587" dir="5400000">
              <a:srgbClr val="000000"/>
            </a:outerShdw>
          </a:effectLst>
        </p:spPr>
      </p:pic>
      <p:sp>
        <p:nvSpPr>
          <p:cNvPr id="3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UB-TÍTULOS">
    <p:spTree>
      <p:nvGrpSpPr>
        <p:cNvPr id="1" name=""/>
        <p:cNvGrpSpPr/>
        <p:nvPr/>
      </p:nvGrpSpPr>
      <p:grpSpPr>
        <a:xfrm>
          <a:off x="0" y="0"/>
          <a:ext cx="0" cy="0"/>
          <a:chOff x="0" y="0"/>
          <a:chExt cx="0" cy="0"/>
        </a:xfrm>
      </p:grpSpPr>
      <p:pic>
        <p:nvPicPr>
          <p:cNvPr id="37" name="1.jpg" descr="1.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38" name="tapa-3.png" descr="tapa-3.png"/>
          <p:cNvPicPr>
            <a:picLocks noChangeAspect="1"/>
          </p:cNvPicPr>
          <p:nvPr/>
        </p:nvPicPr>
        <p:blipFill>
          <a:blip r:embed="rId3">
            <a:extLst/>
          </a:blip>
          <a:srcRect l="24915" t="48918" r="26694" b="6730"/>
          <a:stretch>
            <a:fillRect/>
          </a:stretch>
        </p:blipFill>
        <p:spPr>
          <a:xfrm>
            <a:off x="21620459" y="955481"/>
            <a:ext cx="1987177" cy="1024467"/>
          </a:xfrm>
          <a:prstGeom prst="rect">
            <a:avLst/>
          </a:prstGeom>
          <a:ln w="12700">
            <a:miter lim="400000"/>
          </a:ln>
          <a:effectLst>
            <a:outerShdw sx="100000" sy="100000" kx="0" ky="0" algn="b" rotWithShape="0" blurRad="25400" dist="14587" dir="5400000">
              <a:srgbClr val="000000"/>
            </a:outerShdw>
          </a:effectLst>
        </p:spPr>
      </p:pic>
      <p:sp>
        <p:nvSpPr>
          <p:cNvPr id="39"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46"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47" name="tapa-3.png" descr="tapa-3.png"/>
          <p:cNvPicPr>
            <a:picLocks noChangeAspect="1"/>
          </p:cNvPicPr>
          <p:nvPr/>
        </p:nvPicPr>
        <p:blipFill>
          <a:blip r:embed="rId3">
            <a:extLst/>
          </a:blip>
          <a:srcRect l="24915" t="48918" r="26694" b="6730"/>
          <a:stretch>
            <a:fillRect/>
          </a:stretch>
        </p:blipFill>
        <p:spPr>
          <a:xfrm>
            <a:off x="436017" y="618686"/>
            <a:ext cx="1987177" cy="1024466"/>
          </a:xfrm>
          <a:prstGeom prst="rect">
            <a:avLst/>
          </a:prstGeom>
          <a:ln w="12700">
            <a:miter lim="400000"/>
          </a:ln>
          <a:effectLst>
            <a:outerShdw sx="100000" sy="100000" kx="0" ky="0" algn="b" rotWithShape="0" blurRad="25400" dist="14587" dir="5400000">
              <a:srgbClr val="000000"/>
            </a:outerShdw>
          </a:effectLst>
        </p:spPr>
      </p:pic>
      <p:sp>
        <p:nvSpPr>
          <p:cNvPr id="48"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2">
    <p:spTree>
      <p:nvGrpSpPr>
        <p:cNvPr id="1" name=""/>
        <p:cNvGrpSpPr/>
        <p:nvPr/>
      </p:nvGrpSpPr>
      <p:grpSpPr>
        <a:xfrm>
          <a:off x="0" y="0"/>
          <a:ext cx="0" cy="0"/>
          <a:chOff x="0" y="0"/>
          <a:chExt cx="0" cy="0"/>
        </a:xfrm>
      </p:grpSpPr>
      <p:pic>
        <p:nvPicPr>
          <p:cNvPr id="55" name="2.jpg" descr="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56" name="tapa-3.png" descr="tapa-3.png"/>
          <p:cNvPicPr>
            <a:picLocks noChangeAspect="1"/>
          </p:cNvPicPr>
          <p:nvPr/>
        </p:nvPicPr>
        <p:blipFill>
          <a:blip r:embed="rId3">
            <a:extLst/>
          </a:blip>
          <a:srcRect l="24915" t="48918" r="26694" b="6730"/>
          <a:stretch>
            <a:fillRect/>
          </a:stretch>
        </p:blipFill>
        <p:spPr>
          <a:xfrm>
            <a:off x="21916374" y="12001223"/>
            <a:ext cx="1987177" cy="1024467"/>
          </a:xfrm>
          <a:prstGeom prst="rect">
            <a:avLst/>
          </a:prstGeom>
          <a:ln w="12700">
            <a:miter lim="400000"/>
          </a:ln>
          <a:effectLst>
            <a:outerShdw sx="100000" sy="100000" kx="0" ky="0" algn="b" rotWithShape="0" blurRad="25400" dist="14587" dir="5400000">
              <a:srgbClr val="000000"/>
            </a:outerShdw>
          </a:effectLst>
        </p:spPr>
      </p:pic>
      <p:sp>
        <p:nvSpPr>
          <p:cNvPr id="57" name="Número do Slide"/>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S">
    <p:spTree>
      <p:nvGrpSpPr>
        <p:cNvPr id="1" name=""/>
        <p:cNvGrpSpPr/>
        <p:nvPr/>
      </p:nvGrpSpPr>
      <p:grpSpPr>
        <a:xfrm>
          <a:off x="0" y="0"/>
          <a:ext cx="0" cy="0"/>
          <a:chOff x="0" y="0"/>
          <a:chExt cx="0" cy="0"/>
        </a:xfrm>
      </p:grpSpPr>
      <p:pic>
        <p:nvPicPr>
          <p:cNvPr id="64" name="4.jpg" descr="4.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65" name="Titulo-branco.png" descr="Titulo-branco.png"/>
          <p:cNvPicPr>
            <a:picLocks noChangeAspect="1"/>
          </p:cNvPicPr>
          <p:nvPr/>
        </p:nvPicPr>
        <p:blipFill>
          <a:blip r:embed="rId3">
            <a:extLst/>
          </a:blip>
          <a:srcRect l="27335" t="47568" r="26766" b="11563"/>
          <a:stretch>
            <a:fillRect/>
          </a:stretch>
        </p:blipFill>
        <p:spPr>
          <a:xfrm>
            <a:off x="645615" y="12127111"/>
            <a:ext cx="1897373" cy="950303"/>
          </a:xfrm>
          <a:prstGeom prst="rect">
            <a:avLst/>
          </a:prstGeom>
          <a:ln w="12700">
            <a:miter lim="400000"/>
          </a:ln>
          <a:effectLst>
            <a:outerShdw sx="100000" sy="100000" kx="0" ky="0" algn="b" rotWithShape="0" blurRad="25400" dist="14587" dir="5400000">
              <a:srgbClr val="000000"/>
            </a:outerShdw>
          </a:effectLst>
        </p:spPr>
      </p:pic>
      <p:sp>
        <p:nvSpPr>
          <p:cNvPr id="66"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ÚDO-1">
    <p:spTree>
      <p:nvGrpSpPr>
        <p:cNvPr id="1" name=""/>
        <p:cNvGrpSpPr/>
        <p:nvPr/>
      </p:nvGrpSpPr>
      <p:grpSpPr>
        <a:xfrm>
          <a:off x="0" y="0"/>
          <a:ext cx="0" cy="0"/>
          <a:chOff x="0" y="0"/>
          <a:chExt cx="0" cy="0"/>
        </a:xfrm>
      </p:grpSpPr>
      <p:pic>
        <p:nvPicPr>
          <p:cNvPr id="73" name="3.jpg" descr="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74" name="Titulo-branco.png" descr="Titulo-branco.png"/>
          <p:cNvPicPr>
            <a:picLocks noChangeAspect="1"/>
          </p:cNvPicPr>
          <p:nvPr/>
        </p:nvPicPr>
        <p:blipFill>
          <a:blip r:embed="rId3">
            <a:extLst/>
          </a:blip>
          <a:srcRect l="27335" t="47567" r="26766" b="11563"/>
          <a:stretch>
            <a:fillRect/>
          </a:stretch>
        </p:blipFill>
        <p:spPr>
          <a:xfrm>
            <a:off x="417015" y="697109"/>
            <a:ext cx="1897373" cy="950305"/>
          </a:xfrm>
          <a:prstGeom prst="rect">
            <a:avLst/>
          </a:prstGeom>
          <a:ln w="12700">
            <a:miter lim="400000"/>
          </a:ln>
          <a:effectLst>
            <a:outerShdw sx="100000" sy="100000" kx="0" ky="0" algn="b" rotWithShape="0" blurRad="25400" dist="14587" dir="5400000">
              <a:srgbClr val="000000"/>
            </a:outerShdw>
          </a:effectLst>
        </p:spPr>
      </p:pic>
      <p:sp>
        <p:nvSpPr>
          <p:cNvPr id="75" name="Número do Slide"/>
          <p:cNvSpPr txBox="1"/>
          <p:nvPr>
            <p:ph type="sldNum" sz="quarter" idx="2"/>
          </p:nvPr>
        </p:nvSpPr>
        <p:spPr>
          <a:xfrm>
            <a:off x="19917056" y="12835871"/>
            <a:ext cx="504546" cy="483908"/>
          </a:xfrm>
          <a:prstGeom prst="rect">
            <a:avLst/>
          </a:prstGeom>
        </p:spPr>
        <p:txBody>
          <a:bodyPr lIns="91438" tIns="91438" rIns="91438" bIns="91438"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EMA">
    <p:spTree>
      <p:nvGrpSpPr>
        <p:cNvPr id="1" name=""/>
        <p:cNvGrpSpPr/>
        <p:nvPr/>
      </p:nvGrpSpPr>
      <p:grpSpPr>
        <a:xfrm>
          <a:off x="0" y="0"/>
          <a:ext cx="0" cy="0"/>
          <a:chOff x="0" y="0"/>
          <a:chExt cx="0" cy="0"/>
        </a:xfrm>
      </p:grpSpPr>
      <p:pic>
        <p:nvPicPr>
          <p:cNvPr id="82" name="6.png" descr="6.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83" name="Capa-2.png" descr="Capa-2.png"/>
          <p:cNvPicPr>
            <a:picLocks noChangeAspect="1"/>
          </p:cNvPicPr>
          <p:nvPr/>
        </p:nvPicPr>
        <p:blipFill>
          <a:blip r:embed="rId3">
            <a:extLst/>
          </a:blip>
          <a:srcRect l="39469" t="41389" r="38807" b="54307"/>
          <a:stretch>
            <a:fillRect/>
          </a:stretch>
        </p:blipFill>
        <p:spPr>
          <a:xfrm>
            <a:off x="20701570" y="357287"/>
            <a:ext cx="3284538" cy="365999"/>
          </a:xfrm>
          <a:prstGeom prst="rect">
            <a:avLst/>
          </a:prstGeom>
          <a:ln w="12700">
            <a:miter lim="400000"/>
          </a:ln>
        </p:spPr>
      </p:pic>
      <p:pic>
        <p:nvPicPr>
          <p:cNvPr id="84" name="6-1.png" descr="6-1.png"/>
          <p:cNvPicPr>
            <a:picLocks noChangeAspect="1"/>
          </p:cNvPicPr>
          <p:nvPr/>
        </p:nvPicPr>
        <p:blipFill>
          <a:blip r:embed="rId4">
            <a:extLst/>
          </a:blip>
          <a:srcRect l="12524" t="31435" r="52616" b="31435"/>
          <a:stretch>
            <a:fillRect/>
          </a:stretch>
        </p:blipFill>
        <p:spPr>
          <a:xfrm>
            <a:off x="1225153" y="908050"/>
            <a:ext cx="11474716" cy="6874917"/>
          </a:xfrm>
          <a:prstGeom prst="rect">
            <a:avLst/>
          </a:prstGeom>
          <a:ln w="12700">
            <a:miter lim="400000"/>
          </a:ln>
        </p:spPr>
      </p:pic>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do Título</a:t>
            </a:r>
          </a:p>
        </p:txBody>
      </p:sp>
      <p:sp>
        <p:nvSpPr>
          <p:cNvPr id="3" name="Nível de Corpo Um…"/>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7.png"/><Relationship Id="rId5" Type="http://schemas.openxmlformats.org/officeDocument/2006/relationships/image" Target="../media/image5.jpeg"/><Relationship Id="rId6" Type="http://schemas.openxmlformats.org/officeDocument/2006/relationships/image" Target="../media/image8.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2.png"/><Relationship Id="rId4"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X2Download.com-Enjoy-(1080p).mp4" descr="X2Download.com-Enjoy-(1080p).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0" y="0"/>
            <a:ext cx="24384000" cy="13716000"/>
          </a:xfrm>
          <a:prstGeom prst="rect">
            <a:avLst/>
          </a:prstGeom>
          <a:ln w="12700">
            <a:miter lim="400000"/>
          </a:ln>
        </p:spPr>
      </p:pic>
      <p:pic>
        <p:nvPicPr>
          <p:cNvPr id="95" name="Capa-01.jpg" descr="Capa-01.jpg"/>
          <p:cNvPicPr>
            <a:picLocks noChangeAspect="1"/>
          </p:cNvPicPr>
          <p:nvPr/>
        </p:nvPicPr>
        <p:blipFill>
          <a:blip r:embed="rId5">
            <a:alphaModFix amt="87295"/>
            <a:extLst/>
          </a:blip>
          <a:stretch>
            <a:fillRect/>
          </a:stretch>
        </p:blipFill>
        <p:spPr>
          <a:xfrm>
            <a:off x="0" y="0"/>
            <a:ext cx="24384000" cy="13716000"/>
          </a:xfrm>
          <a:prstGeom prst="rect">
            <a:avLst/>
          </a:prstGeom>
          <a:ln w="12700">
            <a:miter lim="400000"/>
          </a:ln>
        </p:spPr>
      </p:pic>
      <p:pic>
        <p:nvPicPr>
          <p:cNvPr id="96" name="tapa-2.png" descr="tapa-2.png"/>
          <p:cNvPicPr>
            <a:picLocks noChangeAspect="1"/>
          </p:cNvPicPr>
          <p:nvPr/>
        </p:nvPicPr>
        <p:blipFill>
          <a:blip r:embed="rId6">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9993"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94"/>
                </p:tgtEl>
              </p:cMediaNode>
            </p:video>
            <p:seq concurrent="1" prevAc="none" nextAc="seek">
              <p:cTn id="8" evtFilter="cancelBubble" nodeType="interactiveSeq" restart="whenNotActive" fill="hold">
                <p:stCondLst>
                  <p:cond delay="0" evt="onClick">
                    <p:tgtEl>
                      <p:spTgt spid="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94"/>
                                        </p:tgtEl>
                                      </p:cBhvr>
                                    </p:cmd>
                                  </p:childTnLst>
                                </p:cTn>
                              </p:par>
                            </p:childTnLst>
                          </p:cTn>
                        </p:par>
                      </p:childTnLst>
                    </p:cTn>
                  </p:par>
                </p:childTnLst>
              </p:cTn>
              <p:nextCondLst>
                <p:cond delay="0" evt="onClick">
                  <p:tgtEl>
                    <p:spTgt spid="9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E A MEDICINA"/>
          <p:cNvSpPr txBox="1"/>
          <p:nvPr/>
        </p:nvSpPr>
        <p:spPr>
          <a:xfrm>
            <a:off x="8670727" y="7477319"/>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Y LA MEDICINA</a:t>
            </a:r>
          </a:p>
        </p:txBody>
      </p:sp>
      <p:sp>
        <p:nvSpPr>
          <p:cNvPr id="178" name="JESUS"/>
          <p:cNvSpPr txBox="1"/>
          <p:nvPr/>
        </p:nvSpPr>
        <p:spPr>
          <a:xfrm>
            <a:off x="8670727" y="498963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2" name="Jesus-curando_1.png" descr="Jesus-curando_1.png"/>
          <p:cNvPicPr>
            <a:picLocks noChangeAspect="1"/>
          </p:cNvPicPr>
          <p:nvPr/>
        </p:nvPicPr>
        <p:blipFill>
          <a:blip r:embed="rId3">
            <a:extLst/>
          </a:blip>
          <a:srcRect l="18313" t="4588" r="61868" b="51235"/>
          <a:stretch>
            <a:fillRect/>
          </a:stretch>
        </p:blipFill>
        <p:spPr>
          <a:xfrm>
            <a:off x="733362" y="2236113"/>
            <a:ext cx="10127488" cy="11255607"/>
          </a:xfrm>
          <a:prstGeom prst="rect">
            <a:avLst/>
          </a:prstGeom>
          <a:ln w="12700">
            <a:miter lim="400000"/>
          </a:ln>
        </p:spPr>
      </p:pic>
      <p:sp>
        <p:nvSpPr>
          <p:cNvPr id="183" name="mas operava milagres em favor daqueles que vinham até Ele."/>
          <p:cNvSpPr txBox="1"/>
          <p:nvPr/>
        </p:nvSpPr>
        <p:spPr>
          <a:xfrm>
            <a:off x="13041560" y="5407755"/>
            <a:ext cx="9831844" cy="33465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8000">
                <a:latin typeface="Arial"/>
                <a:ea typeface="Arial"/>
                <a:cs typeface="Arial"/>
                <a:sym typeface="Arial"/>
              </a:defRPr>
            </a:lvl1pPr>
          </a:lstStyle>
          <a:p>
            <a:pPr/>
            <a:r>
              <a:t>pero obraba milagros en favor de los que venían a él.</a:t>
            </a:r>
          </a:p>
        </p:txBody>
      </p:sp>
      <p:pic>
        <p:nvPicPr>
          <p:cNvPr id="184" name="setas.png" descr="setas.png"/>
          <p:cNvPicPr>
            <a:picLocks noChangeAspect="1"/>
          </p:cNvPicPr>
          <p:nvPr/>
        </p:nvPicPr>
        <p:blipFill>
          <a:blip r:embed="rId4">
            <a:extLst/>
          </a:blip>
          <a:srcRect l="18670" t="0" r="73182" b="49355"/>
          <a:stretch>
            <a:fillRect/>
          </a:stretch>
        </p:blipFill>
        <p:spPr>
          <a:xfrm flipH="1" rot="7794034">
            <a:off x="10201653" y="5664534"/>
            <a:ext cx="1990206" cy="2386942"/>
          </a:xfrm>
          <a:prstGeom prst="rect">
            <a:avLst/>
          </a:prstGeom>
          <a:ln w="12700">
            <a:miter lim="400000"/>
          </a:ln>
        </p:spPr>
      </p:pic>
      <p:sp>
        <p:nvSpPr>
          <p:cNvPr id="185" name="Jesus não era um médico"/>
          <p:cNvSpPr txBox="1"/>
          <p:nvPr/>
        </p:nvSpPr>
        <p:spPr>
          <a:xfrm>
            <a:off x="10226223" y="4089998"/>
            <a:ext cx="11446478"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6700">
                <a:solidFill>
                  <a:srgbClr val="B51600"/>
                </a:solidFill>
                <a:latin typeface="Arial Black"/>
                <a:ea typeface="Arial Black"/>
                <a:cs typeface="Arial Black"/>
                <a:sym typeface="Arial Black"/>
              </a:defRPr>
            </a:lvl1pPr>
          </a:lstStyle>
          <a:p>
            <a:pPr/>
            <a:r>
              <a:t>Jesús no era un médico,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Jesus-curando-2.png" descr="Jesus-curando-2.png"/>
          <p:cNvPicPr>
            <a:picLocks noChangeAspect="1"/>
          </p:cNvPicPr>
          <p:nvPr/>
        </p:nvPicPr>
        <p:blipFill>
          <a:blip r:embed="rId3">
            <a:extLst/>
          </a:blip>
          <a:stretch>
            <a:fillRect/>
          </a:stretch>
        </p:blipFill>
        <p:spPr>
          <a:xfrm>
            <a:off x="14740343" y="3113340"/>
            <a:ext cx="8493385" cy="9227921"/>
          </a:xfrm>
          <a:prstGeom prst="rect">
            <a:avLst/>
          </a:prstGeom>
          <a:ln w="12700">
            <a:miter lim="400000"/>
          </a:ln>
        </p:spPr>
      </p:pic>
      <p:sp>
        <p:nvSpPr>
          <p:cNvPr id="190" name="em cujos olhos Jesus colocou um emplastro de barro."/>
          <p:cNvSpPr txBox="1"/>
          <p:nvPr/>
        </p:nvSpPr>
        <p:spPr>
          <a:xfrm>
            <a:off x="3140661" y="6069210"/>
            <a:ext cx="10815028" cy="22916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8000">
                <a:latin typeface="Arial"/>
                <a:ea typeface="Arial"/>
                <a:cs typeface="Arial"/>
                <a:sym typeface="Arial"/>
              </a:defRPr>
            </a:lvl1pPr>
          </a:lstStyle>
          <a:p>
            <a:pPr/>
            <a:r>
              <a:t>en cuyos ojos Jesús puso un poco de barro.</a:t>
            </a:r>
          </a:p>
        </p:txBody>
      </p:sp>
      <p:pic>
        <p:nvPicPr>
          <p:cNvPr id="191" name="setas.png" descr="setas.png"/>
          <p:cNvPicPr>
            <a:picLocks noChangeAspect="1"/>
          </p:cNvPicPr>
          <p:nvPr/>
        </p:nvPicPr>
        <p:blipFill>
          <a:blip r:embed="rId4">
            <a:extLst/>
          </a:blip>
          <a:srcRect l="29284" t="75" r="54935" b="49279"/>
          <a:stretch>
            <a:fillRect/>
          </a:stretch>
        </p:blipFill>
        <p:spPr>
          <a:xfrm flipH="1" rot="1917825">
            <a:off x="7737070" y="8635818"/>
            <a:ext cx="6129119" cy="3795768"/>
          </a:xfrm>
          <a:prstGeom prst="rect">
            <a:avLst/>
          </a:prstGeom>
          <a:ln w="12700">
            <a:miter lim="400000"/>
          </a:ln>
        </p:spPr>
      </p:pic>
      <p:sp>
        <p:nvSpPr>
          <p:cNvPr id="192" name="Um homem cego"/>
          <p:cNvSpPr txBox="1"/>
          <p:nvPr/>
        </p:nvSpPr>
        <p:spPr>
          <a:xfrm>
            <a:off x="1895464" y="4952827"/>
            <a:ext cx="8329143"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6700">
                <a:solidFill>
                  <a:srgbClr val="B51600"/>
                </a:solidFill>
                <a:latin typeface="Arial Black"/>
                <a:ea typeface="Arial Black"/>
                <a:cs typeface="Arial Black"/>
                <a:sym typeface="Arial Black"/>
              </a:defRPr>
            </a:lvl1pPr>
          </a:lstStyle>
          <a:p>
            <a:pPr/>
            <a:r>
              <a:t>Un hombre ciego </a:t>
            </a:r>
          </a:p>
        </p:txBody>
      </p:sp>
      <p:sp>
        <p:nvSpPr>
          <p:cNvPr id="193" name="(ver João 9:6, 7)"/>
          <p:cNvSpPr txBox="1"/>
          <p:nvPr/>
        </p:nvSpPr>
        <p:spPr>
          <a:xfrm>
            <a:off x="954213" y="12124028"/>
            <a:ext cx="4275536" cy="74330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(ver Juan 9:6, 7)</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argila.png" descr="argila.png"/>
          <p:cNvPicPr>
            <a:picLocks noChangeAspect="1"/>
          </p:cNvPicPr>
          <p:nvPr/>
        </p:nvPicPr>
        <p:blipFill>
          <a:blip r:embed="rId3">
            <a:extLst/>
          </a:blip>
          <a:stretch>
            <a:fillRect/>
          </a:stretch>
        </p:blipFill>
        <p:spPr>
          <a:xfrm>
            <a:off x="891637" y="4065485"/>
            <a:ext cx="12522201" cy="9639301"/>
          </a:xfrm>
          <a:prstGeom prst="rect">
            <a:avLst/>
          </a:prstGeom>
          <a:ln w="12700">
            <a:miter lim="400000"/>
          </a:ln>
        </p:spPr>
      </p:pic>
      <p:sp>
        <p:nvSpPr>
          <p:cNvPr id="198" name="O uso do barro por Cristo levou muitos a estudar o poder de diferentes agentes da natureza para aliviar a dor e curar certas doenças."/>
          <p:cNvSpPr txBox="1"/>
          <p:nvPr/>
        </p:nvSpPr>
        <p:spPr>
          <a:xfrm>
            <a:off x="13107820" y="4843408"/>
            <a:ext cx="9415519" cy="7361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7200">
                <a:latin typeface="Arial"/>
                <a:ea typeface="Arial"/>
                <a:cs typeface="Arial"/>
                <a:sym typeface="Arial"/>
              </a:defRPr>
            </a:pPr>
            <a:r>
              <a:t>El uso del </a:t>
            </a:r>
            <a:r>
              <a:rPr i="1">
                <a:solidFill>
                  <a:srgbClr val="B51600"/>
                </a:solidFill>
              </a:rPr>
              <a:t>barro por Cristo </a:t>
            </a:r>
            <a:r>
              <a:t>llevó a muchos a estudiar el poder de diferentes agentes de la naturaleza para aliviar el dolor y sanar ciertas enfermedades.</a:t>
            </a:r>
          </a:p>
        </p:txBody>
      </p:sp>
      <p:pic>
        <p:nvPicPr>
          <p:cNvPr id="199" name="setas.png" descr="setas.png"/>
          <p:cNvPicPr>
            <a:picLocks noChangeAspect="1"/>
          </p:cNvPicPr>
          <p:nvPr/>
        </p:nvPicPr>
        <p:blipFill>
          <a:blip r:embed="rId4">
            <a:extLst/>
          </a:blip>
          <a:srcRect l="46671" t="75" r="37550" b="57772"/>
          <a:stretch>
            <a:fillRect/>
          </a:stretch>
        </p:blipFill>
        <p:spPr>
          <a:xfrm>
            <a:off x="10001136" y="4595556"/>
            <a:ext cx="3072537" cy="15837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Antes de Jesus, um judeu piedoso podia ajudar o doente, mas não ter pena dele, pois era um castigo de Deus que o condenado devia aceitar”."/>
          <p:cNvSpPr txBox="1"/>
          <p:nvPr/>
        </p:nvSpPr>
        <p:spPr>
          <a:xfrm>
            <a:off x="2096872" y="7443816"/>
            <a:ext cx="20190256" cy="3307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6600">
                <a:latin typeface="Arial"/>
                <a:ea typeface="Arial"/>
                <a:cs typeface="Arial"/>
                <a:sym typeface="Arial"/>
              </a:defRPr>
            </a:lvl1pPr>
          </a:lstStyle>
          <a:p>
            <a:pPr/>
            <a:r>
              <a:t>“Antes de Jesús, un judío piadoso podía ayudar al enfermo, pero no tenerle pena, porque era un castigo de Dios que el condenado debía aceptar”.</a:t>
            </a:r>
          </a:p>
        </p:txBody>
      </p:sp>
      <p:pic>
        <p:nvPicPr>
          <p:cNvPr id="204" name="Asset 1.png" descr="Asset 1.png"/>
          <p:cNvPicPr>
            <a:picLocks noChangeAspect="1"/>
          </p:cNvPicPr>
          <p:nvPr/>
        </p:nvPicPr>
        <p:blipFill>
          <a:blip r:embed="rId3">
            <a:extLst/>
          </a:blip>
          <a:srcRect l="0" t="0" r="51709" b="0"/>
          <a:stretch>
            <a:fillRect/>
          </a:stretch>
        </p:blipFill>
        <p:spPr>
          <a:xfrm flipH="1">
            <a:off x="11043821" y="5202920"/>
            <a:ext cx="2296338"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8" name="Jesus-curando_1.png" descr="Jesus-curando_1.png"/>
          <p:cNvPicPr>
            <a:picLocks noChangeAspect="1"/>
          </p:cNvPicPr>
          <p:nvPr/>
        </p:nvPicPr>
        <p:blipFill>
          <a:blip r:embed="rId3">
            <a:extLst/>
          </a:blip>
          <a:srcRect l="18313" t="4588" r="61868" b="51235"/>
          <a:stretch>
            <a:fillRect/>
          </a:stretch>
        </p:blipFill>
        <p:spPr>
          <a:xfrm>
            <a:off x="13080738" y="2503888"/>
            <a:ext cx="10127488" cy="11255606"/>
          </a:xfrm>
          <a:prstGeom prst="rect">
            <a:avLst/>
          </a:prstGeom>
          <a:ln w="12700">
            <a:miter lim="400000"/>
          </a:ln>
        </p:spPr>
      </p:pic>
      <p:sp>
        <p:nvSpPr>
          <p:cNvPr id="209" name="Cristo levou cura a todas as classes sociais."/>
          <p:cNvSpPr txBox="1"/>
          <p:nvPr/>
        </p:nvSpPr>
        <p:spPr>
          <a:xfrm>
            <a:off x="4092747" y="6513907"/>
            <a:ext cx="9118426" cy="346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7200">
                <a:solidFill>
                  <a:srgbClr val="B51600"/>
                </a:solidFill>
                <a:latin typeface="Arial"/>
                <a:ea typeface="Arial"/>
                <a:cs typeface="Arial"/>
                <a:sym typeface="Arial"/>
              </a:defRPr>
            </a:pPr>
            <a:r>
              <a:rPr>
                <a:latin typeface="Arial Black"/>
                <a:ea typeface="Arial Black"/>
                <a:cs typeface="Arial Black"/>
                <a:sym typeface="Arial Black"/>
              </a:rPr>
              <a:t>Cristo</a:t>
            </a:r>
            <a:r>
              <a:rPr>
                <a:solidFill>
                  <a:srgbClr val="000000"/>
                </a:solidFill>
              </a:rPr>
              <a:t> llevó curación a todas las clases sociales.</a:t>
            </a:r>
          </a:p>
        </p:txBody>
      </p:sp>
      <p:pic>
        <p:nvPicPr>
          <p:cNvPr id="210" name="setas.png" descr="setas.png"/>
          <p:cNvPicPr>
            <a:picLocks noChangeAspect="1"/>
          </p:cNvPicPr>
          <p:nvPr/>
        </p:nvPicPr>
        <p:blipFill>
          <a:blip r:embed="rId4">
            <a:extLst/>
          </a:blip>
          <a:srcRect l="46671" t="75" r="37550" b="57772"/>
          <a:stretch>
            <a:fillRect/>
          </a:stretch>
        </p:blipFill>
        <p:spPr>
          <a:xfrm>
            <a:off x="926559" y="6282540"/>
            <a:ext cx="3072537" cy="15837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E SAÚDE"/>
          <p:cNvSpPr txBox="1"/>
          <p:nvPr/>
        </p:nvSpPr>
        <p:spPr>
          <a:xfrm>
            <a:off x="8670727" y="7477319"/>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Y SALUD</a:t>
            </a:r>
          </a:p>
        </p:txBody>
      </p:sp>
      <p:sp>
        <p:nvSpPr>
          <p:cNvPr id="215" name="SALVAÇÃO"/>
          <p:cNvSpPr txBox="1"/>
          <p:nvPr/>
        </p:nvSpPr>
        <p:spPr>
          <a:xfrm>
            <a:off x="8670727" y="4989635"/>
            <a:ext cx="12362856"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SALVACIÓN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Jesus-curando_1.png" descr="Jesus-curando_1.png"/>
          <p:cNvPicPr>
            <a:picLocks noChangeAspect="1"/>
          </p:cNvPicPr>
          <p:nvPr/>
        </p:nvPicPr>
        <p:blipFill>
          <a:blip r:embed="rId3">
            <a:extLst/>
          </a:blip>
          <a:srcRect l="63037" t="0" r="0" b="58069"/>
          <a:stretch>
            <a:fillRect/>
          </a:stretch>
        </p:blipFill>
        <p:spPr>
          <a:xfrm>
            <a:off x="273842" y="6514704"/>
            <a:ext cx="11523992" cy="6518148"/>
          </a:xfrm>
          <a:prstGeom prst="rect">
            <a:avLst/>
          </a:prstGeom>
          <a:ln w="12700">
            <a:miter lim="400000"/>
          </a:ln>
        </p:spPr>
      </p:pic>
      <p:sp>
        <p:nvSpPr>
          <p:cNvPr id="220" name="“[...] Homem, os seus pecados estão perdoados”"/>
          <p:cNvSpPr txBox="1"/>
          <p:nvPr/>
        </p:nvSpPr>
        <p:spPr>
          <a:xfrm>
            <a:off x="11518370" y="7629179"/>
            <a:ext cx="11099059" cy="20295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0" sz="6700">
                <a:latin typeface="Arial"/>
                <a:ea typeface="Arial"/>
                <a:cs typeface="Arial"/>
                <a:sym typeface="Arial"/>
              </a:defRPr>
            </a:lvl1pPr>
          </a:lstStyle>
          <a:p>
            <a:pPr/>
            <a:r>
              <a:t>“[...] Hombre, tus pecados te son perdonados”</a:t>
            </a:r>
          </a:p>
        </p:txBody>
      </p:sp>
      <p:sp>
        <p:nvSpPr>
          <p:cNvPr id="221" name="(Lucas 5:20)"/>
          <p:cNvSpPr txBox="1"/>
          <p:nvPr/>
        </p:nvSpPr>
        <p:spPr>
          <a:xfrm>
            <a:off x="15422380" y="9878083"/>
            <a:ext cx="3291038" cy="74330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lnSpc>
                <a:spcPct val="117999"/>
              </a:lnSpc>
              <a:defRPr b="0" i="1" sz="4500">
                <a:solidFill>
                  <a:srgbClr val="B51600"/>
                </a:solidFill>
                <a:latin typeface="Arial"/>
                <a:ea typeface="Arial"/>
                <a:cs typeface="Arial"/>
                <a:sym typeface="Arial"/>
              </a:defRPr>
            </a:lvl1pPr>
          </a:lstStyle>
          <a:p>
            <a:pPr/>
            <a:r>
              <a:t>(Lucas 5:20)</a:t>
            </a:r>
          </a:p>
        </p:txBody>
      </p:sp>
      <p:pic>
        <p:nvPicPr>
          <p:cNvPr id="222" name="Asset 1.png" descr="Asset 1.png"/>
          <p:cNvPicPr>
            <a:picLocks noChangeAspect="1"/>
          </p:cNvPicPr>
          <p:nvPr/>
        </p:nvPicPr>
        <p:blipFill>
          <a:blip r:embed="rId4">
            <a:extLst/>
          </a:blip>
          <a:srcRect l="0" t="0" r="51709" b="0"/>
          <a:stretch>
            <a:fillRect/>
          </a:stretch>
        </p:blipFill>
        <p:spPr>
          <a:xfrm flipH="1">
            <a:off x="15919718" y="5440941"/>
            <a:ext cx="2296340" cy="19688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 name="Jesus-3.png" descr="Jesus-3.png"/>
          <p:cNvPicPr>
            <a:picLocks noChangeAspect="1"/>
          </p:cNvPicPr>
          <p:nvPr/>
        </p:nvPicPr>
        <p:blipFill>
          <a:blip r:embed="rId3">
            <a:extLst/>
          </a:blip>
          <a:stretch>
            <a:fillRect/>
          </a:stretch>
        </p:blipFill>
        <p:spPr>
          <a:xfrm flipH="1">
            <a:off x="14041913" y="2980869"/>
            <a:ext cx="9646553" cy="10439422"/>
          </a:xfrm>
          <a:prstGeom prst="rect">
            <a:avLst/>
          </a:prstGeom>
          <a:ln w="12700">
            <a:miter lim="400000"/>
          </a:ln>
        </p:spPr>
      </p:pic>
      <p:sp>
        <p:nvSpPr>
          <p:cNvPr id="227" name="Cristo não busca apenas o crescimento espiritual, Ele almeja a restauração do ser humano de forma completa e integral."/>
          <p:cNvSpPr txBox="1"/>
          <p:nvPr/>
        </p:nvSpPr>
        <p:spPr>
          <a:xfrm>
            <a:off x="4658050" y="4403174"/>
            <a:ext cx="9118425" cy="763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sz="7200">
                <a:solidFill>
                  <a:srgbClr val="B51600"/>
                </a:solidFill>
                <a:latin typeface="Arial Black"/>
                <a:ea typeface="Arial Black"/>
                <a:cs typeface="Arial Black"/>
                <a:sym typeface="Arial Black"/>
              </a:defRPr>
            </a:pPr>
            <a:r>
              <a:t>Cristo</a:t>
            </a:r>
            <a:r>
              <a:rPr>
                <a:latin typeface="Arial"/>
                <a:ea typeface="Arial"/>
                <a:cs typeface="Arial"/>
                <a:sym typeface="Arial"/>
              </a:rPr>
              <a:t> </a:t>
            </a:r>
            <a:r>
              <a:rPr>
                <a:solidFill>
                  <a:srgbClr val="000000"/>
                </a:solidFill>
                <a:latin typeface="Arial"/>
                <a:ea typeface="Arial"/>
                <a:cs typeface="Arial"/>
                <a:sym typeface="Arial"/>
              </a:rPr>
              <a:t>no busca solo el crecimiento espiritual, también anhela la restauración del ser humano de manera completa e integral.</a:t>
            </a:r>
          </a:p>
        </p:txBody>
      </p:sp>
      <p:pic>
        <p:nvPicPr>
          <p:cNvPr id="228" name="setas.png" descr="setas.png"/>
          <p:cNvPicPr>
            <a:picLocks noChangeAspect="1"/>
          </p:cNvPicPr>
          <p:nvPr/>
        </p:nvPicPr>
        <p:blipFill>
          <a:blip r:embed="rId4">
            <a:extLst/>
          </a:blip>
          <a:srcRect l="46671" t="75" r="37550" b="57772"/>
          <a:stretch>
            <a:fillRect/>
          </a:stretch>
        </p:blipFill>
        <p:spPr>
          <a:xfrm>
            <a:off x="1402602" y="4885984"/>
            <a:ext cx="3072537" cy="15837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 name="Agrupar"/>
          <p:cNvGrpSpPr/>
          <p:nvPr/>
        </p:nvGrpSpPr>
        <p:grpSpPr>
          <a:xfrm>
            <a:off x="846019" y="3935228"/>
            <a:ext cx="13213538" cy="1868135"/>
            <a:chOff x="0" y="0"/>
            <a:chExt cx="13213537" cy="1868133"/>
          </a:xfrm>
        </p:grpSpPr>
        <p:sp>
          <p:nvSpPr>
            <p:cNvPr id="232" name="Linha"/>
            <p:cNvSpPr/>
            <p:nvPr/>
          </p:nvSpPr>
          <p:spPr>
            <a:xfrm>
              <a:off x="287810" y="740107"/>
              <a:ext cx="7025137" cy="887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3" name="Forma"/>
            <p:cNvSpPr/>
            <p:nvPr/>
          </p:nvSpPr>
          <p:spPr>
            <a:xfrm rot="10800000">
              <a:off x="528275" y="0"/>
              <a:ext cx="12685263"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5" y="203"/>
                  </a:moveTo>
                  <a:lnTo>
                    <a:pt x="21600" y="0"/>
                  </a:lnTo>
                  <a:lnTo>
                    <a:pt x="20496" y="21397"/>
                  </a:lnTo>
                  <a:lnTo>
                    <a:pt x="0" y="21600"/>
                  </a:lnTo>
                  <a:lnTo>
                    <a:pt x="965"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4" name="Diálogo interessante em Marcos 10:51, 52"/>
            <p:cNvSpPr txBox="1"/>
            <p:nvPr/>
          </p:nvSpPr>
          <p:spPr>
            <a:xfrm>
              <a:off x="1381840" y="330152"/>
              <a:ext cx="10252807"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Diálogo interesante en Marcos 10:51, 52</a:t>
              </a:r>
            </a:p>
          </p:txBody>
        </p:sp>
        <p:sp>
          <p:nvSpPr>
            <p:cNvPr id="235" name="Forma"/>
            <p:cNvSpPr/>
            <p:nvPr/>
          </p:nvSpPr>
          <p:spPr>
            <a:xfrm>
              <a:off x="5527417" y="1439334"/>
              <a:ext cx="2898450"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236" name="Forma"/>
            <p:cNvSpPr/>
            <p:nvPr/>
          </p:nvSpPr>
          <p:spPr>
            <a:xfrm rot="10800000">
              <a:off x="0" y="13903"/>
              <a:ext cx="1002646" cy="87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240" name="JESUS"/>
          <p:cNvGrpSpPr/>
          <p:nvPr/>
        </p:nvGrpSpPr>
        <p:grpSpPr>
          <a:xfrm>
            <a:off x="1266428" y="7838829"/>
            <a:ext cx="2948473" cy="801978"/>
            <a:chOff x="0" y="0"/>
            <a:chExt cx="2948471" cy="801977"/>
          </a:xfrm>
        </p:grpSpPr>
        <p:sp>
          <p:nvSpPr>
            <p:cNvPr id="238" name="Retângulo Arredondado"/>
            <p:cNvSpPr/>
            <p:nvPr/>
          </p:nvSpPr>
          <p:spPr>
            <a:xfrm>
              <a:off x="0" y="0"/>
              <a:ext cx="2948472"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781520"/>
                  </a:solidFill>
                  <a:latin typeface="Arial Black"/>
                  <a:ea typeface="Arial Black"/>
                  <a:cs typeface="Arial Black"/>
                  <a:sym typeface="Arial Black"/>
                </a:defRPr>
              </a:pPr>
            </a:p>
          </p:txBody>
        </p:sp>
        <p:sp>
          <p:nvSpPr>
            <p:cNvPr id="239" name="JESÚS"/>
            <p:cNvSpPr txBox="1"/>
            <p:nvPr/>
          </p:nvSpPr>
          <p:spPr>
            <a:xfrm>
              <a:off x="149195" y="146988"/>
              <a:ext cx="2650082"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781520"/>
                  </a:solidFill>
                  <a:latin typeface="Arial Black"/>
                  <a:ea typeface="Arial Black"/>
                  <a:cs typeface="Arial Black"/>
                  <a:sym typeface="Arial Black"/>
                </a:defRPr>
              </a:lvl1pPr>
            </a:lstStyle>
            <a:p>
              <a:pPr/>
              <a:r>
                <a:t>JESÚS</a:t>
              </a:r>
            </a:p>
          </p:txBody>
        </p:sp>
      </p:grpSp>
      <p:grpSp>
        <p:nvGrpSpPr>
          <p:cNvPr id="243" name="CEGO"/>
          <p:cNvGrpSpPr/>
          <p:nvPr/>
        </p:nvGrpSpPr>
        <p:grpSpPr>
          <a:xfrm>
            <a:off x="1266428" y="9743002"/>
            <a:ext cx="2948473" cy="801978"/>
            <a:chOff x="0" y="0"/>
            <a:chExt cx="2948471" cy="801977"/>
          </a:xfrm>
        </p:grpSpPr>
        <p:sp>
          <p:nvSpPr>
            <p:cNvPr id="241" name="Retângulo Arredondado"/>
            <p:cNvSpPr/>
            <p:nvPr/>
          </p:nvSpPr>
          <p:spPr>
            <a:xfrm>
              <a:off x="0" y="0"/>
              <a:ext cx="2948472" cy="801978"/>
            </a:xfrm>
            <a:prstGeom prst="roundRect">
              <a:avLst>
                <a:gd name="adj" fmla="val 50000"/>
              </a:avLst>
            </a:prstGeom>
            <a:noFill/>
            <a:ln w="63500" cap="flat">
              <a:solidFill>
                <a:srgbClr val="000000"/>
              </a:solidFill>
              <a:prstDash val="solid"/>
              <a:miter lim="400000"/>
            </a:ln>
            <a:effectLst/>
          </p:spPr>
          <p:txBody>
            <a:bodyPr wrap="square" lIns="0" tIns="0" rIns="0" bIns="0" numCol="1" anchor="ctr">
              <a:noAutofit/>
            </a:bodyPr>
            <a:lstStyle/>
            <a:p>
              <a:pPr>
                <a:defRPr b="0" sz="2800">
                  <a:latin typeface="Arial Black"/>
                  <a:ea typeface="Arial Black"/>
                  <a:cs typeface="Arial Black"/>
                  <a:sym typeface="Arial Black"/>
                </a:defRPr>
              </a:pPr>
            </a:p>
          </p:txBody>
        </p:sp>
        <p:sp>
          <p:nvSpPr>
            <p:cNvPr id="242" name="CIEGO"/>
            <p:cNvSpPr txBox="1"/>
            <p:nvPr/>
          </p:nvSpPr>
          <p:spPr>
            <a:xfrm>
              <a:off x="149195" y="146988"/>
              <a:ext cx="2650082"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latin typeface="Arial Black"/>
                  <a:ea typeface="Arial Black"/>
                  <a:cs typeface="Arial Black"/>
                  <a:sym typeface="Arial Black"/>
                </a:defRPr>
              </a:lvl1pPr>
            </a:lstStyle>
            <a:p>
              <a:pPr/>
              <a:r>
                <a:t>CIEGO</a:t>
              </a:r>
            </a:p>
          </p:txBody>
        </p:sp>
      </p:grpSp>
      <p:sp>
        <p:nvSpPr>
          <p:cNvPr id="244" name="“O que você quer que eu lhe faça?”"/>
          <p:cNvSpPr txBox="1"/>
          <p:nvPr/>
        </p:nvSpPr>
        <p:spPr>
          <a:xfrm>
            <a:off x="4449781" y="7412834"/>
            <a:ext cx="6933460" cy="16539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5400">
                <a:solidFill>
                  <a:srgbClr val="781520"/>
                </a:solidFill>
                <a:latin typeface="Arial"/>
                <a:ea typeface="Arial"/>
                <a:cs typeface="Arial"/>
                <a:sym typeface="Arial"/>
              </a:defRPr>
            </a:lvl1pPr>
          </a:lstStyle>
          <a:p>
            <a:pPr/>
            <a:r>
              <a:t>“¿Qué quieres que te haga?”</a:t>
            </a:r>
          </a:p>
        </p:txBody>
      </p:sp>
      <p:sp>
        <p:nvSpPr>
          <p:cNvPr id="245" name="“Mestre, que eu possa ver de novo.”"/>
          <p:cNvSpPr txBox="1"/>
          <p:nvPr/>
        </p:nvSpPr>
        <p:spPr>
          <a:xfrm>
            <a:off x="4479533" y="9710709"/>
            <a:ext cx="11167062"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b="0" i="1" sz="5400">
                <a:latin typeface="Arial"/>
                <a:ea typeface="Arial"/>
                <a:cs typeface="Arial"/>
                <a:sym typeface="Arial"/>
              </a:defRPr>
            </a:lvl1pPr>
          </a:lstStyle>
          <a:p>
            <a:pPr/>
            <a:r>
              <a:t>“Maestro, que recobre la vista”.</a:t>
            </a:r>
          </a:p>
        </p:txBody>
      </p:sp>
      <p:grpSp>
        <p:nvGrpSpPr>
          <p:cNvPr id="248" name="JESUS"/>
          <p:cNvGrpSpPr/>
          <p:nvPr/>
        </p:nvGrpSpPr>
        <p:grpSpPr>
          <a:xfrm>
            <a:off x="1266428" y="11302900"/>
            <a:ext cx="2948473" cy="801978"/>
            <a:chOff x="0" y="0"/>
            <a:chExt cx="2948471" cy="801977"/>
          </a:xfrm>
        </p:grpSpPr>
        <p:sp>
          <p:nvSpPr>
            <p:cNvPr id="246" name="Retângulo Arredondado"/>
            <p:cNvSpPr/>
            <p:nvPr/>
          </p:nvSpPr>
          <p:spPr>
            <a:xfrm>
              <a:off x="0" y="0"/>
              <a:ext cx="2948472" cy="801978"/>
            </a:xfrm>
            <a:prstGeom prst="roundRect">
              <a:avLst>
                <a:gd name="adj" fmla="val 50000"/>
              </a:avLst>
            </a:prstGeom>
            <a:noFill/>
            <a:ln w="63500" cap="flat">
              <a:solidFill>
                <a:srgbClr val="73272C"/>
              </a:solidFill>
              <a:prstDash val="solid"/>
              <a:miter lim="400000"/>
            </a:ln>
            <a:effectLst/>
          </p:spPr>
          <p:txBody>
            <a:bodyPr wrap="square" lIns="0" tIns="0" rIns="0" bIns="0" numCol="1" anchor="ctr">
              <a:noAutofit/>
            </a:bodyPr>
            <a:lstStyle/>
            <a:p>
              <a:pPr>
                <a:defRPr b="0" sz="2800">
                  <a:solidFill>
                    <a:srgbClr val="781520"/>
                  </a:solidFill>
                  <a:latin typeface="Arial Black"/>
                  <a:ea typeface="Arial Black"/>
                  <a:cs typeface="Arial Black"/>
                  <a:sym typeface="Arial Black"/>
                </a:defRPr>
              </a:pPr>
            </a:p>
          </p:txBody>
        </p:sp>
        <p:sp>
          <p:nvSpPr>
            <p:cNvPr id="247" name="JESÚS"/>
            <p:cNvSpPr txBox="1"/>
            <p:nvPr/>
          </p:nvSpPr>
          <p:spPr>
            <a:xfrm>
              <a:off x="149195" y="146988"/>
              <a:ext cx="2650082" cy="508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2800">
                  <a:solidFill>
                    <a:srgbClr val="781520"/>
                  </a:solidFill>
                  <a:latin typeface="Arial Black"/>
                  <a:ea typeface="Arial Black"/>
                  <a:cs typeface="Arial Black"/>
                  <a:sym typeface="Arial Black"/>
                </a:defRPr>
              </a:lvl1pPr>
            </a:lstStyle>
            <a:p>
              <a:pPr/>
              <a:r>
                <a:t>JESÚS</a:t>
              </a:r>
            </a:p>
          </p:txBody>
        </p:sp>
      </p:grpSp>
      <p:sp>
        <p:nvSpPr>
          <p:cNvPr id="249" name="“Vá, a sua fé salvou [gr. σῴζω, sozo] você.”"/>
          <p:cNvSpPr txBox="1"/>
          <p:nvPr/>
        </p:nvSpPr>
        <p:spPr>
          <a:xfrm>
            <a:off x="4479533" y="11270606"/>
            <a:ext cx="13106718"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0" i="1" sz="5000">
                <a:solidFill>
                  <a:srgbClr val="781520"/>
                </a:solidFill>
                <a:latin typeface="Arial"/>
                <a:ea typeface="Arial"/>
                <a:cs typeface="Arial"/>
                <a:sym typeface="Arial"/>
              </a:defRPr>
            </a:pPr>
            <a:r>
              <a:t>“</a:t>
            </a:r>
            <a:r>
              <a:rPr sz="5400"/>
              <a:t>Vete, tu fe te ha salvado</a:t>
            </a:r>
            <a:r>
              <a:t> [gr. σῴζω, sozo]”</a:t>
            </a:r>
            <a:r>
              <a:t>.</a:t>
            </a:r>
          </a:p>
        </p:txBody>
      </p:sp>
      <p:pic>
        <p:nvPicPr>
          <p:cNvPr id="250" name="dialogo.png" descr="dialogo.png"/>
          <p:cNvPicPr>
            <a:picLocks noChangeAspect="1"/>
          </p:cNvPicPr>
          <p:nvPr/>
        </p:nvPicPr>
        <p:blipFill>
          <a:blip r:embed="rId3">
            <a:extLst/>
          </a:blip>
          <a:stretch>
            <a:fillRect/>
          </a:stretch>
        </p:blipFill>
        <p:spPr>
          <a:xfrm>
            <a:off x="13549915" y="4243713"/>
            <a:ext cx="10358135" cy="60880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Jesús, salud y salvación"/>
          <p:cNvSpPr txBox="1"/>
          <p:nvPr/>
        </p:nvSpPr>
        <p:spPr>
          <a:xfrm>
            <a:off x="4277495" y="7142589"/>
            <a:ext cx="5457827" cy="5950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i="1" sz="3500">
                <a:solidFill>
                  <a:schemeClr val="accent5">
                    <a:lumOff val="-29866"/>
                  </a:schemeClr>
                </a:solidFill>
                <a:latin typeface="Arial"/>
                <a:ea typeface="Arial"/>
                <a:cs typeface="Arial"/>
                <a:sym typeface="Arial"/>
              </a:defRPr>
            </a:lvl1pPr>
          </a:lstStyle>
          <a:p>
            <a:pPr/>
            <a:r>
              <a:t>Jesús, salud y salvación</a:t>
            </a:r>
          </a:p>
        </p:txBody>
      </p:sp>
      <p:sp>
        <p:nvSpPr>
          <p:cNvPr id="99" name="Lucas 10:33-35"/>
          <p:cNvSpPr/>
          <p:nvPr/>
        </p:nvSpPr>
        <p:spPr>
          <a:xfrm>
            <a:off x="1087913" y="11914951"/>
            <a:ext cx="4319073" cy="801976"/>
          </a:xfrm>
          <a:prstGeom prst="roundRect">
            <a:avLst>
              <a:gd name="adj" fmla="val 50000"/>
            </a:avLst>
          </a:prstGeom>
          <a:ln w="63500">
            <a:solidFill>
              <a:srgbClr val="73272C"/>
            </a:solidFill>
            <a:miter lim="400000"/>
          </a:ln>
          <a:extLst>
            <a:ext uri="{C572A759-6A51-4108-AA02-DFA0A04FC94B}">
              <ma14:wrappingTextBoxFlag xmlns:ma14="http://schemas.microsoft.com/office/mac/drawingml/2011/main" val="1"/>
            </a:ext>
          </a:extLst>
        </p:spPr>
        <p:txBody>
          <a:bodyPr lIns="0" tIns="0" rIns="0" bIns="0" anchor="ctr"/>
          <a:lstStyle>
            <a:lvl1pPr>
              <a:defRPr b="0" sz="2800">
                <a:solidFill>
                  <a:srgbClr val="6E1E24"/>
                </a:solidFill>
                <a:latin typeface="Arial Black"/>
                <a:ea typeface="Arial Black"/>
                <a:cs typeface="Arial Black"/>
                <a:sym typeface="Arial Black"/>
              </a:defRPr>
            </a:lvl1pPr>
          </a:lstStyle>
          <a:p>
            <a:pPr/>
            <a:r>
              <a:t>Lucas 10:33-35</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σῴζω"/>
          <p:cNvSpPr txBox="1"/>
          <p:nvPr/>
        </p:nvSpPr>
        <p:spPr>
          <a:xfrm>
            <a:off x="4174842" y="6520249"/>
            <a:ext cx="5672039" cy="2520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0" i="1" sz="17000">
                <a:solidFill>
                  <a:srgbClr val="781520"/>
                </a:solidFill>
                <a:latin typeface="Arial"/>
                <a:ea typeface="Arial"/>
                <a:cs typeface="Arial"/>
                <a:sym typeface="Arial"/>
              </a:defRPr>
            </a:lvl1pPr>
          </a:lstStyle>
          <a:p>
            <a:pPr/>
            <a:r>
              <a:t>σῴζω</a:t>
            </a:r>
          </a:p>
        </p:txBody>
      </p:sp>
      <p:grpSp>
        <p:nvGrpSpPr>
          <p:cNvPr id="257" name="GREGO"/>
          <p:cNvGrpSpPr/>
          <p:nvPr/>
        </p:nvGrpSpPr>
        <p:grpSpPr>
          <a:xfrm>
            <a:off x="4299313" y="5011363"/>
            <a:ext cx="5014893" cy="1380994"/>
            <a:chOff x="0" y="0"/>
            <a:chExt cx="5014891" cy="1380993"/>
          </a:xfrm>
        </p:grpSpPr>
        <p:sp>
          <p:nvSpPr>
            <p:cNvPr id="255" name="Retângulo Arredondado"/>
            <p:cNvSpPr/>
            <p:nvPr/>
          </p:nvSpPr>
          <p:spPr>
            <a:xfrm>
              <a:off x="0" y="0"/>
              <a:ext cx="5014892" cy="1380994"/>
            </a:xfrm>
            <a:prstGeom prst="roundRect">
              <a:avLst>
                <a:gd name="adj" fmla="val 50000"/>
              </a:avLst>
            </a:prstGeom>
            <a:solidFill>
              <a:schemeClr val="accent5"/>
            </a:solidFill>
            <a:ln w="63500" cap="flat">
              <a:solidFill>
                <a:srgbClr val="73272C"/>
              </a:solidFill>
              <a:prstDash val="solid"/>
              <a:miter lim="400000"/>
            </a:ln>
            <a:effectLst/>
          </p:spPr>
          <p:txBody>
            <a:bodyPr wrap="square" lIns="0" tIns="0" rIns="0" bIns="0" numCol="1" anchor="ctr">
              <a:noAutofit/>
            </a:bodyPr>
            <a:lstStyle/>
            <a:p>
              <a:pPr>
                <a:defRPr b="0" sz="5800">
                  <a:solidFill>
                    <a:srgbClr val="FFFFFF"/>
                  </a:solidFill>
                  <a:latin typeface="Arial Black"/>
                  <a:ea typeface="Arial Black"/>
                  <a:cs typeface="Arial Black"/>
                  <a:sym typeface="Arial Black"/>
                </a:defRPr>
              </a:pPr>
            </a:p>
          </p:txBody>
        </p:sp>
        <p:sp>
          <p:nvSpPr>
            <p:cNvPr id="256" name="GRIEGO"/>
            <p:cNvSpPr txBox="1"/>
            <p:nvPr/>
          </p:nvSpPr>
          <p:spPr>
            <a:xfrm>
              <a:off x="233989" y="169796"/>
              <a:ext cx="4546913"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800">
                  <a:solidFill>
                    <a:srgbClr val="FFFFFF"/>
                  </a:solidFill>
                  <a:latin typeface="Arial Black"/>
                  <a:ea typeface="Arial Black"/>
                  <a:cs typeface="Arial Black"/>
                  <a:sym typeface="Arial Black"/>
                </a:defRPr>
              </a:lvl1pPr>
            </a:lstStyle>
            <a:p>
              <a:pPr/>
              <a:r>
                <a:t>GRIEGO</a:t>
              </a:r>
            </a:p>
          </p:txBody>
        </p:sp>
      </p:grpSp>
      <p:sp>
        <p:nvSpPr>
          <p:cNvPr id="258" name="sozo"/>
          <p:cNvSpPr txBox="1"/>
          <p:nvPr/>
        </p:nvSpPr>
        <p:spPr>
          <a:xfrm>
            <a:off x="14537118" y="6520249"/>
            <a:ext cx="5672040" cy="25201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17999"/>
              </a:lnSpc>
              <a:defRPr b="0" sz="17000">
                <a:latin typeface="Arial"/>
                <a:ea typeface="Arial"/>
                <a:cs typeface="Arial"/>
                <a:sym typeface="Arial"/>
              </a:defRPr>
            </a:lvl1pPr>
          </a:lstStyle>
          <a:p>
            <a:pPr/>
            <a:r>
              <a:t>sozo</a:t>
            </a:r>
          </a:p>
        </p:txBody>
      </p:sp>
      <p:pic>
        <p:nvPicPr>
          <p:cNvPr id="259" name="setas.png" descr="setas.png"/>
          <p:cNvPicPr>
            <a:picLocks noChangeAspect="1"/>
          </p:cNvPicPr>
          <p:nvPr/>
        </p:nvPicPr>
        <p:blipFill>
          <a:blip r:embed="rId3">
            <a:extLst/>
          </a:blip>
          <a:srcRect l="47080" t="0" r="37002" b="54527"/>
          <a:stretch>
            <a:fillRect/>
          </a:stretch>
        </p:blipFill>
        <p:spPr>
          <a:xfrm>
            <a:off x="10310274" y="6768120"/>
            <a:ext cx="4457975" cy="2457171"/>
          </a:xfrm>
          <a:prstGeom prst="rect">
            <a:avLst/>
          </a:prstGeom>
          <a:ln w="12700">
            <a:miter lim="400000"/>
          </a:ln>
        </p:spPr>
      </p:pic>
      <p:grpSp>
        <p:nvGrpSpPr>
          <p:cNvPr id="262" name="SALVAR"/>
          <p:cNvGrpSpPr/>
          <p:nvPr/>
        </p:nvGrpSpPr>
        <p:grpSpPr>
          <a:xfrm>
            <a:off x="14865692" y="9176743"/>
            <a:ext cx="5014892" cy="1380993"/>
            <a:chOff x="0" y="0"/>
            <a:chExt cx="5014891" cy="1380991"/>
          </a:xfrm>
        </p:grpSpPr>
        <p:sp>
          <p:nvSpPr>
            <p:cNvPr id="260" name="Retângulo Arredondado"/>
            <p:cNvSpPr/>
            <p:nvPr/>
          </p:nvSpPr>
          <p:spPr>
            <a:xfrm>
              <a:off x="0" y="0"/>
              <a:ext cx="5014892" cy="1380992"/>
            </a:xfrm>
            <a:prstGeom prst="roundRect">
              <a:avLst>
                <a:gd name="adj" fmla="val 50000"/>
              </a:avLst>
            </a:prstGeom>
            <a:solidFill>
              <a:srgbClr val="000000"/>
            </a:solidFill>
            <a:ln w="63500" cap="flat">
              <a:solidFill>
                <a:schemeClr val="accent5"/>
              </a:solidFill>
              <a:prstDash val="solid"/>
              <a:miter lim="400000"/>
            </a:ln>
            <a:effectLst/>
          </p:spPr>
          <p:txBody>
            <a:bodyPr wrap="square" lIns="0" tIns="0" rIns="0" bIns="0" numCol="1" anchor="ctr">
              <a:noAutofit/>
            </a:bodyPr>
            <a:lstStyle/>
            <a:p>
              <a:pPr>
                <a:defRPr b="0" sz="5800">
                  <a:solidFill>
                    <a:srgbClr val="FFFFFF"/>
                  </a:solidFill>
                  <a:latin typeface="Arial Black"/>
                  <a:ea typeface="Arial Black"/>
                  <a:cs typeface="Arial Black"/>
                  <a:sym typeface="Arial Black"/>
                </a:defRPr>
              </a:pPr>
            </a:p>
          </p:txBody>
        </p:sp>
        <p:sp>
          <p:nvSpPr>
            <p:cNvPr id="261" name="SALVAR"/>
            <p:cNvSpPr txBox="1"/>
            <p:nvPr/>
          </p:nvSpPr>
          <p:spPr>
            <a:xfrm>
              <a:off x="233988" y="169795"/>
              <a:ext cx="4546915"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b="0" sz="5800">
                  <a:solidFill>
                    <a:srgbClr val="FFFFFF"/>
                  </a:solidFill>
                  <a:latin typeface="Arial Black"/>
                  <a:ea typeface="Arial Black"/>
                  <a:cs typeface="Arial Black"/>
                  <a:sym typeface="Arial Black"/>
                </a:defRPr>
              </a:lvl1pPr>
            </a:lstStyle>
            <a:p>
              <a:pPr/>
              <a:r>
                <a:t>SALVAR</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biblias.png" descr="biblias.png"/>
          <p:cNvPicPr>
            <a:picLocks noChangeAspect="1"/>
          </p:cNvPicPr>
          <p:nvPr/>
        </p:nvPicPr>
        <p:blipFill>
          <a:blip r:embed="rId3">
            <a:extLst/>
          </a:blip>
          <a:srcRect l="0" t="5345" r="89750" b="78125"/>
          <a:stretch>
            <a:fillRect/>
          </a:stretch>
        </p:blipFill>
        <p:spPr>
          <a:xfrm>
            <a:off x="1951063" y="5707102"/>
            <a:ext cx="9689518" cy="5842118"/>
          </a:xfrm>
          <a:prstGeom prst="rect">
            <a:avLst/>
          </a:prstGeom>
          <a:ln w="12700">
            <a:miter lim="400000"/>
          </a:ln>
        </p:spPr>
      </p:pic>
      <p:sp>
        <p:nvSpPr>
          <p:cNvPr id="267" name="indica que a cura é parte da salvação que Deus deseja efetuar nos seres humanos."/>
          <p:cNvSpPr txBox="1"/>
          <p:nvPr/>
        </p:nvSpPr>
        <p:spPr>
          <a:xfrm>
            <a:off x="11618051" y="6686759"/>
            <a:ext cx="10815027" cy="5456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0" i="1" sz="8000">
                <a:latin typeface="Arial"/>
                <a:ea typeface="Arial"/>
                <a:cs typeface="Arial"/>
                <a:sym typeface="Arial"/>
              </a:defRPr>
            </a:pPr>
            <a:r>
              <a:t>indica que la cura es parte de la salvación que </a:t>
            </a:r>
            <a:r>
              <a:rPr>
                <a:solidFill>
                  <a:schemeClr val="accent5">
                    <a:hueOff val="-82419"/>
                    <a:satOff val="-9513"/>
                    <a:lumOff val="-16343"/>
                  </a:schemeClr>
                </a:solidFill>
              </a:rPr>
              <a:t>Dios desea</a:t>
            </a:r>
            <a:r>
              <a:t> efectuar en los seres humanos.</a:t>
            </a:r>
          </a:p>
        </p:txBody>
      </p:sp>
      <p:pic>
        <p:nvPicPr>
          <p:cNvPr id="268" name="setas.png" descr="setas.png"/>
          <p:cNvPicPr>
            <a:picLocks noChangeAspect="1"/>
          </p:cNvPicPr>
          <p:nvPr/>
        </p:nvPicPr>
        <p:blipFill>
          <a:blip r:embed="rId4">
            <a:extLst/>
          </a:blip>
          <a:srcRect l="18670" t="0" r="73182" b="49355"/>
          <a:stretch>
            <a:fillRect/>
          </a:stretch>
        </p:blipFill>
        <p:spPr>
          <a:xfrm rot="1377411">
            <a:off x="8473862" y="4889454"/>
            <a:ext cx="1990207" cy="2386941"/>
          </a:xfrm>
          <a:prstGeom prst="rect">
            <a:avLst/>
          </a:prstGeom>
          <a:ln w="12700">
            <a:miter lim="400000"/>
          </a:ln>
        </p:spPr>
      </p:pic>
      <p:sp>
        <p:nvSpPr>
          <p:cNvPr id="269" name="SOZO:"/>
          <p:cNvSpPr txBox="1"/>
          <p:nvPr/>
        </p:nvSpPr>
        <p:spPr>
          <a:xfrm>
            <a:off x="10640628" y="5131344"/>
            <a:ext cx="3044256"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6700">
                <a:solidFill>
                  <a:srgbClr val="B51600"/>
                </a:solidFill>
                <a:latin typeface="Arial Black"/>
                <a:ea typeface="Arial Black"/>
                <a:cs typeface="Arial Black"/>
                <a:sym typeface="Arial Black"/>
              </a:defRPr>
            </a:lvl1pPr>
          </a:lstStyle>
          <a:p>
            <a:pPr/>
            <a:r>
              <a:t>SOZO: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VAMOS"/>
          <p:cNvSpPr txBox="1"/>
          <p:nvPr/>
        </p:nvSpPr>
        <p:spPr>
          <a:xfrm>
            <a:off x="8063372" y="5150860"/>
            <a:ext cx="13353060" cy="12490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VAMOS A</a:t>
            </a:r>
          </a:p>
        </p:txBody>
      </p:sp>
      <p:sp>
        <p:nvSpPr>
          <p:cNvPr id="274" name="REFLETIR"/>
          <p:cNvSpPr txBox="1"/>
          <p:nvPr/>
        </p:nvSpPr>
        <p:spPr>
          <a:xfrm>
            <a:off x="7804298" y="5783840"/>
            <a:ext cx="15544801" cy="278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REFLEXIONAR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8" name="jesus-2.png" descr="jesus-2.png"/>
          <p:cNvPicPr>
            <a:picLocks noChangeAspect="1"/>
          </p:cNvPicPr>
          <p:nvPr/>
        </p:nvPicPr>
        <p:blipFill>
          <a:blip r:embed="rId3">
            <a:extLst/>
          </a:blip>
          <a:srcRect l="0" t="0" r="84143" b="47509"/>
          <a:stretch>
            <a:fillRect/>
          </a:stretch>
        </p:blipFill>
        <p:spPr>
          <a:xfrm flipH="1">
            <a:off x="11847380" y="2520898"/>
            <a:ext cx="12303785" cy="11632635"/>
          </a:xfrm>
          <a:prstGeom prst="rect">
            <a:avLst/>
          </a:prstGeom>
          <a:ln w="12700">
            <a:miter lim="400000"/>
          </a:ln>
        </p:spPr>
      </p:pic>
      <p:sp>
        <p:nvSpPr>
          <p:cNvPr id="279" name="oferece vai além da simples cura de uma doença."/>
          <p:cNvSpPr txBox="1"/>
          <p:nvPr/>
        </p:nvSpPr>
        <p:spPr>
          <a:xfrm>
            <a:off x="3079022" y="6181266"/>
            <a:ext cx="10815029" cy="33465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8000">
                <a:latin typeface="Arial"/>
                <a:ea typeface="Arial"/>
                <a:cs typeface="Arial"/>
                <a:sym typeface="Arial"/>
              </a:defRPr>
            </a:lvl1pPr>
          </a:lstStyle>
          <a:p>
            <a:pPr/>
            <a:r>
              <a:t>ofrece va más allá de simplemente sanar una enfermedad.</a:t>
            </a:r>
          </a:p>
        </p:txBody>
      </p:sp>
      <p:sp>
        <p:nvSpPr>
          <p:cNvPr id="280" name="A CURA QUE CRISTO"/>
          <p:cNvSpPr txBox="1"/>
          <p:nvPr/>
        </p:nvSpPr>
        <p:spPr>
          <a:xfrm>
            <a:off x="2071846" y="4982580"/>
            <a:ext cx="10485061"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6700">
                <a:solidFill>
                  <a:srgbClr val="B51600"/>
                </a:solidFill>
                <a:latin typeface="Arial Black"/>
                <a:ea typeface="Arial Black"/>
                <a:cs typeface="Arial Black"/>
                <a:sym typeface="Arial Black"/>
              </a:defRPr>
            </a:lvl1pPr>
          </a:lstStyle>
          <a:p>
            <a:pPr/>
            <a:r>
              <a:t>LA CURA QUE CRISTO</a:t>
            </a:r>
          </a:p>
        </p:txBody>
      </p:sp>
      <p:pic>
        <p:nvPicPr>
          <p:cNvPr id="281" name="setas.png" descr="setas.png"/>
          <p:cNvPicPr>
            <a:picLocks noChangeAspect="1"/>
          </p:cNvPicPr>
          <p:nvPr/>
        </p:nvPicPr>
        <p:blipFill>
          <a:blip r:embed="rId4">
            <a:extLst/>
          </a:blip>
          <a:srcRect l="29254" t="52339" r="54967" b="5509"/>
          <a:stretch>
            <a:fillRect/>
          </a:stretch>
        </p:blipFill>
        <p:spPr>
          <a:xfrm rot="12877314">
            <a:off x="8140042" y="9161874"/>
            <a:ext cx="5089134" cy="26231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jesus-2.png" descr="jesus-2.png"/>
          <p:cNvPicPr>
            <a:picLocks noChangeAspect="1"/>
          </p:cNvPicPr>
          <p:nvPr/>
        </p:nvPicPr>
        <p:blipFill>
          <a:blip r:embed="rId3">
            <a:extLst/>
          </a:blip>
          <a:srcRect l="63659" t="10813" r="20484" b="49963"/>
          <a:stretch>
            <a:fillRect/>
          </a:stretch>
        </p:blipFill>
        <p:spPr>
          <a:xfrm flipH="1">
            <a:off x="993658" y="4216167"/>
            <a:ext cx="13243850" cy="9356668"/>
          </a:xfrm>
          <a:prstGeom prst="rect">
            <a:avLst/>
          </a:prstGeom>
          <a:ln w="12700">
            <a:miter lim="400000"/>
          </a:ln>
        </p:spPr>
      </p:pic>
      <p:sp>
        <p:nvSpPr>
          <p:cNvPr id="286" name="não há cura real para a humanidade."/>
          <p:cNvSpPr txBox="1"/>
          <p:nvPr/>
        </p:nvSpPr>
        <p:spPr>
          <a:xfrm>
            <a:off x="13611482" y="7363268"/>
            <a:ext cx="9617830" cy="22916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sz="8000">
                <a:latin typeface="Arial"/>
                <a:ea typeface="Arial"/>
                <a:cs typeface="Arial"/>
                <a:sym typeface="Arial"/>
              </a:defRPr>
            </a:lvl1pPr>
          </a:lstStyle>
          <a:p>
            <a:pPr/>
            <a:r>
              <a:t>no hay curación real para la humanidad.</a:t>
            </a:r>
          </a:p>
        </p:txBody>
      </p:sp>
      <p:sp>
        <p:nvSpPr>
          <p:cNvPr id="287" name="SEM JESUS"/>
          <p:cNvSpPr txBox="1"/>
          <p:nvPr/>
        </p:nvSpPr>
        <p:spPr>
          <a:xfrm>
            <a:off x="12782823" y="6351205"/>
            <a:ext cx="5172337" cy="130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6700">
                <a:solidFill>
                  <a:srgbClr val="B51600"/>
                </a:solidFill>
                <a:latin typeface="Arial Black"/>
                <a:ea typeface="Arial Black"/>
                <a:cs typeface="Arial Black"/>
                <a:sym typeface="Arial Black"/>
              </a:defRPr>
            </a:lvl1pPr>
          </a:lstStyle>
          <a:p>
            <a:pPr/>
            <a:r>
              <a:t>SIN JESÚS</a:t>
            </a:r>
          </a:p>
        </p:txBody>
      </p:sp>
      <p:pic>
        <p:nvPicPr>
          <p:cNvPr id="288" name="setas.png" descr="setas.png"/>
          <p:cNvPicPr>
            <a:picLocks noChangeAspect="1"/>
          </p:cNvPicPr>
          <p:nvPr/>
        </p:nvPicPr>
        <p:blipFill>
          <a:blip r:embed="rId4">
            <a:extLst/>
          </a:blip>
          <a:srcRect l="46783" t="53513" r="37437" b="4334"/>
          <a:stretch>
            <a:fillRect/>
          </a:stretch>
        </p:blipFill>
        <p:spPr>
          <a:xfrm rot="12877314">
            <a:off x="17201294" y="10271305"/>
            <a:ext cx="5089135" cy="262316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2" name="interrocagacao.png" descr="interrocagacao.png"/>
          <p:cNvPicPr>
            <a:picLocks noChangeAspect="1"/>
          </p:cNvPicPr>
          <p:nvPr/>
        </p:nvPicPr>
        <p:blipFill>
          <a:blip r:embed="rId3">
            <a:extLst/>
          </a:blip>
          <a:srcRect l="78325" t="5452" r="0" b="1883"/>
          <a:stretch>
            <a:fillRect/>
          </a:stretch>
        </p:blipFill>
        <p:spPr>
          <a:xfrm>
            <a:off x="10453903" y="3965280"/>
            <a:ext cx="4093554" cy="5309276"/>
          </a:xfrm>
          <a:prstGeom prst="rect">
            <a:avLst/>
          </a:prstGeom>
          <a:ln w="12700">
            <a:miter lim="400000"/>
          </a:ln>
        </p:spPr>
      </p:pic>
      <p:sp>
        <p:nvSpPr>
          <p:cNvPr id="293" name="Você quer ser totalmente"/>
          <p:cNvSpPr txBox="1"/>
          <p:nvPr/>
        </p:nvSpPr>
        <p:spPr>
          <a:xfrm>
            <a:off x="1996102" y="6063436"/>
            <a:ext cx="9753939" cy="111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7200">
                <a:latin typeface="Arial"/>
                <a:ea typeface="Arial"/>
                <a:cs typeface="Arial"/>
                <a:sym typeface="Arial"/>
              </a:defRPr>
            </a:lvl1pPr>
          </a:lstStyle>
          <a:p>
            <a:pPr/>
            <a:r>
              <a:t>¿Quiere ser totalmente</a:t>
            </a:r>
          </a:p>
        </p:txBody>
      </p:sp>
      <p:sp>
        <p:nvSpPr>
          <p:cNvPr id="294" name="CURADO"/>
          <p:cNvSpPr txBox="1"/>
          <p:nvPr/>
        </p:nvSpPr>
        <p:spPr>
          <a:xfrm>
            <a:off x="6097196" y="7149925"/>
            <a:ext cx="5739574"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80000"/>
              </a:lnSpc>
              <a:defRPr b="0" sz="8200">
                <a:solidFill>
                  <a:srgbClr val="B51600"/>
                </a:solidFill>
                <a:latin typeface="Arial Black"/>
                <a:ea typeface="Arial Black"/>
                <a:cs typeface="Arial Black"/>
                <a:sym typeface="Arial Black"/>
              </a:defRPr>
            </a:lvl1pPr>
          </a:lstStyle>
          <a:p>
            <a:pPr/>
            <a:r>
              <a:t>CURADO</a:t>
            </a:r>
          </a:p>
        </p:txBody>
      </p:sp>
      <p:pic>
        <p:nvPicPr>
          <p:cNvPr id="295" name="interrocagacao.png" descr="interrocagacao.png"/>
          <p:cNvPicPr>
            <a:picLocks noChangeAspect="1"/>
          </p:cNvPicPr>
          <p:nvPr/>
        </p:nvPicPr>
        <p:blipFill>
          <a:blip r:embed="rId3">
            <a:extLst/>
          </a:blip>
          <a:srcRect l="30592" t="5452" r="46856" b="1883"/>
          <a:stretch>
            <a:fillRect/>
          </a:stretch>
        </p:blipFill>
        <p:spPr>
          <a:xfrm>
            <a:off x="19031160" y="7654616"/>
            <a:ext cx="4258884" cy="5309277"/>
          </a:xfrm>
          <a:prstGeom prst="rect">
            <a:avLst/>
          </a:prstGeom>
          <a:ln w="12700">
            <a:miter lim="400000"/>
          </a:ln>
        </p:spPr>
      </p:pic>
      <p:sp>
        <p:nvSpPr>
          <p:cNvPr id="296" name="Você quer desfrutar da"/>
          <p:cNvSpPr txBox="1"/>
          <p:nvPr/>
        </p:nvSpPr>
        <p:spPr>
          <a:xfrm>
            <a:off x="9898381" y="9890279"/>
            <a:ext cx="9372601" cy="111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117999"/>
              </a:lnSpc>
              <a:defRPr b="0" sz="7200">
                <a:latin typeface="Arial"/>
                <a:ea typeface="Arial"/>
                <a:cs typeface="Arial"/>
                <a:sym typeface="Arial"/>
              </a:defRPr>
            </a:lvl1pPr>
          </a:lstStyle>
          <a:p>
            <a:pPr/>
            <a:r>
              <a:t>¿Quiere disfrutar de la </a:t>
            </a:r>
          </a:p>
        </p:txBody>
      </p:sp>
      <p:sp>
        <p:nvSpPr>
          <p:cNvPr id="297" name="SALVAÇÃO"/>
          <p:cNvSpPr txBox="1"/>
          <p:nvPr/>
        </p:nvSpPr>
        <p:spPr>
          <a:xfrm>
            <a:off x="12458700" y="10953908"/>
            <a:ext cx="7155180" cy="156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457200">
              <a:lnSpc>
                <a:spcPct val="80000"/>
              </a:lnSpc>
              <a:defRPr b="0" sz="8200">
                <a:solidFill>
                  <a:srgbClr val="B51600"/>
                </a:solidFill>
                <a:latin typeface="Arial Black"/>
                <a:ea typeface="Arial Black"/>
                <a:cs typeface="Arial Black"/>
                <a:sym typeface="Arial Black"/>
              </a:defRPr>
            </a:lvl1pPr>
          </a:lstStyle>
          <a:p>
            <a:pPr/>
            <a:r>
              <a:t>SALVACIÓN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Henry Dunant"/>
          <p:cNvSpPr txBox="1"/>
          <p:nvPr/>
        </p:nvSpPr>
        <p:spPr>
          <a:xfrm>
            <a:off x="7548516" y="4086626"/>
            <a:ext cx="3952145" cy="7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4500">
                <a:latin typeface="Arial"/>
                <a:ea typeface="Arial"/>
                <a:cs typeface="Arial"/>
                <a:sym typeface="Arial"/>
              </a:defRPr>
            </a:lvl1pPr>
          </a:lstStyle>
          <a:p>
            <a:pPr/>
            <a:r>
              <a:t>Henry Dunant</a:t>
            </a:r>
          </a:p>
        </p:txBody>
      </p:sp>
      <p:pic>
        <p:nvPicPr>
          <p:cNvPr id="104" name="setas.png" descr="setas.png"/>
          <p:cNvPicPr>
            <a:picLocks noChangeAspect="1"/>
          </p:cNvPicPr>
          <p:nvPr/>
        </p:nvPicPr>
        <p:blipFill>
          <a:blip r:embed="rId3">
            <a:extLst/>
          </a:blip>
          <a:srcRect l="18670" t="0" r="73182" b="49355"/>
          <a:stretch>
            <a:fillRect/>
          </a:stretch>
        </p:blipFill>
        <p:spPr>
          <a:xfrm rot="16016909">
            <a:off x="12803453" y="8816810"/>
            <a:ext cx="1990206" cy="2386942"/>
          </a:xfrm>
          <a:prstGeom prst="rect">
            <a:avLst/>
          </a:prstGeom>
          <a:ln w="12700">
            <a:miter lim="400000"/>
          </a:ln>
        </p:spPr>
      </p:pic>
      <p:pic>
        <p:nvPicPr>
          <p:cNvPr id="105" name="crus-vermelha.png" descr="crus-vermelha.png"/>
          <p:cNvPicPr>
            <a:picLocks noChangeAspect="1"/>
          </p:cNvPicPr>
          <p:nvPr/>
        </p:nvPicPr>
        <p:blipFill>
          <a:blip r:embed="rId4">
            <a:extLst/>
          </a:blip>
          <a:srcRect l="0" t="0" r="62914" b="4403"/>
          <a:stretch>
            <a:fillRect/>
          </a:stretch>
        </p:blipFill>
        <p:spPr>
          <a:xfrm>
            <a:off x="1287413" y="2728514"/>
            <a:ext cx="5143448" cy="8258910"/>
          </a:xfrm>
          <a:prstGeom prst="rect">
            <a:avLst/>
          </a:prstGeom>
          <a:ln w="12700">
            <a:miter lim="400000"/>
          </a:ln>
        </p:spPr>
      </p:pic>
      <p:pic>
        <p:nvPicPr>
          <p:cNvPr id="106" name="crus-vermelha.png" descr="crus-vermelha.png"/>
          <p:cNvPicPr>
            <a:picLocks noChangeAspect="1"/>
          </p:cNvPicPr>
          <p:nvPr/>
        </p:nvPicPr>
        <p:blipFill>
          <a:blip r:embed="rId4">
            <a:extLst/>
          </a:blip>
          <a:srcRect l="42045" t="18178" r="705" b="12840"/>
          <a:stretch>
            <a:fillRect/>
          </a:stretch>
        </p:blipFill>
        <p:spPr>
          <a:xfrm>
            <a:off x="14706860" y="6170945"/>
            <a:ext cx="9581230" cy="7191477"/>
          </a:xfrm>
          <a:prstGeom prst="rect">
            <a:avLst/>
          </a:prstGeom>
          <a:ln w="12700">
            <a:miter lim="400000"/>
          </a:ln>
        </p:spPr>
      </p:pic>
      <p:pic>
        <p:nvPicPr>
          <p:cNvPr id="107" name="setas.png" descr="setas.png"/>
          <p:cNvPicPr>
            <a:picLocks noChangeAspect="1"/>
          </p:cNvPicPr>
          <p:nvPr/>
        </p:nvPicPr>
        <p:blipFill>
          <a:blip r:embed="rId3">
            <a:extLst/>
          </a:blip>
          <a:srcRect l="92482" t="8951" r="0" b="40404"/>
          <a:stretch>
            <a:fillRect/>
          </a:stretch>
        </p:blipFill>
        <p:spPr>
          <a:xfrm>
            <a:off x="6456167" y="3919320"/>
            <a:ext cx="829249" cy="1077849"/>
          </a:xfrm>
          <a:prstGeom prst="rect">
            <a:avLst/>
          </a:prstGeom>
          <a:ln w="12700">
            <a:miter lim="400000"/>
          </a:ln>
        </p:spPr>
      </p:pic>
      <p:sp>
        <p:nvSpPr>
          <p:cNvPr id="108" name="jovem suíço (1828-1910)"/>
          <p:cNvSpPr txBox="1"/>
          <p:nvPr/>
        </p:nvSpPr>
        <p:spPr>
          <a:xfrm>
            <a:off x="7608021" y="4733358"/>
            <a:ext cx="4639249" cy="5209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a:solidFill>
                  <a:schemeClr val="accent5"/>
                </a:solidFill>
                <a:latin typeface="Arial"/>
                <a:ea typeface="Arial"/>
                <a:cs typeface="Arial"/>
                <a:sym typeface="Arial"/>
              </a:defRPr>
            </a:lvl1pPr>
          </a:lstStyle>
          <a:p>
            <a:pPr/>
            <a:r>
              <a:t>joven suizo (1828-1910)</a:t>
            </a:r>
          </a:p>
        </p:txBody>
      </p:sp>
      <p:sp>
        <p:nvSpPr>
          <p:cNvPr id="109" name="Federação Internacional das Sociedades da Cruz Vermelha e do Crescente Vermelho"/>
          <p:cNvSpPr txBox="1"/>
          <p:nvPr/>
        </p:nvSpPr>
        <p:spPr>
          <a:xfrm>
            <a:off x="7644027" y="5957887"/>
            <a:ext cx="10558248" cy="30032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4800">
                <a:solidFill>
                  <a:srgbClr val="B51600"/>
                </a:solidFill>
                <a:latin typeface="Arial Black"/>
                <a:ea typeface="Arial Black"/>
                <a:cs typeface="Arial Black"/>
                <a:sym typeface="Arial Black"/>
              </a:defRPr>
            </a:lvl1pPr>
          </a:lstStyle>
          <a:p>
            <a:pPr/>
            <a:r>
              <a:t>Federación Internacional de las Sociedades de la Cruz Roja y de la Media Luna Roja</a:t>
            </a: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Henry Dunant"/>
          <p:cNvSpPr txBox="1"/>
          <p:nvPr/>
        </p:nvSpPr>
        <p:spPr>
          <a:xfrm>
            <a:off x="8748907" y="4967499"/>
            <a:ext cx="3952145" cy="743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4500">
                <a:latin typeface="Arial"/>
                <a:ea typeface="Arial"/>
                <a:cs typeface="Arial"/>
                <a:sym typeface="Arial"/>
              </a:defRPr>
            </a:lvl1pPr>
          </a:lstStyle>
          <a:p>
            <a:pPr/>
            <a:r>
              <a:t>Henry Dunant</a:t>
            </a:r>
          </a:p>
        </p:txBody>
      </p:sp>
      <p:pic>
        <p:nvPicPr>
          <p:cNvPr id="114" name="crus-vermelha.png" descr="crus-vermelha.png"/>
          <p:cNvPicPr>
            <a:picLocks noChangeAspect="1"/>
          </p:cNvPicPr>
          <p:nvPr/>
        </p:nvPicPr>
        <p:blipFill>
          <a:blip r:embed="rId3">
            <a:extLst/>
          </a:blip>
          <a:srcRect l="0" t="0" r="62914" b="4403"/>
          <a:stretch>
            <a:fillRect/>
          </a:stretch>
        </p:blipFill>
        <p:spPr>
          <a:xfrm>
            <a:off x="2577061" y="3877163"/>
            <a:ext cx="5143448" cy="8258909"/>
          </a:xfrm>
          <a:prstGeom prst="rect">
            <a:avLst/>
          </a:prstGeom>
          <a:ln w="12700">
            <a:miter lim="400000"/>
          </a:ln>
        </p:spPr>
      </p:pic>
      <p:pic>
        <p:nvPicPr>
          <p:cNvPr id="115" name="crus-vermelha.png" descr="crus-vermelha.png"/>
          <p:cNvPicPr>
            <a:picLocks noChangeAspect="1"/>
          </p:cNvPicPr>
          <p:nvPr/>
        </p:nvPicPr>
        <p:blipFill>
          <a:blip r:embed="rId3">
            <a:extLst/>
          </a:blip>
          <a:srcRect l="42044" t="18178" r="706" b="12840"/>
          <a:stretch>
            <a:fillRect/>
          </a:stretch>
        </p:blipFill>
        <p:spPr>
          <a:xfrm>
            <a:off x="3911230" y="8320513"/>
            <a:ext cx="4933569" cy="3703037"/>
          </a:xfrm>
          <a:prstGeom prst="rect">
            <a:avLst/>
          </a:prstGeom>
          <a:ln w="12700">
            <a:miter lim="400000"/>
          </a:ln>
        </p:spPr>
      </p:pic>
      <p:pic>
        <p:nvPicPr>
          <p:cNvPr id="116" name="setas.png" descr="setas.png"/>
          <p:cNvPicPr>
            <a:picLocks noChangeAspect="1"/>
          </p:cNvPicPr>
          <p:nvPr/>
        </p:nvPicPr>
        <p:blipFill>
          <a:blip r:embed="rId4">
            <a:extLst/>
          </a:blip>
          <a:srcRect l="92482" t="8951" r="0" b="40404"/>
          <a:stretch>
            <a:fillRect/>
          </a:stretch>
        </p:blipFill>
        <p:spPr>
          <a:xfrm>
            <a:off x="7656558" y="4800195"/>
            <a:ext cx="829249" cy="1077849"/>
          </a:xfrm>
          <a:prstGeom prst="rect">
            <a:avLst/>
          </a:prstGeom>
          <a:ln w="12700">
            <a:miter lim="400000"/>
          </a:ln>
        </p:spPr>
      </p:pic>
      <p:sp>
        <p:nvSpPr>
          <p:cNvPr id="117" name="jovem suíço (1828-1910)"/>
          <p:cNvSpPr txBox="1"/>
          <p:nvPr/>
        </p:nvSpPr>
        <p:spPr>
          <a:xfrm>
            <a:off x="8808411" y="5614232"/>
            <a:ext cx="4639249" cy="5209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i="1">
                <a:solidFill>
                  <a:schemeClr val="accent5"/>
                </a:solidFill>
                <a:latin typeface="Arial"/>
                <a:ea typeface="Arial"/>
                <a:cs typeface="Arial"/>
                <a:sym typeface="Arial"/>
              </a:defRPr>
            </a:lvl1pPr>
          </a:lstStyle>
          <a:p>
            <a:pPr/>
            <a:r>
              <a:t>Joven suizo (1828-1910)</a:t>
            </a:r>
          </a:p>
        </p:txBody>
      </p:sp>
      <p:pic>
        <p:nvPicPr>
          <p:cNvPr id="118" name="setas.png" descr="setas.png"/>
          <p:cNvPicPr>
            <a:picLocks noChangeAspect="1"/>
          </p:cNvPicPr>
          <p:nvPr/>
        </p:nvPicPr>
        <p:blipFill>
          <a:blip r:embed="rId4">
            <a:extLst/>
          </a:blip>
          <a:srcRect l="19297" t="47662" r="72555" b="1691"/>
          <a:stretch>
            <a:fillRect/>
          </a:stretch>
        </p:blipFill>
        <p:spPr>
          <a:xfrm flipH="1" rot="7866135">
            <a:off x="9144371" y="8276143"/>
            <a:ext cx="3161251" cy="3791427"/>
          </a:xfrm>
          <a:prstGeom prst="rect">
            <a:avLst/>
          </a:prstGeom>
          <a:ln w="12700">
            <a:miter lim="400000"/>
          </a:ln>
        </p:spPr>
      </p:pic>
      <p:sp>
        <p:nvSpPr>
          <p:cNvPr id="119" name="“se não fosse pelo cristianismo, não teria havido Cruz Vermelha e, consequentemente, nem Crescente Vermelho”"/>
          <p:cNvSpPr txBox="1"/>
          <p:nvPr/>
        </p:nvSpPr>
        <p:spPr>
          <a:xfrm>
            <a:off x="12414742" y="7961853"/>
            <a:ext cx="9392198" cy="34582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0000"/>
              </a:lnSpc>
              <a:defRPr b="0" sz="5400">
                <a:latin typeface="Arial"/>
                <a:ea typeface="Arial"/>
                <a:cs typeface="Arial"/>
                <a:sym typeface="Arial"/>
              </a:defRPr>
            </a:lvl1pPr>
          </a:lstStyle>
          <a:p>
            <a:pPr/>
            <a:r>
              <a:t>“Si no fuera por el cristianismo, no habría habido Cruz Roja y, en consecuencia, ni Media Luna Roja”.</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EU CURADOR"/>
          <p:cNvSpPr txBox="1"/>
          <p:nvPr/>
        </p:nvSpPr>
        <p:spPr>
          <a:xfrm>
            <a:off x="8670727" y="7477319"/>
            <a:ext cx="13353060" cy="12490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8100">
                <a:latin typeface="Arial"/>
                <a:ea typeface="Arial"/>
                <a:cs typeface="Arial"/>
                <a:sym typeface="Arial"/>
              </a:defRPr>
            </a:lvl1pPr>
          </a:lstStyle>
          <a:p>
            <a:pPr/>
            <a:r>
              <a:t>SU SANADOR</a:t>
            </a:r>
          </a:p>
        </p:txBody>
      </p:sp>
      <p:sp>
        <p:nvSpPr>
          <p:cNvPr id="124" name="JESUS"/>
          <p:cNvSpPr txBox="1"/>
          <p:nvPr/>
        </p:nvSpPr>
        <p:spPr>
          <a:xfrm>
            <a:off x="8670727" y="4989635"/>
            <a:ext cx="7098991" cy="2781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15000">
                <a:solidFill>
                  <a:srgbClr val="B51600"/>
                </a:solidFill>
                <a:latin typeface="Arial Black"/>
                <a:ea typeface="Arial Black"/>
                <a:cs typeface="Arial Black"/>
                <a:sym typeface="Arial Black"/>
              </a:defRPr>
            </a:lvl1pPr>
          </a:lstStyle>
          <a:p>
            <a:pPr/>
            <a:r>
              <a:t>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jesus-2.png" descr="jesus-2.png"/>
          <p:cNvPicPr>
            <a:picLocks noChangeAspect="1"/>
          </p:cNvPicPr>
          <p:nvPr/>
        </p:nvPicPr>
        <p:blipFill>
          <a:blip r:embed="rId3">
            <a:extLst/>
          </a:blip>
          <a:srcRect l="5791" t="63808" r="83957" b="3757"/>
          <a:stretch>
            <a:fillRect/>
          </a:stretch>
        </p:blipFill>
        <p:spPr>
          <a:xfrm>
            <a:off x="-119213" y="2701859"/>
            <a:ext cx="11888532" cy="10742837"/>
          </a:xfrm>
          <a:prstGeom prst="rect">
            <a:avLst/>
          </a:prstGeom>
          <a:ln w="12700">
            <a:miter lim="400000"/>
          </a:ln>
        </p:spPr>
      </p:pic>
      <p:sp>
        <p:nvSpPr>
          <p:cNvPr id="129" name="a medicina e os avanços na área da saúde não eram os melhores quando comparados aos nossos dias."/>
          <p:cNvSpPr txBox="1"/>
          <p:nvPr/>
        </p:nvSpPr>
        <p:spPr>
          <a:xfrm>
            <a:off x="12796088" y="5962581"/>
            <a:ext cx="9831844" cy="651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8000">
                <a:latin typeface="Arial"/>
                <a:ea typeface="Arial"/>
                <a:cs typeface="Arial"/>
                <a:sym typeface="Arial"/>
              </a:defRPr>
            </a:lvl1pPr>
          </a:lstStyle>
          <a:p>
            <a:pPr/>
            <a:r>
              <a:t>la medicina y los avances en el área de la salud no eran los mejores, si los comparamos con los de nuestros días.</a:t>
            </a:r>
          </a:p>
        </p:txBody>
      </p:sp>
      <p:pic>
        <p:nvPicPr>
          <p:cNvPr id="130" name="setas.png" descr="setas.png"/>
          <p:cNvPicPr>
            <a:picLocks noChangeAspect="1"/>
          </p:cNvPicPr>
          <p:nvPr/>
        </p:nvPicPr>
        <p:blipFill>
          <a:blip r:embed="rId4">
            <a:extLst/>
          </a:blip>
          <a:srcRect l="18670" t="0" r="73182" b="49355"/>
          <a:stretch>
            <a:fillRect/>
          </a:stretch>
        </p:blipFill>
        <p:spPr>
          <a:xfrm flipH="1" rot="7794034">
            <a:off x="10380168" y="5930798"/>
            <a:ext cx="1990207" cy="2386942"/>
          </a:xfrm>
          <a:prstGeom prst="rect">
            <a:avLst/>
          </a:prstGeom>
          <a:ln w="12700">
            <a:miter lim="400000"/>
          </a:ln>
        </p:spPr>
      </p:pic>
      <p:sp>
        <p:nvSpPr>
          <p:cNvPr id="131" name="Na época de Jesus,"/>
          <p:cNvSpPr txBox="1"/>
          <p:nvPr/>
        </p:nvSpPr>
        <p:spPr>
          <a:xfrm>
            <a:off x="11223449" y="4444292"/>
            <a:ext cx="12226926"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8000">
                <a:solidFill>
                  <a:srgbClr val="B51600"/>
                </a:solidFill>
                <a:latin typeface="Arial Black"/>
                <a:ea typeface="Arial Black"/>
                <a:cs typeface="Arial Black"/>
                <a:sym typeface="Arial Black"/>
              </a:defRPr>
            </a:lvl1pPr>
          </a:lstStyle>
          <a:p>
            <a:pPr/>
            <a:r>
              <a:t>En la época de Jesús,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biblias.png" descr="biblias.png"/>
          <p:cNvPicPr>
            <a:picLocks noChangeAspect="1"/>
          </p:cNvPicPr>
          <p:nvPr/>
        </p:nvPicPr>
        <p:blipFill>
          <a:blip r:embed="rId3">
            <a:extLst/>
          </a:blip>
          <a:srcRect l="64932" t="0" r="16901" b="68531"/>
          <a:stretch>
            <a:fillRect/>
          </a:stretch>
        </p:blipFill>
        <p:spPr>
          <a:xfrm>
            <a:off x="12288573" y="5196192"/>
            <a:ext cx="12408814" cy="8036612"/>
          </a:xfrm>
          <a:prstGeom prst="rect">
            <a:avLst/>
          </a:prstGeom>
          <a:ln w="12700">
            <a:miter lim="400000"/>
          </a:ln>
        </p:spPr>
      </p:pic>
      <p:grpSp>
        <p:nvGrpSpPr>
          <p:cNvPr id="141" name="Agrupar"/>
          <p:cNvGrpSpPr/>
          <p:nvPr/>
        </p:nvGrpSpPr>
        <p:grpSpPr>
          <a:xfrm>
            <a:off x="846018" y="3280668"/>
            <a:ext cx="16059231" cy="1868135"/>
            <a:chOff x="0" y="0"/>
            <a:chExt cx="16059231" cy="1868133"/>
          </a:xfrm>
        </p:grpSpPr>
        <p:sp>
          <p:nvSpPr>
            <p:cNvPr id="136" name="Linha"/>
            <p:cNvSpPr/>
            <p:nvPr/>
          </p:nvSpPr>
          <p:spPr>
            <a:xfrm>
              <a:off x="399234" y="740108"/>
              <a:ext cx="9744897" cy="887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path>
              </a:pathLst>
            </a:custGeom>
            <a:noFill/>
            <a:ln w="38100" cap="flat">
              <a:solidFill>
                <a:srgbClr val="6C1E22"/>
              </a:solidFill>
              <a:prstDash val="solid"/>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7" name="Forma"/>
            <p:cNvSpPr/>
            <p:nvPr/>
          </p:nvSpPr>
          <p:spPr>
            <a:xfrm rot="10800000">
              <a:off x="732794" y="0"/>
              <a:ext cx="15326438" cy="1354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8" y="203"/>
                  </a:moveTo>
                  <a:lnTo>
                    <a:pt x="21600" y="0"/>
                  </a:lnTo>
                  <a:lnTo>
                    <a:pt x="20332" y="21397"/>
                  </a:lnTo>
                  <a:lnTo>
                    <a:pt x="0" y="21600"/>
                  </a:lnTo>
                  <a:lnTo>
                    <a:pt x="1108" y="203"/>
                  </a:lnTo>
                  <a:close/>
                </a:path>
              </a:pathLst>
            </a:custGeom>
            <a:solidFill>
              <a:srgbClr val="6C1E22"/>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38" name="3 CONCEITOS DE DOENÇA NO NT"/>
            <p:cNvSpPr txBox="1"/>
            <p:nvPr/>
          </p:nvSpPr>
          <p:spPr>
            <a:xfrm>
              <a:off x="1916814" y="330152"/>
              <a:ext cx="12423392" cy="693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4200">
                  <a:solidFill>
                    <a:srgbClr val="FFFFFF"/>
                  </a:solidFill>
                  <a:latin typeface="Arial"/>
                  <a:ea typeface="Arial"/>
                  <a:cs typeface="Arial"/>
                  <a:sym typeface="Arial"/>
                </a:defRPr>
              </a:lvl1pPr>
            </a:lstStyle>
            <a:p>
              <a:pPr/>
              <a:r>
                <a:t>TRES CONCEPTOS DE ENFERMEDAD EN EL NT</a:t>
              </a:r>
            </a:p>
          </p:txBody>
        </p:sp>
        <p:sp>
          <p:nvSpPr>
            <p:cNvPr id="139" name="Forma"/>
            <p:cNvSpPr/>
            <p:nvPr/>
          </p:nvSpPr>
          <p:spPr>
            <a:xfrm>
              <a:off x="7667339" y="1439334"/>
              <a:ext cx="4020576" cy="428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 y="203"/>
                  </a:moveTo>
                  <a:lnTo>
                    <a:pt x="21600" y="0"/>
                  </a:lnTo>
                  <a:lnTo>
                    <a:pt x="20070" y="21397"/>
                  </a:lnTo>
                  <a:lnTo>
                    <a:pt x="0" y="21600"/>
                  </a:lnTo>
                  <a:lnTo>
                    <a:pt x="2015" y="203"/>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sp>
          <p:nvSpPr>
            <p:cNvPr id="140" name="Forma"/>
            <p:cNvSpPr/>
            <p:nvPr/>
          </p:nvSpPr>
          <p:spPr>
            <a:xfrm rot="10800000">
              <a:off x="-1" y="13905"/>
              <a:ext cx="1390817" cy="876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03" y="24"/>
                  </a:moveTo>
                  <a:lnTo>
                    <a:pt x="21600" y="0"/>
                  </a:lnTo>
                  <a:lnTo>
                    <a:pt x="21235" y="21551"/>
                  </a:lnTo>
                  <a:lnTo>
                    <a:pt x="0" y="21600"/>
                  </a:lnTo>
                  <a:lnTo>
                    <a:pt x="8803" y="24"/>
                  </a:lnTo>
                  <a:close/>
                </a:path>
              </a:pathLst>
            </a:custGeom>
            <a:gradFill flip="none" rotWithShape="1">
              <a:gsLst>
                <a:gs pos="0">
                  <a:srgbClr val="FF2600"/>
                </a:gs>
                <a:gs pos="100000">
                  <a:srgbClr val="B51600"/>
                </a:gs>
              </a:gsLst>
              <a:lin ang="5400000" scaled="0"/>
            </a:gra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grpSp>
        <p:nvGrpSpPr>
          <p:cNvPr id="146" name="Agrupar"/>
          <p:cNvGrpSpPr/>
          <p:nvPr/>
        </p:nvGrpSpPr>
        <p:grpSpPr>
          <a:xfrm>
            <a:off x="1064346" y="8842926"/>
            <a:ext cx="743253" cy="743253"/>
            <a:chOff x="0" y="0"/>
            <a:chExt cx="743252" cy="743252"/>
          </a:xfrm>
        </p:grpSpPr>
        <p:sp>
          <p:nvSpPr>
            <p:cNvPr id="142" name="Círculo"/>
            <p:cNvSpPr/>
            <p:nvPr/>
          </p:nvSpPr>
          <p:spPr>
            <a:xfrm>
              <a:off x="0" y="0"/>
              <a:ext cx="743253"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45" name="2ª"/>
            <p:cNvGrpSpPr/>
            <p:nvPr/>
          </p:nvGrpSpPr>
          <p:grpSpPr>
            <a:xfrm>
              <a:off x="35889" y="35889"/>
              <a:ext cx="671473" cy="671473"/>
              <a:chOff x="0" y="0"/>
              <a:chExt cx="671471" cy="671471"/>
            </a:xfrm>
          </p:grpSpPr>
          <p:sp>
            <p:nvSpPr>
              <p:cNvPr id="143" name="Círculo"/>
              <p:cNvSpPr/>
              <p:nvPr/>
            </p:nvSpPr>
            <p:spPr>
              <a:xfrm>
                <a:off x="0" y="0"/>
                <a:ext cx="671472" cy="671472"/>
              </a:xfrm>
              <a:prstGeom prst="ellipse">
                <a:avLst/>
              </a:prstGeom>
              <a:gradFill flip="none" rotWithShape="1">
                <a:gsLst>
                  <a:gs pos="0">
                    <a:schemeClr val="accent4"/>
                  </a:gs>
                  <a:gs pos="100000">
                    <a:srgbClr val="FE9301"/>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44" name="2ª"/>
              <p:cNvSpPr txBox="1"/>
              <p:nvPr/>
            </p:nvSpPr>
            <p:spPr>
              <a:xfrm>
                <a:off x="98334" y="126068"/>
                <a:ext cx="474804"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2ª</a:t>
                </a:r>
              </a:p>
            </p:txBody>
          </p:sp>
        </p:grpSp>
      </p:grpSp>
      <p:grpSp>
        <p:nvGrpSpPr>
          <p:cNvPr id="151" name="Agrupar"/>
          <p:cNvGrpSpPr/>
          <p:nvPr/>
        </p:nvGrpSpPr>
        <p:grpSpPr>
          <a:xfrm>
            <a:off x="1064346" y="10500406"/>
            <a:ext cx="743253" cy="743253"/>
            <a:chOff x="0" y="0"/>
            <a:chExt cx="743252" cy="743252"/>
          </a:xfrm>
        </p:grpSpPr>
        <p:sp>
          <p:nvSpPr>
            <p:cNvPr id="147" name="Círculo"/>
            <p:cNvSpPr/>
            <p:nvPr/>
          </p:nvSpPr>
          <p:spPr>
            <a:xfrm>
              <a:off x="0" y="0"/>
              <a:ext cx="743253"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0" name="3ª"/>
            <p:cNvGrpSpPr/>
            <p:nvPr/>
          </p:nvGrpSpPr>
          <p:grpSpPr>
            <a:xfrm>
              <a:off x="35889" y="35889"/>
              <a:ext cx="671473" cy="671473"/>
              <a:chOff x="0" y="0"/>
              <a:chExt cx="671471" cy="671471"/>
            </a:xfrm>
          </p:grpSpPr>
          <p:sp>
            <p:nvSpPr>
              <p:cNvPr id="148" name="Círculo"/>
              <p:cNvSpPr/>
              <p:nvPr/>
            </p:nvSpPr>
            <p:spPr>
              <a:xfrm>
                <a:off x="0" y="0"/>
                <a:ext cx="671472" cy="671472"/>
              </a:xfrm>
              <a:prstGeom prst="ellipse">
                <a:avLst/>
              </a:prstGeom>
              <a:gradFill flip="none" rotWithShape="1">
                <a:gsLst>
                  <a:gs pos="0">
                    <a:schemeClr val="accent1"/>
                  </a:gs>
                  <a:gs pos="100000">
                    <a:schemeClr val="accent1">
                      <a:hueOff val="114395"/>
                      <a:lumOff val="-24975"/>
                    </a:schemeClr>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49" name="3ª"/>
              <p:cNvSpPr txBox="1"/>
              <p:nvPr/>
            </p:nvSpPr>
            <p:spPr>
              <a:xfrm>
                <a:off x="98334" y="126068"/>
                <a:ext cx="474804"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3ª</a:t>
                </a:r>
              </a:p>
            </p:txBody>
          </p:sp>
        </p:grpSp>
      </p:grpSp>
      <p:grpSp>
        <p:nvGrpSpPr>
          <p:cNvPr id="156" name="Agrupar"/>
          <p:cNvGrpSpPr/>
          <p:nvPr/>
        </p:nvGrpSpPr>
        <p:grpSpPr>
          <a:xfrm>
            <a:off x="1064346" y="7180605"/>
            <a:ext cx="743253" cy="743253"/>
            <a:chOff x="0" y="0"/>
            <a:chExt cx="743252" cy="743252"/>
          </a:xfrm>
        </p:grpSpPr>
        <p:sp>
          <p:nvSpPr>
            <p:cNvPr id="152" name="Círculo"/>
            <p:cNvSpPr/>
            <p:nvPr/>
          </p:nvSpPr>
          <p:spPr>
            <a:xfrm>
              <a:off x="0" y="0"/>
              <a:ext cx="743253" cy="743253"/>
            </a:xfrm>
            <a:prstGeom prst="ellipse">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mn-lt"/>
                  <a:ea typeface="+mn-ea"/>
                  <a:cs typeface="+mn-cs"/>
                  <a:sym typeface="Helvetica Neue Medium"/>
                </a:defRPr>
              </a:pPr>
            </a:p>
          </p:txBody>
        </p:sp>
        <p:grpSp>
          <p:nvGrpSpPr>
            <p:cNvPr id="155" name="1º"/>
            <p:cNvGrpSpPr/>
            <p:nvPr/>
          </p:nvGrpSpPr>
          <p:grpSpPr>
            <a:xfrm>
              <a:off x="35889" y="35889"/>
              <a:ext cx="671473" cy="671473"/>
              <a:chOff x="0" y="0"/>
              <a:chExt cx="671471" cy="671471"/>
            </a:xfrm>
          </p:grpSpPr>
          <p:sp>
            <p:nvSpPr>
              <p:cNvPr id="153" name="Círculo"/>
              <p:cNvSpPr/>
              <p:nvPr/>
            </p:nvSpPr>
            <p:spPr>
              <a:xfrm>
                <a:off x="0" y="0"/>
                <a:ext cx="671472" cy="671472"/>
              </a:xfrm>
              <a:prstGeom prst="ellipse">
                <a:avLst/>
              </a:prstGeom>
              <a:gradFill flip="none" rotWithShape="1">
                <a:gsLst>
                  <a:gs pos="0">
                    <a:schemeClr val="accent5"/>
                  </a:gs>
                  <a:gs pos="100000">
                    <a:srgbClr val="EE230C"/>
                  </a:gs>
                </a:gsLst>
                <a:lin ang="5400000" scaled="0"/>
              </a:gradFill>
              <a:ln w="12700" cap="flat">
                <a:noFill/>
                <a:miter lim="400000"/>
              </a:ln>
              <a:effectLst/>
            </p:spPr>
            <p:txBody>
              <a:bodyPr wrap="square" lIns="0" tIns="0" rIns="0" bIns="0" numCol="1" anchor="ctr">
                <a:noAutofit/>
              </a:bodyPr>
              <a:lstStyle/>
              <a:p>
                <a:pPr>
                  <a:defRPr>
                    <a:solidFill>
                      <a:srgbClr val="FFFFFF"/>
                    </a:solidFill>
                    <a:latin typeface="Arial"/>
                    <a:ea typeface="Arial"/>
                    <a:cs typeface="Arial"/>
                    <a:sym typeface="Arial"/>
                  </a:defRPr>
                </a:pPr>
              </a:p>
            </p:txBody>
          </p:sp>
          <p:sp>
            <p:nvSpPr>
              <p:cNvPr id="154" name="1º"/>
              <p:cNvSpPr txBox="1"/>
              <p:nvPr/>
            </p:nvSpPr>
            <p:spPr>
              <a:xfrm>
                <a:off x="98334" y="126068"/>
                <a:ext cx="474804" cy="4193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a:solidFill>
                      <a:srgbClr val="FFFFFF"/>
                    </a:solidFill>
                    <a:latin typeface="Arial"/>
                    <a:ea typeface="Arial"/>
                    <a:cs typeface="Arial"/>
                    <a:sym typeface="Arial"/>
                  </a:defRPr>
                </a:lvl1pPr>
              </a:lstStyle>
              <a:p>
                <a:pPr/>
                <a:r>
                  <a:t>1º</a:t>
                </a:r>
              </a:p>
            </p:txBody>
          </p:sp>
        </p:grpSp>
      </p:grpSp>
      <p:sp>
        <p:nvSpPr>
          <p:cNvPr id="157" name="Alguns acreditavam que a doença era o resultado dos pecados;"/>
          <p:cNvSpPr txBox="1"/>
          <p:nvPr/>
        </p:nvSpPr>
        <p:spPr>
          <a:xfrm>
            <a:off x="1996738" y="6933695"/>
            <a:ext cx="10208119" cy="12467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600">
                <a:latin typeface="Arial"/>
                <a:ea typeface="Arial"/>
                <a:cs typeface="Arial"/>
                <a:sym typeface="Arial"/>
              </a:defRPr>
            </a:lvl1pPr>
          </a:lstStyle>
          <a:p>
            <a:pPr/>
            <a:r>
              <a:t>Algunos creían que la enfermedad era el resultado de los pecados.</a:t>
            </a:r>
          </a:p>
        </p:txBody>
      </p:sp>
      <p:sp>
        <p:nvSpPr>
          <p:cNvPr id="158" name="Outros consideravam que a doença era um assunto de bruxaria ou magia;"/>
          <p:cNvSpPr txBox="1"/>
          <p:nvPr/>
        </p:nvSpPr>
        <p:spPr>
          <a:xfrm>
            <a:off x="1996737" y="8591173"/>
            <a:ext cx="10208122" cy="1246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600">
                <a:latin typeface="Arial"/>
                <a:ea typeface="Arial"/>
                <a:cs typeface="Arial"/>
                <a:sym typeface="Arial"/>
              </a:defRPr>
            </a:lvl1pPr>
          </a:lstStyle>
          <a:p>
            <a:pPr/>
            <a:r>
              <a:t>Otros consideraban que la enfermedad era un asunto de brujería o magia.</a:t>
            </a:r>
          </a:p>
        </p:txBody>
      </p:sp>
      <p:sp>
        <p:nvSpPr>
          <p:cNvPr id="159" name="Outros consideravam que a doença era um assunto médico propriamente dito."/>
          <p:cNvSpPr txBox="1"/>
          <p:nvPr/>
        </p:nvSpPr>
        <p:spPr>
          <a:xfrm>
            <a:off x="1996738" y="10248651"/>
            <a:ext cx="10208118" cy="12467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117999"/>
              </a:lnSpc>
              <a:defRPr b="0" sz="3600">
                <a:latin typeface="Arial"/>
                <a:ea typeface="Arial"/>
                <a:cs typeface="Arial"/>
                <a:sym typeface="Arial"/>
              </a:defRPr>
            </a:lvl1pPr>
          </a:lstStyle>
          <a:p>
            <a:pPr/>
            <a:r>
              <a:t>Otros consideraban que la enfermedad era un asunto médico propiamente dicho.</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jesus-2.png" descr="jesus-2.png"/>
          <p:cNvPicPr>
            <a:picLocks noChangeAspect="1"/>
          </p:cNvPicPr>
          <p:nvPr/>
        </p:nvPicPr>
        <p:blipFill>
          <a:blip r:embed="rId3">
            <a:extLst/>
          </a:blip>
          <a:srcRect l="42827" t="56398" r="45118" b="0"/>
          <a:stretch>
            <a:fillRect/>
          </a:stretch>
        </p:blipFill>
        <p:spPr>
          <a:xfrm>
            <a:off x="803119" y="2959892"/>
            <a:ext cx="8473164" cy="8753280"/>
          </a:xfrm>
          <a:prstGeom prst="rect">
            <a:avLst/>
          </a:prstGeom>
          <a:ln w="12700">
            <a:miter lim="400000"/>
          </a:ln>
        </p:spPr>
      </p:pic>
      <p:sp>
        <p:nvSpPr>
          <p:cNvPr id="164" name="devemos compreender que Ele é o curador por excelência pois está acima da medicina convencional ou alternativa."/>
          <p:cNvSpPr txBox="1"/>
          <p:nvPr/>
        </p:nvSpPr>
        <p:spPr>
          <a:xfrm>
            <a:off x="11155677" y="5431589"/>
            <a:ext cx="10815028" cy="651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lnSpc>
                <a:spcPct val="90000"/>
              </a:lnSpc>
              <a:defRPr b="0" sz="8000">
                <a:latin typeface="Arial"/>
                <a:ea typeface="Arial"/>
                <a:cs typeface="Arial"/>
                <a:sym typeface="Arial"/>
              </a:defRPr>
            </a:lvl1pPr>
          </a:lstStyle>
          <a:p>
            <a:pPr/>
            <a:r>
              <a:t>debemos comprender que él es el sanador por excelencia, pues está por encima de la medicina convencional o alternativa.</a:t>
            </a:r>
          </a:p>
        </p:txBody>
      </p:sp>
      <p:pic>
        <p:nvPicPr>
          <p:cNvPr id="165" name="setas.png" descr="setas.png"/>
          <p:cNvPicPr>
            <a:picLocks noChangeAspect="1"/>
          </p:cNvPicPr>
          <p:nvPr/>
        </p:nvPicPr>
        <p:blipFill>
          <a:blip r:embed="rId4">
            <a:extLst/>
          </a:blip>
          <a:srcRect l="19107" t="50439" r="72745" b="0"/>
          <a:stretch>
            <a:fillRect/>
          </a:stretch>
        </p:blipFill>
        <p:spPr>
          <a:xfrm flipH="1" rot="7794034">
            <a:off x="9120384" y="6549753"/>
            <a:ext cx="1990206" cy="2335893"/>
          </a:xfrm>
          <a:prstGeom prst="rect">
            <a:avLst/>
          </a:prstGeom>
          <a:ln w="12700">
            <a:miter lim="400000"/>
          </a:ln>
        </p:spPr>
      </p:pic>
      <p:sp>
        <p:nvSpPr>
          <p:cNvPr id="166" name="Jesus nos Evangelhos,"/>
          <p:cNvSpPr txBox="1"/>
          <p:nvPr/>
        </p:nvSpPr>
        <p:spPr>
          <a:xfrm>
            <a:off x="9899064" y="3541165"/>
            <a:ext cx="13328254"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8000">
                <a:solidFill>
                  <a:srgbClr val="B51600"/>
                </a:solidFill>
                <a:latin typeface="Arial Black"/>
                <a:ea typeface="Arial Black"/>
                <a:cs typeface="Arial Black"/>
                <a:sym typeface="Arial Black"/>
              </a:defRPr>
            </a:lvl1pPr>
          </a:lstStyle>
          <a:p>
            <a:pPr/>
            <a:r>
              <a:t>Jesús en los evangelios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omo curador durante Seu ministério terreno, as missões cristãs enfatizavam fortemente o exemplo de Cristo na cura dos doentes."/>
          <p:cNvSpPr txBox="1"/>
          <p:nvPr/>
        </p:nvSpPr>
        <p:spPr>
          <a:xfrm>
            <a:off x="11036665" y="4988962"/>
            <a:ext cx="10815029" cy="58143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ct val="90000"/>
              </a:lnSpc>
              <a:defRPr b="0" sz="4800">
                <a:latin typeface="Arial"/>
                <a:ea typeface="Arial"/>
                <a:cs typeface="Arial"/>
                <a:sym typeface="Arial"/>
              </a:defRPr>
            </a:pPr>
            <a:r>
              <a:t> </a:t>
            </a:r>
            <a:r>
              <a:rPr sz="7200"/>
              <a:t>durante su ministerio terrenal, las misiones cristianas mantenían un fuerte énfasis en el ejemplo de Cristo de sanar a los enfermos.</a:t>
            </a:r>
          </a:p>
        </p:txBody>
      </p:sp>
      <p:pic>
        <p:nvPicPr>
          <p:cNvPr id="171" name="setas.png" descr="setas.png"/>
          <p:cNvPicPr>
            <a:picLocks noChangeAspect="1"/>
          </p:cNvPicPr>
          <p:nvPr/>
        </p:nvPicPr>
        <p:blipFill>
          <a:blip r:embed="rId3">
            <a:extLst/>
          </a:blip>
          <a:srcRect l="19107" t="50439" r="72745" b="0"/>
          <a:stretch>
            <a:fillRect/>
          </a:stretch>
        </p:blipFill>
        <p:spPr>
          <a:xfrm flipH="1" rot="7794034">
            <a:off x="8525329" y="7620851"/>
            <a:ext cx="1990207" cy="2335893"/>
          </a:xfrm>
          <a:prstGeom prst="rect">
            <a:avLst/>
          </a:prstGeom>
          <a:ln w="12700">
            <a:miter lim="400000"/>
          </a:ln>
        </p:spPr>
      </p:pic>
      <p:sp>
        <p:nvSpPr>
          <p:cNvPr id="172" name="Devido ao trabalho de Cristo"/>
          <p:cNvSpPr txBox="1"/>
          <p:nvPr/>
        </p:nvSpPr>
        <p:spPr>
          <a:xfrm>
            <a:off x="6655899" y="3243638"/>
            <a:ext cx="14977269"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0" sz="8000">
                <a:solidFill>
                  <a:srgbClr val="B51600"/>
                </a:solidFill>
                <a:latin typeface="Arial Black"/>
                <a:ea typeface="Arial Black"/>
                <a:cs typeface="Arial Black"/>
                <a:sym typeface="Arial Black"/>
              </a:defRPr>
            </a:lvl1pPr>
          </a:lstStyle>
          <a:p>
            <a:pPr/>
            <a:r>
              <a:t>Debido al trabajo de Cristo</a:t>
            </a:r>
          </a:p>
        </p:txBody>
      </p:sp>
      <p:pic>
        <p:nvPicPr>
          <p:cNvPr id="173" name="Jesus-curando_1.png" descr="Jesus-curando_1.png"/>
          <p:cNvPicPr>
            <a:picLocks noChangeAspect="1"/>
          </p:cNvPicPr>
          <p:nvPr/>
        </p:nvPicPr>
        <p:blipFill>
          <a:blip r:embed="rId4">
            <a:extLst/>
          </a:blip>
          <a:srcRect l="2369" t="54025" r="65159" b="12344"/>
          <a:stretch>
            <a:fillRect/>
          </a:stretch>
        </p:blipFill>
        <p:spPr>
          <a:xfrm>
            <a:off x="394724" y="4333478"/>
            <a:ext cx="9778125" cy="504908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EA5E59716CA04482326D7D6394CBC5" ma:contentTypeVersion="16" ma:contentTypeDescription="Crie um novo documento." ma:contentTypeScope="" ma:versionID="9b56fdc4b02adda17492bf02ac1aae2f">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3fbc66be045cf510e3adfee3e99e1f81"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hes de Compartilhado Com" ma:internalName="SharedWithDetails" ma:readOnly="true">
      <xsd:simpleType>
        <xsd:restriction base="dms:Note">
          <xsd:maxLength value="255"/>
        </xsd:restriction>
      </xsd:simpleType>
    </xsd:element>
    <xsd:element name="TaxCatchAll" ma:index="20" nillable="true" ma:displayName="Taxonomy Catch All Column" ma:hidden="true" ma:list="{1321966f-2f05-4b4c-8c5f-5864bf1374cb}"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5C424EC6-56F8-47CF-9070-4A83940CBBC2}"/>
</file>

<file path=customXml/itemProps2.xml><?xml version="1.0" encoding="utf-8"?>
<ds:datastoreItem xmlns:ds="http://schemas.openxmlformats.org/officeDocument/2006/customXml" ds:itemID="{00A25F24-DBDD-4E67-B3B2-368BB006DE3E}"/>
</file>

<file path=customXml/itemProps3.xml><?xml version="1.0" encoding="utf-8"?>
<ds:datastoreItem xmlns:ds="http://schemas.openxmlformats.org/officeDocument/2006/customXml" ds:itemID="{2DE40566-CED8-48B1-8964-FC1B2AC6B630}"/>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