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8.xml" ContentType="application/vnd.openxmlformats-officedocument.presentationml.notesSlide+xml"/>
  <Override PartName="/ppt/slides/slide10.xml" ContentType="application/vnd.openxmlformats-officedocument.presentationml.slide+xml"/>
  <Override PartName="/ppt/notesSlides/notesSlide9.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xml" ContentType="application/vnd.openxmlformats-officedocument.presentationml.slide+xml"/>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18.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slides/slide21.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24.xml" ContentType="application/vnd.openxmlformats-officedocument.presentationml.notesSlide+xml"/>
  <Override PartName="/ppt/slides/slide26.xml" ContentType="application/vnd.openxmlformats-officedocument.presentationml.slide+xml"/>
  <Override PartName="/ppt/notesSlides/notesSlide25.xml" ContentType="application/vnd.openxmlformats-officedocument.presentationml.notes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customXml" Target="../customXml/item1.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ustomXml" Target="../customXml/item3.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ustomXml" Target="../customXml/item2.xml"/><Relationship Id="rId8" Type="http://schemas.openxmlformats.org/officeDocument/2006/relationships/slide" Target="slides/slid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r>
              <a:t>Compasión y misericordia</a:t>
            </a:r>
          </a:p>
          <a:p>
            <a:pPr/>
          </a:p>
          <a:p>
            <a:pPr/>
            <a:r>
              <a:t>Pr. João Luiz Marcon – Diretor do SALT/FAP</a:t>
            </a:r>
          </a:p>
          <a:p>
            <a:pPr/>
          </a:p>
          <a:p>
            <a:pPr/>
            <a:r>
              <a:t>Texto bíblico base: “Quem despreza o próximo comete pecado, mas como é feliz quem trata com bondade os necessitados!” (Pv 14:21).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lvl1pPr>
              <a:lnSpc>
                <a:spcPct val="117999"/>
              </a:lnSpc>
              <a:defRPr sz="1800">
                <a:latin typeface="Calibri"/>
                <a:ea typeface="Calibri"/>
                <a:cs typeface="Calibri"/>
                <a:sym typeface="Calibri"/>
              </a:defRPr>
            </a:lvl1pPr>
          </a:lstStyle>
          <a:p>
            <a:pPr/>
            <a:r>
              <a:t>Lucas dice que las buenas nuevas de salvación llegaron al leproso por medio de la acción y las palabras de Jesús. El leproso se acercó a Jesús, suplicándole que, si fuera la voluntad del Maestro, él podría purificarlo. El hombre enfermo humildemente se sometió a la soberanía de Cristo, no dudando del poder ni de la compasión de Jesús. Pero, el Dador de la vida hizo algo fuera de lo común para sus días. Antes de decir alguna palabra, Jesús extendió su brazo y lo tocó. El Salvador reveló el amor divino al tocar al leproso, porque nadie podría hacer una acción así sin ser también considerado impuro. En lenguaje no verbal, Jesús le devolvió la dignidad y el respeto humano. Después, Jesús restableció su salud con palabras del poder creador y restaurador.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lvl1pPr>
              <a:lnSpc>
                <a:spcPct val="117999"/>
              </a:lnSpc>
              <a:defRPr sz="1800">
                <a:latin typeface="Calibri"/>
                <a:ea typeface="Calibri"/>
                <a:cs typeface="Calibri"/>
                <a:sym typeface="Calibri"/>
              </a:defRPr>
            </a:lvl1pPr>
          </a:lstStyle>
          <a:p>
            <a:pPr/>
            <a:r>
              <a:t>Las actitudes de Jesús inspiraron a Francisco de Asís a dejar su vida opulenta de placeres y a convertirse al Señor. El joven rico abandonó todo para ayudar a quien necesitaba y a predicar el evangelio a los pobres. Algo que marca la vida de ese hombre es la manera como cuidaba de los leprosos al crear refugios para atenderlos. Cierta vez, Francisco encontró a un leproso al borde del camino; al contario de la mayoría de las personas que se mantenía a la distancia del enfermo él sintió profunda compasión y comprendió que esa persona necesitaba del amor de Cristo y del cuidado humano. Los que testificaron ese encuentro quedaron impresionados y perplejos con la actitud de Francisco, pero él explicó que al servir al leproso estaba sirviendo a Cristo.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lnSpc>
                <a:spcPct val="107000"/>
              </a:lnSpc>
              <a:spcBef>
                <a:spcPts val="800"/>
              </a:spcBef>
              <a:defRPr sz="1800">
                <a:latin typeface="Calibri"/>
                <a:ea typeface="Calibri"/>
                <a:cs typeface="Calibri"/>
                <a:sym typeface="Calibri"/>
              </a:defRPr>
            </a:pPr>
            <a:r>
              <a:t>Jesús cura y salva a la persona pobre, pero también cura y salva a la persona egoísta. Jesús nació e hizo toda la diferencia en la vida de los pobres leprosos, en la vida de Francisco y en la vida de millones de cristianos durante siglos. Ciertamente él hará toda la diferencia en su vida. </a:t>
            </a:r>
            <a:endParaRPr>
              <a:latin typeface="Aptos ExtraBold Italic"/>
              <a:ea typeface="Aptos ExtraBold Italic"/>
              <a:cs typeface="Aptos ExtraBold Italic"/>
              <a:sym typeface="Aptos ExtraBold Italic"/>
            </a:endParaRPr>
          </a:p>
          <a:p>
            <a:pPr>
              <a:lnSpc>
                <a:spcPct val="107000"/>
              </a:lnSpc>
              <a:spcBef>
                <a:spcPts val="800"/>
              </a:spcBef>
              <a:defRPr sz="1800">
                <a:latin typeface="Calibri"/>
                <a:ea typeface="Calibri"/>
                <a:cs typeface="Calibri"/>
                <a:sym typeface="Calibri"/>
              </a:defRPr>
            </a:pPr>
          </a:p>
          <a:p>
            <a:pPr>
              <a:lnSpc>
                <a:spcPct val="107000"/>
              </a:lnSpc>
              <a:spcBef>
                <a:spcPts val="800"/>
              </a:spcBef>
              <a:defRPr sz="1800">
                <a:latin typeface="Calibri"/>
                <a:ea typeface="Calibri"/>
                <a:cs typeface="Calibri"/>
                <a:sym typeface="Calibri"/>
              </a:defRPr>
            </a:pPr>
            <a:r>
              <a:t>¿Y si Jesús no hubiera nacido hubiéramos conocido su ejemplo de cuidado y ayuda a los pobres y necesitados?</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lnSpc>
                <a:spcPct val="117999"/>
              </a:lnSpc>
            </a:pPr>
            <a:r>
              <a:t>III. </a:t>
            </a:r>
            <a:r>
              <a:rPr sz="1800">
                <a:latin typeface="Calibri"/>
                <a:ea typeface="Calibri"/>
                <a:cs typeface="Calibri"/>
                <a:sym typeface="Calibri"/>
              </a:rPr>
              <a:t>Jesús nació para dar el ejemplo de atender a los que necesitan ayuda </a:t>
            </a:r>
            <a:r>
              <a:t>(L</a:t>
            </a:r>
            <a:r>
              <a:t>u</a:t>
            </a:r>
            <a:r>
              <a:t>c</a:t>
            </a:r>
            <a:r>
              <a:t>.</a:t>
            </a:r>
            <a:r>
              <a:t> 8:26-34)</a:t>
            </a:r>
            <a: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Veamos otro ejemplo de evangelio de Lucas, donde observamos que Jesús tuvo compasión de un endemoniado gadareno (Luc. 8:26-34). Ese hombre andaba entre los sepulcros. Tal vez hoy sería un vagabundo, sin techo, sin familia, que había perdido el juicio por los vicios y pecados. Estaba desnudo y furioso (Mat. 8:28). Era tanto el miedo de las personas que lo ataban con cadenas y grillos; sin embargo, el endemoniado los despedazaba (Mar. 5:4). El gadareno era totalmente esclavo de Satanás.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Cumpliendo su papel como Libertador mesiánico, Jesús oyó el clamor de esa persona por liberación del cautiverio del diablo. Después de su liberación, el hombre estaba en su sano juicio, vestido y sentado a los pies de Jesús. Había sido curado espiritual y mentalmente de su estado deplorable. El maestro mismo le enseñó el evangelio. ¡Cristo lo recibió y ayudó!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hape 217"/>
          <p:cNvSpPr/>
          <p:nvPr>
            <p:ph type="sldImg"/>
          </p:nvPr>
        </p:nvSpPr>
        <p:spPr>
          <a:prstGeom prst="rect">
            <a:avLst/>
          </a:prstGeom>
        </p:spPr>
        <p:txBody>
          <a:bodyPr/>
          <a:lstStyle/>
          <a:p>
            <a:pPr/>
          </a:p>
        </p:txBody>
      </p:sp>
      <p:sp>
        <p:nvSpPr>
          <p:cNvPr id="218" name="Shape 218"/>
          <p:cNvSpPr/>
          <p:nvPr>
            <p:ph type="body" sz="quarter" idx="1"/>
          </p:nvPr>
        </p:nvSpPr>
        <p:spPr>
          <a:prstGeom prst="rect">
            <a:avLst/>
          </a:prstGeom>
        </p:spPr>
        <p:txBody>
          <a:bodyPr/>
          <a:lstStyle>
            <a:lvl1pPr>
              <a:lnSpc>
                <a:spcPct val="117999"/>
              </a:lnSpc>
              <a:defRPr sz="1100">
                <a:latin typeface="Arial"/>
                <a:ea typeface="Arial"/>
                <a:cs typeface="Arial"/>
                <a:sym typeface="Arial"/>
              </a:defRPr>
            </a:lvl1pPr>
          </a:lstStyle>
          <a:p>
            <a:pPr/>
            <a:r>
              <a:t>Es importante decir que Jesús nos da el ejemplo de una vida llena de significado en favor de los necesitados. Pero Jesús no solo da el ejemplo; también ofrece el poder para vivir una vida de compasión y misericordia como él vivió; una vida fructífera es posible cuando vivimos unidos a él (Juan 15).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Ese ejemplo se lo puede ver en otro libro del médico Lucas, Los Hechos de los Apóstoles. El libro de Hechos es la continuación de la vida y del ministerio de Cristo, solo que en la vida de sus discípulos. La misión profética de Jesús continúa con hombres y mujeres transformados y llenos del Espíritu Santo. Ellos produjeron los frutos de amor, bondad, compasión y misericordia por todos, en especial por los pobres. De modo que fueron llamados cristianos, o sea, pequeños cristos. Los no cristianos vieron en los seguidores de Cristo el propio Jesús en compasión y misericordia.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El amor de Cristo impulsaba a la iglesia a enseñar, sanar y predicar el evangelio a todas las personas y en todos los lugares. La iglesia era receptiva como Jesús. Si había necesitados, estaba dispuesta a proveerles lo que necesitaban (Hech. 4:24, 35). Para suplir las necesidades existía un fondo que tenía en vista ayudar a los pobres, esclavos, viudas, los huérfanos, los extranjeros, sean cristianos o no. El poder del evangelio daba cuidado y ayuda a quien la necesitaba. Los primeros cristianos amaban a Jesús y a las personas por quienes murió. Cada ser humano, aun estando bajo el poder del enemigo, era importante para la iglesia. La iglesia hizo la diferencia en los días apostólicos porque seguía el amor y el ejemplo de Jesús. Porque un día él nació y toda persona es importante. Usted es importante para Jesús.</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¿Y si Jesús no hubiera nacido hubiéramos conocido el perdón de Dios por los pobres pecadores?</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lnSpc>
                <a:spcPct val="117999"/>
              </a:lnSpc>
            </a:pPr>
            <a:r>
              <a:t>IV. </a:t>
            </a:r>
            <a:r>
              <a:t>Jesús nació para conceder una vida nueva a todos </a:t>
            </a:r>
            <a:r>
              <a:t>(Lc 8:43-48)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Shape 105"/>
          <p:cNvSpPr/>
          <p:nvPr>
            <p:ph type="sldImg"/>
          </p:nvPr>
        </p:nvSpPr>
        <p:spPr>
          <a:prstGeom prst="rect">
            <a:avLst/>
          </a:prstGeom>
        </p:spPr>
        <p:txBody>
          <a:bodyPr/>
          <a:lstStyle/>
          <a:p>
            <a:pPr/>
          </a:p>
        </p:txBody>
      </p:sp>
      <p:sp>
        <p:nvSpPr>
          <p:cNvPr id="106" name="Shape 106"/>
          <p:cNvSpPr/>
          <p:nvPr>
            <p:ph type="body" sz="quarter" idx="1"/>
          </p:nvPr>
        </p:nvSpPr>
        <p:spPr>
          <a:prstGeom prst="rect">
            <a:avLst/>
          </a:prstGeom>
        </p:spPr>
        <p:txBody>
          <a:bodyPr/>
          <a:lstStyle>
            <a:lvl1pPr>
              <a:lnSpc>
                <a:spcPct val="117999"/>
              </a:lnSpc>
              <a:defRPr sz="1800">
                <a:latin typeface="Calibri"/>
                <a:ea typeface="Calibri"/>
                <a:cs typeface="Calibri"/>
                <a:sym typeface="Calibri"/>
              </a:defRPr>
            </a:lvl1pPr>
          </a:lstStyle>
          <a:p>
            <a:pPr/>
            <a:r>
              <a:t>Desde su comienzo, el cristianismo reveló ser una religión de amor por medio de la compasión y misericordia con los pobres.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lnSpc>
                <a:spcPct val="117999"/>
              </a:lnSpc>
              <a:defRPr sz="1800">
                <a:latin typeface="Arial"/>
                <a:ea typeface="Arial"/>
                <a:cs typeface="Arial"/>
                <a:sym typeface="Arial"/>
              </a:defRPr>
            </a:pPr>
            <a:r>
              <a:t>La última historia que tomamos del evangelio de Lucas viene de la mujer sanada de hemorragia. Ella sufría de la enfermedad hacía doce años y era rechazada socialmente. Todo indica que había gastado sus recursos con médicos para ser curada y volver a tener una vida normal. Esa mujer también era cautiva de la enfermedad y oprimida emocionalmente por la situación en que se encontraba.</a:t>
            </a:r>
          </a:p>
          <a:p>
            <a:pPr>
              <a:lnSpc>
                <a:spcPct val="117999"/>
              </a:lnSpc>
              <a:defRPr sz="1800">
                <a:latin typeface="Arial"/>
                <a:ea typeface="Arial"/>
                <a:cs typeface="Arial"/>
                <a:sym typeface="Arial"/>
              </a:defRPr>
            </a:pPr>
          </a:p>
          <a:p>
            <a:pPr>
              <a:lnSpc>
                <a:spcPct val="117999"/>
              </a:lnSpc>
              <a:defRPr sz="1800">
                <a:latin typeface="Arial"/>
                <a:ea typeface="Arial"/>
                <a:cs typeface="Arial"/>
                <a:sym typeface="Arial"/>
              </a:defRPr>
            </a:pPr>
            <a:r>
              <a:t>La mujer creyó que Cristo la sanaría de su enfermedad y le daría una vida nueva. Por la fe tocó el borde del manto de Jesús, y el Señor la libró de su mal, y le concedió el “año aceptable del Señor” (Luc. 4:19). La expresión “año aceptable del Señor” se refiere al año del jubileo (Lev. 25:8-34). El jubileo ocurría cada cincuenta años y anunciaba la liberación de los esclavos, el perdón de las deudas a los pobres y empobrecidos y el regreso a su herencia perdida por las malezas de la vida. La mujer curada estaba ahora en el jubileo mesiánico que Jesús anunció en la sinagoga de Nazaret en Lucas 4:18, 19. El jubileo representaba el inicio de una vida nueva para todos los liberados del cautiverio y la opresión; una vida nueva para los pobres.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La pobreza siempre existió en la Tierra. Sin embargo, la Iglesia de Cristo hizo mucho para disminuir la pobreza. Tenemos como ejemplo en nuestro medio los proyectos de ADRA, ASA, Más amor en Navidad, hogares de niños, orfanatos, asilos, hospitales, refugios, etc. Muchos de los proyectos de la Iglesia son como el jubileo, oportunidades de reiniciar la vida. Es lo que Cristo ofrece: un nuevo comienzo.</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El “año aceptable del Señor” es la invitación para aceptar la gracia perdonadora y restauradora de Cristo. Juan 3:16 afirma: “Porque de tal manera amó Dios al mundo, que ha dado a su Hijo unigénito, para que todo aquel que en él cree, no se pierda, mas tenga vida eterna”. Dios quiere perdonar nuestras faltas llamadas pecado. Él nos ama y quiere transformar nuestra vida. Dios quiere salvarnos de nuestras miserias espirituales, físicas, emocionales y sociales. ¿Usted desea el perdón transformador de Cristo?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lnSpc>
                <a:spcPct val="117999"/>
              </a:lnSpc>
            </a:pPr>
            <a:r>
              <a:t>V. </a:t>
            </a:r>
            <a:r>
              <a:t>CONCLUSIÓN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Imagine cómo sería nuestro mundo si Jesús no hubiera nacido. ¿No nos asusta pensar así? Jesús nació para ser la bendición del Dios trino para la humanidad caída, según la promesa divina hecha a Abraham (Gén. 12:3). Jesús nació para salvar a los pobres y rechazados de la sociedad, para ser un ejemplo del cuidado hacia los desprovistos de recursos, para dar perdón del pecado y, lo más importante, una vida nueva de oportunidades con Dios.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Después que él nació, el mundo nunca más fue el mismo. Eso gracias a su poderoso amor que trae compasión y misericordia. Sus discípulos están esparcidos por todo el mundo y continúan bendiciendo a los que más necesitan. Desde los tiempos más antiguos de la iglesia cristiana hasta hoy, los cristianos han demostrado compasión y misericordia por las personas. Eso es fruto de la obra de Cristo en la vida del que cree. Es la acción del Espíritu que derrama el amor divino en el corazón de aquel que está unido a Jesús (Rom. 5:5). Es el poder transformador de Cristo.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¿Usted desea ser un seguidor de Jesús? ¿Desea aceptar al Jesús que vino al mundo para transformar la vida de las personas? Él quiere transformar su vida. Él quiere perdonar sus pecados y darle un nuevo comienzo. Si ese es su deseo póngase en pie, porque quiero orar por su decisión.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Shape 112"/>
          <p:cNvSpPr/>
          <p:nvPr>
            <p:ph type="sldImg"/>
          </p:nvPr>
        </p:nvSpPr>
        <p:spPr>
          <a:prstGeom prst="rect">
            <a:avLst/>
          </a:prstGeom>
        </p:spPr>
        <p:txBody>
          <a:bodyPr/>
          <a:lstStyle/>
          <a:p>
            <a:pPr/>
          </a:p>
        </p:txBody>
      </p:sp>
      <p:sp>
        <p:nvSpPr>
          <p:cNvPr id="113" name="Shape 113"/>
          <p:cNvSpPr/>
          <p:nvPr>
            <p:ph type="body" sz="quarter" idx="1"/>
          </p:nvPr>
        </p:nvSpPr>
        <p:spPr>
          <a:prstGeom prst="rect">
            <a:avLst/>
          </a:prstGeom>
        </p:spPr>
        <p:txBody>
          <a:bodyPr/>
          <a:lstStyle>
            <a:lvl1pPr>
              <a:lnSpc>
                <a:spcPct val="117999"/>
              </a:lnSpc>
              <a:defRPr sz="1800">
                <a:latin typeface="Calibri"/>
                <a:ea typeface="Calibri"/>
                <a:cs typeface="Calibri"/>
                <a:sym typeface="Calibri"/>
              </a:defRPr>
            </a:lvl1pPr>
          </a:lstStyle>
          <a:p>
            <a:pPr/>
            <a:r>
              <a:t>Ilustración: Lorenzo era un diácono muy generoso, especialmente con los pobres. Vivió en Aragón, ciudad del Imperio Romano en el siglo I. Durante una de las persecuciones a los cristianos, le ordenaron que trajera a un oficial romano algunos de los “tesoros de la iglesia”. Lo que trajo fueron algunos pobres, miserables y lisiados y se refirió a ellos de esta manera: “Estos son los tesoros de la iglesia”. Por haber respondido así fue quemado hasta morir. Hoy, en Fort Lauderdale, Florida existe un refugio en homenaje al diácono cristiano: la Capilla San Lorenzo. Ese refugio ofrece alimento a los desamparados, una casilla postal, consejería, referencias de empleo, baños, servicios de capellanía, teléfono y mucho más. La misión de Cristo por los pobres influenció a la iglesia de Fort Lauderdale.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lnSpc>
                <a:spcPct val="107000"/>
              </a:lnSpc>
              <a:spcBef>
                <a:spcPts val="800"/>
              </a:spcBef>
              <a:defRPr sz="1800">
                <a:latin typeface="Calibri"/>
                <a:ea typeface="Calibri"/>
                <a:cs typeface="Calibri"/>
                <a:sym typeface="Calibri"/>
              </a:defRPr>
            </a:pPr>
            <a:r>
              <a:t>Según historiadores del tiempo del Imperio Romano, la caridad tenía poco alcance en la vida de las personas, especialmente para los que más necesitaban. Cualquier ayuda tenía un propósito cargado de segundas intenciones. Sin embargo, Jesús nació e hizo toda la diferencia. </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17999"/>
              </a:lnSpc>
              <a:defRPr sz="1800">
                <a:latin typeface="Calibri"/>
                <a:ea typeface="Calibri"/>
                <a:cs typeface="Calibri"/>
                <a:sym typeface="Calibri"/>
              </a:defRPr>
            </a:pPr>
            <a:r>
              <a:t>En Lucas 4: 18, 19 el evangelista presenta la identidad y la misión mesiánica del Señor y muestra una agenda de sus acciones en el ministerio en favor de la humanidad caída: “dar buenas nuevas a los pobres”, “pregonar libertad a los cautivos y vista a los ciegos”, “a poner en libertad a los oprimidos” y “a predicar el año agradable del Señor”.</a:t>
            </a:r>
            <a:r>
              <a:rPr sz="2200">
                <a:latin typeface="Helvetica Neue"/>
                <a:ea typeface="Helvetica Neue"/>
                <a:cs typeface="Helvetica Neue"/>
                <a:sym typeface="Helvetica Neue"/>
              </a:rPr>
              <a:t>" (L</a:t>
            </a:r>
            <a:r>
              <a:rPr sz="2200">
                <a:latin typeface="Helvetica Neue"/>
                <a:ea typeface="Helvetica Neue"/>
                <a:cs typeface="Helvetica Neue"/>
                <a:sym typeface="Helvetica Neue"/>
              </a:rPr>
              <a:t>u</a:t>
            </a:r>
            <a:r>
              <a:rPr sz="2200">
                <a:latin typeface="Helvetica Neue"/>
                <a:ea typeface="Helvetica Neue"/>
                <a:cs typeface="Helvetica Neue"/>
                <a:sym typeface="Helvetica Neue"/>
              </a:rPr>
              <a:t>c</a:t>
            </a:r>
            <a:r>
              <a:rPr sz="2200">
                <a:latin typeface="Helvetica Neue"/>
                <a:ea typeface="Helvetica Neue"/>
                <a:cs typeface="Helvetica Neue"/>
                <a:sym typeface="Helvetica Neue"/>
              </a:rPr>
              <a:t>.</a:t>
            </a:r>
            <a:r>
              <a:rPr sz="2200">
                <a:latin typeface="Helvetica Neue"/>
                <a:ea typeface="Helvetica Neue"/>
                <a:cs typeface="Helvetica Neue"/>
                <a:sym typeface="Helvetica Neue"/>
              </a:rPr>
              <a:t> 5:12-32; 6: 6-11; 7:11-17, 36-47; 8:43-56; Is</a:t>
            </a:r>
            <a:r>
              <a:rPr sz="2200">
                <a:latin typeface="Helvetica Neue"/>
                <a:ea typeface="Helvetica Neue"/>
                <a:cs typeface="Helvetica Neue"/>
                <a:sym typeface="Helvetica Neue"/>
              </a:rPr>
              <a:t>a.</a:t>
            </a:r>
            <a:r>
              <a:rPr sz="2200">
                <a:latin typeface="Helvetica Neue"/>
                <a:ea typeface="Helvetica Neue"/>
                <a:cs typeface="Helvetica Neue"/>
                <a:sym typeface="Helvetica Neue"/>
              </a:rPr>
              <a:t> 61:1-2).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p>
            <a:pPr>
              <a:lnSpc>
                <a:spcPct val="107000"/>
              </a:lnSpc>
              <a:spcBef>
                <a:spcPts val="800"/>
              </a:spcBef>
              <a:defRPr sz="1800">
                <a:latin typeface="Calibri"/>
                <a:ea typeface="Calibri"/>
                <a:cs typeface="Calibri"/>
                <a:sym typeface="Calibri"/>
              </a:defRPr>
            </a:pPr>
            <a:r>
              <a:t>El relato de todo el evangelio es un testimonio de esas acciones que revelan que su encarnación tenía objetivos de restauración y redención (Juan 1:16; 3:16). Esas acciones revelan también el bondadoso cuidado de Cristo por todos, incluyendo a los pobres de la sociedad. </a:t>
            </a:r>
            <a:endParaRPr>
              <a:latin typeface="Aptos ExtraBold Italic"/>
              <a:ea typeface="Aptos ExtraBold Italic"/>
              <a:cs typeface="Aptos ExtraBold Italic"/>
              <a:sym typeface="Aptos ExtraBold Italic"/>
            </a:endParaRPr>
          </a:p>
          <a:p>
            <a:pPr>
              <a:lnSpc>
                <a:spcPct val="107000"/>
              </a:lnSpc>
              <a:spcBef>
                <a:spcPts val="800"/>
              </a:spcBef>
              <a:defRPr sz="1800">
                <a:latin typeface="Calibri"/>
                <a:ea typeface="Calibri"/>
                <a:cs typeface="Calibri"/>
                <a:sym typeface="Calibri"/>
              </a:defRPr>
            </a:pPr>
          </a:p>
          <a:p>
            <a:pPr>
              <a:lnSpc>
                <a:spcPct val="107000"/>
              </a:lnSpc>
              <a:spcBef>
                <a:spcPts val="800"/>
              </a:spcBef>
              <a:defRPr sz="1800">
                <a:latin typeface="Calibri"/>
                <a:ea typeface="Calibri"/>
                <a:cs typeface="Calibri"/>
                <a:sym typeface="Calibri"/>
              </a:defRPr>
            </a:pPr>
            <a:r>
              <a:t>¿Y si Jesús no hubiera nacido habría salvación para los pobres?</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lnSpc>
                <a:spcPct val="117999"/>
              </a:lnSpc>
            </a:pPr>
            <a:r>
              <a:t>II. </a:t>
            </a:r>
            <a:r>
              <a:t>Jesús nació para dignificar a los pobres (Luc. 5:12-15)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lnSpc>
                <a:spcPct val="117999"/>
              </a:lnSpc>
            </a:pPr>
            <a:r>
              <a:t>Entre os pensamientos da época de Cristo estaba la idea de que el sufrimiento de los pobres se debía al hecho de que esa clase de personas estaba maldecida como resultado de sus propias elecciones. Jesús nació para “dar buenas nuevas a los pobres” y “pregonar libertad a los cautivos” (Luc. 4:18; 6:20); o sea, proclamar las buenas nuevas de que él es el Salvador, el Cristo y el Señor (Luc. 2:11).</a:t>
            </a:r>
          </a:p>
          <a:p>
            <a:pPr>
              <a:lnSpc>
                <a:spcPct val="117999"/>
              </a:lnSpc>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lvl1pPr>
              <a:lnSpc>
                <a:spcPct val="117999"/>
              </a:lnSpc>
              <a:defRPr sz="1800">
                <a:latin typeface="Calibri"/>
                <a:ea typeface="Calibri"/>
                <a:cs typeface="Calibri"/>
                <a:sym typeface="Calibri"/>
              </a:defRPr>
            </a:lvl1pPr>
          </a:lstStyle>
          <a:p>
            <a:pPr/>
            <a:r>
              <a:t>¿Quiénes eran los pobres? La respuesta es bien amplia, pero en principio eran los que tenían pocos recursos financieros o bienes, o ningún recurso. Los pobres estaban entre las multitudes que seguían a Jesús. Lo que vemos es que Jesús convivía con personas pobres porque tenía compasión de ellas. Él suplía sus necesidades y las evangelizaba.</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lvl1pPr>
              <a:lnSpc>
                <a:spcPct val="117999"/>
              </a:lnSpc>
              <a:defRPr sz="1800">
                <a:latin typeface="Calibri"/>
                <a:ea typeface="Calibri"/>
                <a:cs typeface="Calibri"/>
                <a:sym typeface="Calibri"/>
              </a:defRPr>
            </a:lvl1pPr>
          </a:lstStyle>
          <a:p>
            <a:pPr/>
            <a:r>
              <a:t>Cuando Lucas habla de los pobres menciona también a los mancos, los cojos y los ciegos, (Luc. 7:22; 14:13, 21). Tomemos como ejemplo el leproso de Lucas 5:12-15. Los leprosos estaban entre las personas pobres de la época. Al mencionar al leproso, Lucas se refiere a una persona con una enfermedad contagiosa y mortal. Sin condiciones de trabajar, era separada de la convivencia social y dependía de la generosidad y piedad de otros. La lepra era considerada el castigo de Dios sobre una persona. El leproso era insultado y repelido con piedras para que no se acercara a los saludables.</a:t>
            </a:r>
            <a:endParaRPr>
              <a:latin typeface="Aptos ExtraBold Italic"/>
              <a:ea typeface="Aptos ExtraBold Italic"/>
              <a:cs typeface="Aptos ExtraBold Italic"/>
              <a:sym typeface="Aptos ExtraBold Italic"/>
            </a:endParaR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18" name="2.png" descr="2.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extLst/>
          </a:blip>
          <a:srcRect l="39469" t="41389" r="38807" b="54307"/>
          <a:stretch>
            <a:fillRect/>
          </a:stretch>
        </p:blipFill>
        <p:spPr>
          <a:xfrm>
            <a:off x="20701570" y="357287"/>
            <a:ext cx="3284537" cy="365998"/>
          </a:xfrm>
          <a:prstGeom prst="rect">
            <a:avLst/>
          </a:prstGeom>
          <a:ln w="12700">
            <a:miter lim="400000"/>
          </a:ln>
        </p:spPr>
      </p:pic>
      <p:pic>
        <p:nvPicPr>
          <p:cNvPr id="20" name="2-1.png" descr="2-1.png"/>
          <p:cNvPicPr>
            <a:picLocks noChangeAspect="1"/>
          </p:cNvPicPr>
          <p:nvPr/>
        </p:nvPicPr>
        <p:blipFill>
          <a:blip r:embed="rId4">
            <a:extLst/>
          </a:blip>
          <a:srcRect l="7986" t="35462" r="51248" b="35462"/>
          <a:stretch>
            <a:fillRect/>
          </a:stretch>
        </p:blipFill>
        <p:spPr>
          <a:xfrm>
            <a:off x="1035909" y="1599382"/>
            <a:ext cx="14160351" cy="5681054"/>
          </a:xfrm>
          <a:prstGeom prst="rect">
            <a:avLst/>
          </a:prstGeom>
          <a:ln w="12700">
            <a:miter lim="400000"/>
          </a:ln>
        </p:spPr>
      </p:pic>
      <p:sp>
        <p:nvSpPr>
          <p:cNvPr id="2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9" name="tapa-3.png" descr="tapa-3.png"/>
          <p:cNvPicPr>
            <a:picLocks noChangeAspect="1"/>
          </p:cNvPicPr>
          <p:nvPr/>
        </p:nvPicPr>
        <p:blipFill>
          <a:blip r:embed="rId3">
            <a:extLst/>
          </a:blip>
          <a:srcRect l="24915" t="48918" r="26694" b="6730"/>
          <a:stretch>
            <a:fillRect/>
          </a:stretch>
        </p:blipFill>
        <p:spPr>
          <a:xfrm>
            <a:off x="668036" y="12042117"/>
            <a:ext cx="1987177" cy="1024467"/>
          </a:xfrm>
          <a:prstGeom prst="rect">
            <a:avLst/>
          </a:prstGeom>
          <a:ln w="12700">
            <a:miter lim="400000"/>
          </a:ln>
          <a:effectLst>
            <a:outerShdw sx="100000" sy="100000" kx="0" ky="0" algn="b" rotWithShape="0" blurRad="25400" dist="14587" dir="5400000">
              <a:srgbClr val="000000"/>
            </a:outerShdw>
          </a:effectLst>
        </p:spPr>
      </p:pic>
      <p:sp>
        <p:nvSpPr>
          <p:cNvPr id="3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 name="tapa-3.png" descr="tapa-3.png"/>
          <p:cNvPicPr>
            <a:picLocks noChangeAspect="1"/>
          </p:cNvPicPr>
          <p:nvPr/>
        </p:nvPicPr>
        <p:blipFill>
          <a:blip r:embed="rId3">
            <a:extLst/>
          </a:blip>
          <a:srcRect l="24915" t="48918" r="26694" b="6730"/>
          <a:stretch>
            <a:fillRect/>
          </a:stretch>
        </p:blipFill>
        <p:spPr>
          <a:xfrm>
            <a:off x="21620459" y="955481"/>
            <a:ext cx="1987177" cy="1024467"/>
          </a:xfrm>
          <a:prstGeom prst="rect">
            <a:avLst/>
          </a:prstGeom>
          <a:ln w="12700">
            <a:miter lim="400000"/>
          </a:ln>
          <a:effectLst>
            <a:outerShdw sx="100000" sy="100000" kx="0" ky="0" algn="b" rotWithShape="0" blurRad="25400" dist="14587" dir="5400000">
              <a:srgbClr val="000000"/>
            </a:outerShdw>
          </a:effectLst>
        </p:spPr>
      </p:pic>
      <p:sp>
        <p:nvSpPr>
          <p:cNvPr id="39"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7" name="tapa-3.png" descr="tapa-3.png"/>
          <p:cNvPicPr>
            <a:picLocks noChangeAspect="1"/>
          </p:cNvPicPr>
          <p:nvPr/>
        </p:nvPicPr>
        <p:blipFill>
          <a:blip r:embed="rId3">
            <a:extLst/>
          </a:blip>
          <a:srcRect l="24915" t="48918" r="26694" b="6730"/>
          <a:stretch>
            <a:fillRect/>
          </a:stretch>
        </p:blipFill>
        <p:spPr>
          <a:xfrm>
            <a:off x="436017" y="618686"/>
            <a:ext cx="1987177" cy="1024466"/>
          </a:xfrm>
          <a:prstGeom prst="rect">
            <a:avLst/>
          </a:prstGeom>
          <a:ln w="12700">
            <a:miter lim="400000"/>
          </a:ln>
          <a:effectLst>
            <a:outerShdw sx="100000" sy="100000" kx="0" ky="0" algn="b" rotWithShape="0" blurRad="25400" dist="14587" dir="5400000">
              <a:srgbClr val="000000"/>
            </a:outerShdw>
          </a:effectLst>
        </p:spPr>
      </p:pic>
      <p:sp>
        <p:nvSpPr>
          <p:cNvPr id="48"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6" name="tapa-3.png" descr="tapa-3.png"/>
          <p:cNvPicPr>
            <a:picLocks noChangeAspect="1"/>
          </p:cNvPicPr>
          <p:nvPr/>
        </p:nvPicPr>
        <p:blipFill>
          <a:blip r:embed="rId3">
            <a:extLst/>
          </a:blip>
          <a:srcRect l="24915" t="48918" r="26694" b="6730"/>
          <a:stretch>
            <a:fillRect/>
          </a:stretch>
        </p:blipFill>
        <p:spPr>
          <a:xfrm>
            <a:off x="21916374" y="12001223"/>
            <a:ext cx="1987177" cy="1024467"/>
          </a:xfrm>
          <a:prstGeom prst="rect">
            <a:avLst/>
          </a:prstGeom>
          <a:ln w="12700">
            <a:miter lim="400000"/>
          </a:ln>
          <a:effectLst>
            <a:outerShdw sx="100000" sy="100000" kx="0" ky="0" algn="b" rotWithShape="0" blurRad="25400" dist="14587" dir="5400000">
              <a:srgbClr val="000000"/>
            </a:outerShdw>
          </a:effectLst>
        </p:spPr>
      </p:pic>
      <p:sp>
        <p:nvSpPr>
          <p:cNvPr id="57"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64"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65" name="Titulo-branco.png" descr="Titulo-branco.png"/>
          <p:cNvPicPr>
            <a:picLocks noChangeAspect="1"/>
          </p:cNvPicPr>
          <p:nvPr/>
        </p:nvPicPr>
        <p:blipFill>
          <a:blip r:embed="rId3">
            <a:extLst/>
          </a:blip>
          <a:srcRect l="27335" t="47568" r="26766" b="11563"/>
          <a:stretch>
            <a:fillRect/>
          </a:stretch>
        </p:blipFill>
        <p:spPr>
          <a:xfrm>
            <a:off x="645615" y="12127111"/>
            <a:ext cx="1897373" cy="950303"/>
          </a:xfrm>
          <a:prstGeom prst="rect">
            <a:avLst/>
          </a:prstGeom>
          <a:ln w="12700">
            <a:miter lim="400000"/>
          </a:ln>
          <a:effectLst>
            <a:outerShdw sx="100000" sy="100000" kx="0" ky="0" algn="b" rotWithShape="0" blurRad="25400" dist="14587" dir="5400000">
              <a:srgbClr val="000000"/>
            </a:outerShdw>
          </a:effectLst>
        </p:spPr>
      </p:pic>
      <p:sp>
        <p:nvSpPr>
          <p:cNvPr id="66"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73"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4" name="Titulo-branco.png" descr="Titulo-branco.png"/>
          <p:cNvPicPr>
            <a:picLocks noChangeAspect="1"/>
          </p:cNvPicPr>
          <p:nvPr/>
        </p:nvPicPr>
        <p:blipFill>
          <a:blip r:embed="rId3">
            <a:extLst/>
          </a:blip>
          <a:srcRect l="27335" t="47567" r="26766" b="11563"/>
          <a:stretch>
            <a:fillRect/>
          </a:stretch>
        </p:blipFill>
        <p:spPr>
          <a:xfrm>
            <a:off x="417015" y="697109"/>
            <a:ext cx="1897373" cy="950305"/>
          </a:xfrm>
          <a:prstGeom prst="rect">
            <a:avLst/>
          </a:prstGeom>
          <a:ln w="12700">
            <a:miter lim="400000"/>
          </a:ln>
          <a:effectLst>
            <a:outerShdw sx="100000" sy="100000" kx="0" ky="0" algn="b" rotWithShape="0" blurRad="25400" dist="14587" dir="5400000">
              <a:srgbClr val="000000"/>
            </a:outerShdw>
          </a:effectLst>
        </p:spPr>
      </p:pic>
      <p:sp>
        <p:nvSpPr>
          <p:cNvPr id="75" name="Número do Slide"/>
          <p:cNvSpPr txBox="1"/>
          <p:nvPr>
            <p:ph type="sldNum" sz="quarter" idx="2"/>
          </p:nvPr>
        </p:nvSpPr>
        <p:spPr>
          <a:xfrm>
            <a:off x="19917056" y="12835871"/>
            <a:ext cx="504546" cy="483908"/>
          </a:xfrm>
          <a:prstGeom prst="rect">
            <a:avLst/>
          </a:prstGeom>
        </p:spPr>
        <p:txBody>
          <a:bodyPr lIns="91438" tIns="91438" rIns="91438" bIns="91438"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82" name="2.png" descr="2.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3" name="2-2.png" descr="2-2.png"/>
          <p:cNvPicPr>
            <a:picLocks noChangeAspect="1"/>
          </p:cNvPicPr>
          <p:nvPr/>
        </p:nvPicPr>
        <p:blipFill>
          <a:blip r:embed="rId3">
            <a:extLst/>
          </a:blip>
          <a:srcRect l="10789" t="39457" r="50651" b="39457"/>
          <a:stretch>
            <a:fillRect/>
          </a:stretch>
        </p:blipFill>
        <p:spPr>
          <a:xfrm>
            <a:off x="956513" y="3241459"/>
            <a:ext cx="13125928" cy="4037513"/>
          </a:xfrm>
          <a:prstGeom prst="rect">
            <a:avLst/>
          </a:prstGeom>
          <a:ln w="12700">
            <a:miter lim="400000"/>
          </a:ln>
        </p:spPr>
      </p:pic>
      <p:pic>
        <p:nvPicPr>
          <p:cNvPr id="84" name="Capa-2.png" descr="Capa-2.png"/>
          <p:cNvPicPr>
            <a:picLocks noChangeAspect="1"/>
          </p:cNvPicPr>
          <p:nvPr/>
        </p:nvPicPr>
        <p:blipFill>
          <a:blip r:embed="rId4">
            <a:extLst/>
          </a:blip>
          <a:srcRect l="39469" t="41389" r="38807" b="54307"/>
          <a:stretch>
            <a:fillRect/>
          </a:stretch>
        </p:blipFill>
        <p:spPr>
          <a:xfrm>
            <a:off x="20701568" y="357287"/>
            <a:ext cx="3284539" cy="365999"/>
          </a:xfrm>
          <a:prstGeom prst="rect">
            <a:avLst/>
          </a:prstGeom>
          <a:ln w="12700">
            <a:miter lim="400000"/>
          </a:ln>
        </p:spPr>
      </p:pic>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do Título</a:t>
            </a:r>
          </a:p>
        </p:txBody>
      </p:sp>
      <p:sp>
        <p:nvSpPr>
          <p:cNvPr id="3" name="Nível de Corpo Um…"/>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 Id="rId5" Type="http://schemas.openxmlformats.org/officeDocument/2006/relationships/image" Target="../media/image5.jpeg"/><Relationship Id="rId6"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2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X2Download.com-Enjoy-(1080p).mp4" descr="X2Download.com-Enjoy-(1080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24384000" cy="13716000"/>
          </a:xfrm>
          <a:prstGeom prst="rect">
            <a:avLst/>
          </a:prstGeom>
          <a:ln w="12700">
            <a:miter lim="400000"/>
          </a:ln>
        </p:spPr>
      </p:pic>
      <p:pic>
        <p:nvPicPr>
          <p:cNvPr id="95" name="Capa-01.jpg" descr="Capa-01.jpg"/>
          <p:cNvPicPr>
            <a:picLocks noChangeAspect="1"/>
          </p:cNvPicPr>
          <p:nvPr/>
        </p:nvPicPr>
        <p:blipFill>
          <a:blip r:embed="rId5">
            <a:alphaModFix amt="87295"/>
            <a:extLst/>
          </a:blip>
          <a:stretch>
            <a:fillRect/>
          </a:stretch>
        </p:blipFill>
        <p:spPr>
          <a:xfrm>
            <a:off x="0" y="0"/>
            <a:ext cx="24384000" cy="13716000"/>
          </a:xfrm>
          <a:prstGeom prst="rect">
            <a:avLst/>
          </a:prstGeom>
          <a:ln w="12700">
            <a:miter lim="400000"/>
          </a:ln>
        </p:spPr>
      </p:pic>
      <p:pic>
        <p:nvPicPr>
          <p:cNvPr id="96" name="tapa-2.png" descr="tapa-2.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9993" fill="hold"/>
                                        <p:tgtEl>
                                          <p:spTgt spid="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94"/>
                </p:tgtEl>
              </p:cMediaNode>
            </p:video>
            <p:seq concurrent="1" prevAc="none" nextAc="seek">
              <p:cTn id="8" evtFilter="cancelBubble" nodeType="interactiveSeq" restart="whenNotActive" fill="hold">
                <p:stCondLst>
                  <p:cond delay="0" evt="onClick">
                    <p:tgtEl>
                      <p:spTgt spid="9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94"/>
                                        </p:tgtEl>
                                      </p:cBhvr>
                                    </p:cmd>
                                  </p:childTnLst>
                                </p:cTn>
                              </p:par>
                            </p:childTnLst>
                          </p:cTn>
                        </p:par>
                      </p:childTnLst>
                    </p:cTn>
                  </p:par>
                </p:childTnLst>
              </p:cTn>
              <p:nextCondLst>
                <p:cond delay="0" evt="onClick">
                  <p:tgtEl>
                    <p:spTgt spid="9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Menciona também os cegos, aleijados, leprosos, surdos e coxos."/>
          <p:cNvSpPr txBox="1"/>
          <p:nvPr/>
        </p:nvSpPr>
        <p:spPr>
          <a:xfrm>
            <a:off x="10956463" y="6774257"/>
            <a:ext cx="12257949" cy="39885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9000">
                <a:latin typeface="Arial"/>
                <a:ea typeface="Arial"/>
                <a:cs typeface="Arial"/>
                <a:sym typeface="Arial"/>
              </a:defRPr>
            </a:lvl1pPr>
          </a:lstStyle>
          <a:p>
            <a:pPr/>
            <a:r>
              <a:t>menciona también a los mancos, los cojos y los ciegos.</a:t>
            </a:r>
          </a:p>
        </p:txBody>
      </p:sp>
      <p:pic>
        <p:nvPicPr>
          <p:cNvPr id="161" name="biblias.png" descr="biblias.png"/>
          <p:cNvPicPr>
            <a:picLocks noChangeAspect="1"/>
          </p:cNvPicPr>
          <p:nvPr/>
        </p:nvPicPr>
        <p:blipFill>
          <a:blip r:embed="rId3">
            <a:extLst/>
          </a:blip>
          <a:srcRect l="16827" t="36406" r="70390" b="35734"/>
          <a:stretch>
            <a:fillRect/>
          </a:stretch>
        </p:blipFill>
        <p:spPr>
          <a:xfrm>
            <a:off x="222070" y="5328639"/>
            <a:ext cx="9631578" cy="7848325"/>
          </a:xfrm>
          <a:prstGeom prst="rect">
            <a:avLst/>
          </a:prstGeom>
          <a:ln w="12700">
            <a:miter lim="400000"/>
          </a:ln>
        </p:spPr>
      </p:pic>
      <p:sp>
        <p:nvSpPr>
          <p:cNvPr id="162" name="(Lc 7:22; 14:14, 21)"/>
          <p:cNvSpPr txBox="1"/>
          <p:nvPr/>
        </p:nvSpPr>
        <p:spPr>
          <a:xfrm>
            <a:off x="11064892" y="10813480"/>
            <a:ext cx="3494759" cy="496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i="1" sz="2800">
                <a:solidFill>
                  <a:srgbClr val="B51600"/>
                </a:solidFill>
                <a:latin typeface="Arial"/>
                <a:ea typeface="Arial"/>
                <a:cs typeface="Arial"/>
                <a:sym typeface="Arial"/>
              </a:defRPr>
            </a:pPr>
            <a:r>
              <a:t>(L</a:t>
            </a:r>
            <a:r>
              <a:t>u</a:t>
            </a:r>
            <a:r>
              <a:t>c</a:t>
            </a:r>
            <a:r>
              <a:t>.</a:t>
            </a:r>
            <a:r>
              <a:t> 7:22; 14:14, 21)</a:t>
            </a:r>
          </a:p>
        </p:txBody>
      </p:sp>
      <p:grpSp>
        <p:nvGrpSpPr>
          <p:cNvPr id="168" name="Agrupar"/>
          <p:cNvGrpSpPr/>
          <p:nvPr/>
        </p:nvGrpSpPr>
        <p:grpSpPr>
          <a:xfrm>
            <a:off x="728377" y="3177527"/>
            <a:ext cx="11047506" cy="1868136"/>
            <a:chOff x="0" y="0"/>
            <a:chExt cx="11047505" cy="1868134"/>
          </a:xfrm>
        </p:grpSpPr>
        <p:sp>
          <p:nvSpPr>
            <p:cNvPr id="163" name="Linha"/>
            <p:cNvSpPr/>
            <p:nvPr/>
          </p:nvSpPr>
          <p:spPr>
            <a:xfrm>
              <a:off x="287809" y="740108"/>
              <a:ext cx="7025138"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64" name="Forma"/>
            <p:cNvSpPr/>
            <p:nvPr/>
          </p:nvSpPr>
          <p:spPr>
            <a:xfrm rot="10800000">
              <a:off x="528273" y="-1"/>
              <a:ext cx="10519232" cy="1354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3" y="203"/>
                  </a:moveTo>
                  <a:lnTo>
                    <a:pt x="21600" y="0"/>
                  </a:lnTo>
                  <a:lnTo>
                    <a:pt x="20268" y="21397"/>
                  </a:lnTo>
                  <a:lnTo>
                    <a:pt x="0" y="21600"/>
                  </a:lnTo>
                  <a:lnTo>
                    <a:pt x="1163"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65" name="Quando Lucas fala dos pobres"/>
            <p:cNvSpPr txBox="1"/>
            <p:nvPr/>
          </p:nvSpPr>
          <p:spPr>
            <a:xfrm>
              <a:off x="1381840" y="330153"/>
              <a:ext cx="8946655"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Cuando Lucas habla de los pobres</a:t>
              </a:r>
            </a:p>
          </p:txBody>
        </p:sp>
        <p:sp>
          <p:nvSpPr>
            <p:cNvPr id="166" name="Forma"/>
            <p:cNvSpPr/>
            <p:nvPr/>
          </p:nvSpPr>
          <p:spPr>
            <a:xfrm>
              <a:off x="7012166" y="1439335"/>
              <a:ext cx="2898450"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67" name="Forma"/>
            <p:cNvSpPr/>
            <p:nvPr/>
          </p:nvSpPr>
          <p:spPr>
            <a:xfrm rot="10800000">
              <a:off x="-1" y="13904"/>
              <a:ext cx="1002646"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jesus-2.png" descr="jesus-2.png"/>
          <p:cNvPicPr>
            <a:picLocks noChangeAspect="1"/>
          </p:cNvPicPr>
          <p:nvPr/>
        </p:nvPicPr>
        <p:blipFill>
          <a:blip r:embed="rId3">
            <a:extLst/>
          </a:blip>
          <a:srcRect l="35855" t="14309" r="53985" b="52463"/>
          <a:stretch>
            <a:fillRect/>
          </a:stretch>
        </p:blipFill>
        <p:spPr>
          <a:xfrm>
            <a:off x="12634627" y="2700489"/>
            <a:ext cx="11729446" cy="10955449"/>
          </a:xfrm>
          <a:prstGeom prst="rect">
            <a:avLst/>
          </a:prstGeom>
          <a:ln w="12700">
            <a:miter lim="400000"/>
          </a:ln>
        </p:spPr>
      </p:pic>
      <p:sp>
        <p:nvSpPr>
          <p:cNvPr id="173" name="O Salvador revelou o amor divino ao tocar no leproso…"/>
          <p:cNvSpPr txBox="1"/>
          <p:nvPr/>
        </p:nvSpPr>
        <p:spPr>
          <a:xfrm>
            <a:off x="5335916" y="5977841"/>
            <a:ext cx="6702177" cy="53549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8000">
                <a:latin typeface="Arial"/>
                <a:ea typeface="Arial"/>
                <a:cs typeface="Arial"/>
                <a:sym typeface="Arial"/>
              </a:defRPr>
            </a:pPr>
            <a:r>
              <a:t>El </a:t>
            </a:r>
            <a:r>
              <a:rPr b="1">
                <a:solidFill>
                  <a:srgbClr val="B51600"/>
                </a:solidFill>
              </a:rPr>
              <a:t>Salvador</a:t>
            </a:r>
            <a:r>
              <a:t> reveló el amor divino al tocar al </a:t>
            </a:r>
            <a:r>
              <a:rPr i="1">
                <a:solidFill>
                  <a:srgbClr val="FE9301"/>
                </a:solidFill>
              </a:rPr>
              <a:t>leproso</a:t>
            </a:r>
            <a:r>
              <a:t>…</a:t>
            </a:r>
          </a:p>
        </p:txBody>
      </p:sp>
      <p:pic>
        <p:nvPicPr>
          <p:cNvPr id="174" name="setas.png" descr="setas.png"/>
          <p:cNvPicPr>
            <a:picLocks noChangeAspect="1"/>
          </p:cNvPicPr>
          <p:nvPr/>
        </p:nvPicPr>
        <p:blipFill>
          <a:blip r:embed="rId4">
            <a:extLst/>
          </a:blip>
          <a:srcRect l="64929" t="13111" r="21285" b="58542"/>
          <a:stretch>
            <a:fillRect/>
          </a:stretch>
        </p:blipFill>
        <p:spPr>
          <a:xfrm>
            <a:off x="1908303" y="5266410"/>
            <a:ext cx="3342146" cy="13259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As atitudes de Jesus inspiraram Francisco de Assis a deixar sua vida opulenta de prazeres e converter-se ao Senhor."/>
          <p:cNvSpPr txBox="1"/>
          <p:nvPr/>
        </p:nvSpPr>
        <p:spPr>
          <a:xfrm>
            <a:off x="16632194" y="6339072"/>
            <a:ext cx="6919762" cy="43511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5100">
                <a:latin typeface="Arial"/>
                <a:ea typeface="Arial"/>
                <a:cs typeface="Arial"/>
                <a:sym typeface="Arial"/>
              </a:defRPr>
            </a:pPr>
            <a:r>
              <a:t>Las actitudes de Jesús inspiraron a </a:t>
            </a:r>
            <a:r>
              <a:rPr b="1">
                <a:solidFill>
                  <a:srgbClr val="FE9301"/>
                </a:solidFill>
              </a:rPr>
              <a:t>Francisco de Asís</a:t>
            </a:r>
            <a:r>
              <a:t> a dejar su vida opulenta de placeres y a convertirse al Señor.</a:t>
            </a:r>
          </a:p>
        </p:txBody>
      </p:sp>
      <p:pic>
        <p:nvPicPr>
          <p:cNvPr id="179" name="setas.png" descr="setas.png"/>
          <p:cNvPicPr>
            <a:picLocks noChangeAspect="1"/>
          </p:cNvPicPr>
          <p:nvPr/>
        </p:nvPicPr>
        <p:blipFill>
          <a:blip r:embed="rId3">
            <a:extLst/>
          </a:blip>
          <a:srcRect l="18660" t="0" r="73392" b="49936"/>
          <a:stretch>
            <a:fillRect/>
          </a:stretch>
        </p:blipFill>
        <p:spPr>
          <a:xfrm>
            <a:off x="14462533" y="7848069"/>
            <a:ext cx="1926368" cy="2341807"/>
          </a:xfrm>
          <a:prstGeom prst="rect">
            <a:avLst/>
          </a:prstGeom>
          <a:ln w="12700">
            <a:miter lim="400000"/>
          </a:ln>
        </p:spPr>
      </p:pic>
      <p:pic>
        <p:nvPicPr>
          <p:cNvPr id="180" name="Jesus-3.png" descr="Jesus-3.png"/>
          <p:cNvPicPr>
            <a:picLocks noChangeAspect="1"/>
          </p:cNvPicPr>
          <p:nvPr/>
        </p:nvPicPr>
        <p:blipFill>
          <a:blip r:embed="rId4">
            <a:extLst/>
          </a:blip>
          <a:stretch>
            <a:fillRect/>
          </a:stretch>
        </p:blipFill>
        <p:spPr>
          <a:xfrm>
            <a:off x="504302" y="2534099"/>
            <a:ext cx="9590016" cy="10378237"/>
          </a:xfrm>
          <a:prstGeom prst="rect">
            <a:avLst/>
          </a:prstGeom>
          <a:ln w="12700">
            <a:miter lim="400000"/>
          </a:ln>
        </p:spPr>
      </p:pic>
      <p:pic>
        <p:nvPicPr>
          <p:cNvPr id="181" name="sao-francisco.png" descr="sao-francisco.png"/>
          <p:cNvPicPr>
            <a:picLocks noChangeAspect="1"/>
          </p:cNvPicPr>
          <p:nvPr/>
        </p:nvPicPr>
        <p:blipFill>
          <a:blip r:embed="rId5">
            <a:extLst/>
          </a:blip>
          <a:stretch>
            <a:fillRect/>
          </a:stretch>
        </p:blipFill>
        <p:spPr>
          <a:xfrm>
            <a:off x="9950222" y="6854914"/>
            <a:ext cx="5405682" cy="65386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nascimento-Jesus-2.png" descr="nascimento-Jesus-2.png"/>
          <p:cNvPicPr>
            <a:picLocks noChangeAspect="1"/>
          </p:cNvPicPr>
          <p:nvPr/>
        </p:nvPicPr>
        <p:blipFill>
          <a:blip r:embed="rId3">
            <a:extLst/>
          </a:blip>
          <a:stretch>
            <a:fillRect/>
          </a:stretch>
        </p:blipFill>
        <p:spPr>
          <a:xfrm>
            <a:off x="14171818" y="5878360"/>
            <a:ext cx="9084236" cy="7027601"/>
          </a:xfrm>
          <a:prstGeom prst="rect">
            <a:avLst/>
          </a:prstGeom>
          <a:ln w="12700">
            <a:miter lim="400000"/>
          </a:ln>
        </p:spPr>
      </p:pic>
      <p:pic>
        <p:nvPicPr>
          <p:cNvPr id="186" name="interrocagacao.png" descr="interrocagacao.png"/>
          <p:cNvPicPr>
            <a:picLocks noChangeAspect="1"/>
          </p:cNvPicPr>
          <p:nvPr/>
        </p:nvPicPr>
        <p:blipFill>
          <a:blip r:embed="rId4">
            <a:extLst/>
          </a:blip>
          <a:srcRect l="54477" t="0" r="25270" b="0"/>
          <a:stretch>
            <a:fillRect/>
          </a:stretch>
        </p:blipFill>
        <p:spPr>
          <a:xfrm>
            <a:off x="9464152" y="3235381"/>
            <a:ext cx="4996498" cy="7484649"/>
          </a:xfrm>
          <a:prstGeom prst="rect">
            <a:avLst/>
          </a:prstGeom>
          <a:ln w="12700">
            <a:miter lim="400000"/>
          </a:ln>
        </p:spPr>
      </p:pic>
      <p:sp>
        <p:nvSpPr>
          <p:cNvPr id="187" name="teríamos conhecido Seu exemplo de cuidado e acolhimento aos pobres e necessitados"/>
          <p:cNvSpPr txBox="1"/>
          <p:nvPr/>
        </p:nvSpPr>
        <p:spPr>
          <a:xfrm>
            <a:off x="1088615" y="8287792"/>
            <a:ext cx="9750378" cy="27167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sz="5400">
                <a:latin typeface="Arial"/>
                <a:ea typeface="Arial"/>
                <a:cs typeface="Arial"/>
                <a:sym typeface="Arial"/>
              </a:defRPr>
            </a:lvl1pPr>
          </a:lstStyle>
          <a:p>
            <a:pPr/>
            <a:r>
              <a:t>¿habríamos conocido su ejemplo de cuidado y ayuda a los pobres y necesitados?</a:t>
            </a:r>
          </a:p>
        </p:txBody>
      </p:sp>
      <p:sp>
        <p:nvSpPr>
          <p:cNvPr id="188" name="E se Jesus não tivesse nascido,"/>
          <p:cNvSpPr txBox="1"/>
          <p:nvPr/>
        </p:nvSpPr>
        <p:spPr>
          <a:xfrm>
            <a:off x="3937918" y="5986451"/>
            <a:ext cx="7390025" cy="1982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i="1" sz="6000">
                <a:solidFill>
                  <a:srgbClr val="B51600"/>
                </a:solidFill>
                <a:latin typeface="Arial"/>
                <a:ea typeface="Arial"/>
                <a:cs typeface="Arial"/>
                <a:sym typeface="Arial"/>
              </a:defRPr>
            </a:lvl1pPr>
          </a:lstStyle>
          <a:p>
            <a:pPr/>
            <a:r>
              <a:t>Y si Jesús no hubiera nacido,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NASCEU PARA DAR O EXEMPLO DE ACOLHIMENTO ÀQUELES QUE NECESSITAM DE AJUDA"/>
          <p:cNvSpPr txBox="1"/>
          <p:nvPr/>
        </p:nvSpPr>
        <p:spPr>
          <a:xfrm>
            <a:off x="8670727" y="6158581"/>
            <a:ext cx="14310124" cy="37891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1800">
                <a:latin typeface="Arial"/>
                <a:ea typeface="Arial"/>
                <a:cs typeface="Arial"/>
                <a:sym typeface="Arial"/>
              </a:defRPr>
            </a:pPr>
          </a:p>
          <a:p>
            <a:pPr algn="l" defTabSz="457200">
              <a:lnSpc>
                <a:spcPct val="117999"/>
              </a:lnSpc>
              <a:defRPr b="0" sz="7000">
                <a:latin typeface="Arial"/>
                <a:ea typeface="Arial"/>
                <a:cs typeface="Arial"/>
                <a:sym typeface="Arial"/>
              </a:defRPr>
            </a:pPr>
            <a:r>
              <a:t>NACIÓ PARA DAR EL EJEMPLO DE ATENDER A LOS QUE NECESITAN AYUDA </a:t>
            </a:r>
          </a:p>
        </p:txBody>
      </p:sp>
      <p:sp>
        <p:nvSpPr>
          <p:cNvPr id="193" name="JESUS"/>
          <p:cNvSpPr txBox="1"/>
          <p:nvPr/>
        </p:nvSpPr>
        <p:spPr>
          <a:xfrm>
            <a:off x="8670727" y="3924945"/>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JES</a:t>
            </a:r>
            <a:r>
              <a:t>Ú</a:t>
            </a:r>
            <a:r>
              <a:t>S</a:t>
            </a:r>
          </a:p>
        </p:txBody>
      </p:sp>
      <p:grpSp>
        <p:nvGrpSpPr>
          <p:cNvPr id="196" name="Lucas 8:26-34"/>
          <p:cNvGrpSpPr/>
          <p:nvPr/>
        </p:nvGrpSpPr>
        <p:grpSpPr>
          <a:xfrm>
            <a:off x="19274313" y="12201182"/>
            <a:ext cx="4319074" cy="801978"/>
            <a:chOff x="0" y="0"/>
            <a:chExt cx="4319073" cy="801977"/>
          </a:xfrm>
        </p:grpSpPr>
        <p:sp>
          <p:nvSpPr>
            <p:cNvPr id="194"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195" name="Lucas 8:26-34"/>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Lucas 8:26-34</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endemoniado.png" descr="endemoniado.png"/>
          <p:cNvPicPr>
            <a:picLocks noChangeAspect="1"/>
          </p:cNvPicPr>
          <p:nvPr/>
        </p:nvPicPr>
        <p:blipFill>
          <a:blip r:embed="rId3">
            <a:extLst/>
          </a:blip>
          <a:stretch>
            <a:fillRect/>
          </a:stretch>
        </p:blipFill>
        <p:spPr>
          <a:xfrm>
            <a:off x="201830" y="3508087"/>
            <a:ext cx="12014202" cy="10274302"/>
          </a:xfrm>
          <a:prstGeom prst="rect">
            <a:avLst/>
          </a:prstGeom>
          <a:ln w="12700">
            <a:miter lim="400000"/>
          </a:ln>
        </p:spPr>
      </p:pic>
      <p:sp>
        <p:nvSpPr>
          <p:cNvPr id="201" name="Jesus teve compaixão de um endemoniado geraseno."/>
          <p:cNvSpPr txBox="1"/>
          <p:nvPr/>
        </p:nvSpPr>
        <p:spPr>
          <a:xfrm>
            <a:off x="13044896" y="5286550"/>
            <a:ext cx="10594682" cy="39821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sz="8000">
                <a:latin typeface="Arial"/>
                <a:ea typeface="Arial"/>
                <a:cs typeface="Arial"/>
                <a:sym typeface="Arial"/>
              </a:defRPr>
            </a:pPr>
            <a:r>
              <a:t>Jesús</a:t>
            </a:r>
            <a:r>
              <a:rPr b="0"/>
              <a:t> tuvo compasión de un endemoniado gadareno.</a:t>
            </a:r>
          </a:p>
        </p:txBody>
      </p:sp>
      <p:pic>
        <p:nvPicPr>
          <p:cNvPr id="202" name="setas.png" descr="setas.png"/>
          <p:cNvPicPr>
            <a:picLocks noChangeAspect="1"/>
          </p:cNvPicPr>
          <p:nvPr/>
        </p:nvPicPr>
        <p:blipFill>
          <a:blip r:embed="rId4">
            <a:extLst/>
          </a:blip>
          <a:srcRect l="29384" t="3712" r="55288" b="57563"/>
          <a:stretch>
            <a:fillRect/>
          </a:stretch>
        </p:blipFill>
        <p:spPr>
          <a:xfrm>
            <a:off x="9382790" y="5002604"/>
            <a:ext cx="3715871" cy="1811387"/>
          </a:xfrm>
          <a:prstGeom prst="rect">
            <a:avLst/>
          </a:prstGeom>
          <a:ln w="12700">
            <a:miter lim="400000"/>
          </a:ln>
        </p:spPr>
      </p:pic>
      <p:sp>
        <p:nvSpPr>
          <p:cNvPr id="203" name="(Lucas 8:26-34"/>
          <p:cNvSpPr txBox="1"/>
          <p:nvPr/>
        </p:nvSpPr>
        <p:spPr>
          <a:xfrm>
            <a:off x="13158190" y="9501782"/>
            <a:ext cx="2604890" cy="496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i="1" sz="2800">
                <a:solidFill>
                  <a:srgbClr val="B51600"/>
                </a:solidFill>
                <a:latin typeface="Arial"/>
                <a:ea typeface="Arial"/>
                <a:cs typeface="Arial"/>
                <a:sym typeface="Arial"/>
              </a:defRPr>
            </a:pPr>
            <a:r>
              <a:t>(Lucas 8:26-34</a:t>
            </a:r>
            <a:r>
              <a: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jesus-2.png" descr="jesus-2.png"/>
          <p:cNvPicPr>
            <a:picLocks noChangeAspect="1"/>
          </p:cNvPicPr>
          <p:nvPr/>
        </p:nvPicPr>
        <p:blipFill>
          <a:blip r:embed="rId3">
            <a:extLst/>
          </a:blip>
          <a:srcRect l="43177" t="56540" r="44757" b="0"/>
          <a:stretch>
            <a:fillRect/>
          </a:stretch>
        </p:blipFill>
        <p:spPr>
          <a:xfrm>
            <a:off x="8083546" y="3096655"/>
            <a:ext cx="9184011" cy="9448611"/>
          </a:xfrm>
          <a:prstGeom prst="rect">
            <a:avLst/>
          </a:prstGeom>
          <a:ln w="12700">
            <a:miter lim="400000"/>
          </a:ln>
        </p:spPr>
      </p:pic>
      <p:sp>
        <p:nvSpPr>
          <p:cNvPr id="208" name="Cristo o…"/>
          <p:cNvSpPr txBox="1"/>
          <p:nvPr/>
        </p:nvSpPr>
        <p:spPr>
          <a:xfrm>
            <a:off x="3694460" y="7806329"/>
            <a:ext cx="6702177"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8000">
                <a:solidFill>
                  <a:srgbClr val="C00000"/>
                </a:solidFill>
                <a:latin typeface="Aptos ExtraBold Italic"/>
                <a:ea typeface="Aptos ExtraBold Italic"/>
                <a:cs typeface="Aptos ExtraBold Italic"/>
                <a:sym typeface="Aptos ExtraBold Italic"/>
              </a:defRPr>
            </a:pPr>
            <a:r>
              <a:t>¡</a:t>
            </a:r>
            <a:r>
              <a:rPr b="1">
                <a:solidFill>
                  <a:srgbClr val="B51600"/>
                </a:solidFill>
                <a:latin typeface="Arial"/>
                <a:ea typeface="Arial"/>
                <a:cs typeface="Arial"/>
                <a:sym typeface="Arial"/>
              </a:rPr>
              <a:t>Cristo</a:t>
            </a:r>
            <a:r>
              <a:rPr>
                <a:solidFill>
                  <a:srgbClr val="000000"/>
                </a:solidFill>
                <a:latin typeface="Arial"/>
                <a:ea typeface="Arial"/>
                <a:cs typeface="Arial"/>
                <a:sym typeface="Arial"/>
              </a:rPr>
              <a:t> </a:t>
            </a:r>
            <a:r>
              <a:rPr>
                <a:solidFill>
                  <a:srgbClr val="000000"/>
                </a:solidFill>
                <a:latin typeface="Arial"/>
                <a:ea typeface="Arial"/>
                <a:cs typeface="Arial"/>
                <a:sym typeface="Arial"/>
              </a:rPr>
              <a:t>l</a:t>
            </a:r>
            <a:r>
              <a:rPr>
                <a:solidFill>
                  <a:srgbClr val="000000"/>
                </a:solidFill>
                <a:latin typeface="Arial"/>
                <a:ea typeface="Arial"/>
                <a:cs typeface="Arial"/>
                <a:sym typeface="Arial"/>
              </a:rPr>
              <a:t>o…</a:t>
            </a:r>
          </a:p>
        </p:txBody>
      </p:sp>
      <p:sp>
        <p:nvSpPr>
          <p:cNvPr id="209" name="…acolheu!"/>
          <p:cNvSpPr txBox="1"/>
          <p:nvPr/>
        </p:nvSpPr>
        <p:spPr>
          <a:xfrm>
            <a:off x="16738173" y="7861048"/>
            <a:ext cx="6874154" cy="12367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8000">
                <a:latin typeface="Arial"/>
                <a:ea typeface="Arial"/>
                <a:cs typeface="Arial"/>
                <a:sym typeface="Arial"/>
              </a:defRPr>
            </a:pPr>
            <a:r>
              <a:t>…</a:t>
            </a:r>
            <a:r>
              <a:t>ayudó</a:t>
            </a:r>
            <a:r>
              <a: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adoracao.png" descr="adoracao.png"/>
          <p:cNvPicPr>
            <a:picLocks noChangeAspect="1"/>
          </p:cNvPicPr>
          <p:nvPr/>
        </p:nvPicPr>
        <p:blipFill>
          <a:blip r:embed="rId3">
            <a:extLst/>
          </a:blip>
          <a:srcRect l="44301" t="68765" r="30376" b="966"/>
          <a:stretch>
            <a:fillRect/>
          </a:stretch>
        </p:blipFill>
        <p:spPr>
          <a:xfrm flipH="1">
            <a:off x="-39" y="3822603"/>
            <a:ext cx="10249236" cy="9893435"/>
          </a:xfrm>
          <a:prstGeom prst="rect">
            <a:avLst/>
          </a:prstGeom>
          <a:ln w="12700">
            <a:miter lim="400000"/>
          </a:ln>
        </p:spPr>
      </p:pic>
      <p:sp>
        <p:nvSpPr>
          <p:cNvPr id="214" name="…que Jesus dá o exemplo de uma vida cheia de significado em favor daqueles que precisam."/>
          <p:cNvSpPr txBox="1"/>
          <p:nvPr/>
        </p:nvSpPr>
        <p:spPr>
          <a:xfrm>
            <a:off x="14915205" y="8014805"/>
            <a:ext cx="7425812" cy="34707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5100">
                <a:latin typeface="Arial"/>
                <a:ea typeface="Arial"/>
                <a:cs typeface="Arial"/>
                <a:sym typeface="Arial"/>
              </a:defRPr>
            </a:pPr>
            <a:r>
              <a:t>…</a:t>
            </a:r>
            <a:r>
              <a:t>que Jesús nos da el ejemplo de una vida llena de significado en favor de los necesitados</a:t>
            </a:r>
            <a:r>
              <a:t>.</a:t>
            </a:r>
          </a:p>
        </p:txBody>
      </p:sp>
      <p:pic>
        <p:nvPicPr>
          <p:cNvPr id="215" name="setas.png" descr="setas.png"/>
          <p:cNvPicPr>
            <a:picLocks noChangeAspect="1"/>
          </p:cNvPicPr>
          <p:nvPr/>
        </p:nvPicPr>
        <p:blipFill>
          <a:blip r:embed="rId4">
            <a:extLst/>
          </a:blip>
          <a:srcRect l="19435" t="49100" r="72618" b="160"/>
          <a:stretch>
            <a:fillRect/>
          </a:stretch>
        </p:blipFill>
        <p:spPr>
          <a:xfrm flipH="1" rot="10800000">
            <a:off x="10724977" y="6501967"/>
            <a:ext cx="3904538" cy="4810517"/>
          </a:xfrm>
          <a:prstGeom prst="rect">
            <a:avLst/>
          </a:prstGeom>
          <a:ln w="12700">
            <a:miter lim="400000"/>
          </a:ln>
        </p:spPr>
      </p:pic>
      <p:sp>
        <p:nvSpPr>
          <p:cNvPr id="216" name="É importante dizer…"/>
          <p:cNvSpPr txBox="1"/>
          <p:nvPr/>
        </p:nvSpPr>
        <p:spPr>
          <a:xfrm>
            <a:off x="9052865" y="5612748"/>
            <a:ext cx="6702175" cy="8297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i="1" sz="5100">
                <a:latin typeface="Arial"/>
                <a:ea typeface="Arial"/>
                <a:cs typeface="Arial"/>
                <a:sym typeface="Arial"/>
              </a:defRPr>
            </a:lvl1pPr>
          </a:lstStyle>
          <a:p>
            <a:pPr/>
            <a:r>
              <a:t>Es importante decir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biblias.png" descr="biblias.png"/>
          <p:cNvPicPr>
            <a:picLocks noChangeAspect="1"/>
          </p:cNvPicPr>
          <p:nvPr/>
        </p:nvPicPr>
        <p:blipFill>
          <a:blip r:embed="rId3">
            <a:extLst/>
          </a:blip>
          <a:srcRect l="26699" t="0" r="63559" b="66973"/>
          <a:stretch>
            <a:fillRect/>
          </a:stretch>
        </p:blipFill>
        <p:spPr>
          <a:xfrm>
            <a:off x="14735707" y="2510559"/>
            <a:ext cx="8802035" cy="11157920"/>
          </a:xfrm>
          <a:prstGeom prst="rect">
            <a:avLst/>
          </a:prstGeom>
          <a:ln w="12700">
            <a:miter lim="400000"/>
          </a:ln>
        </p:spPr>
      </p:pic>
      <p:sp>
        <p:nvSpPr>
          <p:cNvPr id="221" name="… é a continuidade da vida e do ministério de Cristo, só que agora na vida dos Seus discípulos."/>
          <p:cNvSpPr txBox="1"/>
          <p:nvPr/>
        </p:nvSpPr>
        <p:spPr>
          <a:xfrm>
            <a:off x="7997642" y="7603941"/>
            <a:ext cx="6702177" cy="43511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5100">
                <a:latin typeface="Arial"/>
                <a:ea typeface="Arial"/>
                <a:cs typeface="Arial"/>
                <a:sym typeface="Arial"/>
              </a:defRPr>
            </a:pPr>
            <a:r>
              <a:t>…</a:t>
            </a:r>
            <a:r>
              <a:t>es la continuación de la vida y del ministerio de Cristo, solo que en la vida de sus discípulos.</a:t>
            </a:r>
          </a:p>
        </p:txBody>
      </p:sp>
      <p:pic>
        <p:nvPicPr>
          <p:cNvPr id="222" name="setas.png" descr="setas.png"/>
          <p:cNvPicPr>
            <a:picLocks noChangeAspect="1"/>
          </p:cNvPicPr>
          <p:nvPr/>
        </p:nvPicPr>
        <p:blipFill>
          <a:blip r:embed="rId4">
            <a:extLst/>
          </a:blip>
          <a:srcRect l="19436" t="49100" r="72618" b="160"/>
          <a:stretch>
            <a:fillRect/>
          </a:stretch>
        </p:blipFill>
        <p:spPr>
          <a:xfrm flipH="1" rot="10800000">
            <a:off x="4159153" y="6035916"/>
            <a:ext cx="3904537" cy="4810517"/>
          </a:xfrm>
          <a:prstGeom prst="rect">
            <a:avLst/>
          </a:prstGeom>
          <a:ln w="12700">
            <a:miter lim="400000"/>
          </a:ln>
        </p:spPr>
      </p:pic>
      <p:sp>
        <p:nvSpPr>
          <p:cNvPr id="223" name="O livro de Atos…"/>
          <p:cNvSpPr txBox="1"/>
          <p:nvPr/>
        </p:nvSpPr>
        <p:spPr>
          <a:xfrm>
            <a:off x="1226636" y="5348940"/>
            <a:ext cx="9231115" cy="8297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i="1" sz="5100">
                <a:solidFill>
                  <a:srgbClr val="B51600"/>
                </a:solidFill>
                <a:latin typeface="Arial"/>
                <a:ea typeface="Arial"/>
                <a:cs typeface="Arial"/>
                <a:sym typeface="Arial"/>
              </a:defRPr>
            </a:lvl1pPr>
          </a:lstStyle>
          <a:p>
            <a:pPr/>
            <a:r>
              <a:t>El libro de Hechos…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interrocagacao.png" descr="interrocagacao.png"/>
          <p:cNvPicPr>
            <a:picLocks noChangeAspect="1"/>
          </p:cNvPicPr>
          <p:nvPr/>
        </p:nvPicPr>
        <p:blipFill>
          <a:blip r:embed="rId3">
            <a:extLst/>
          </a:blip>
          <a:srcRect l="0" t="16859" r="71676" b="0"/>
          <a:stretch>
            <a:fillRect/>
          </a:stretch>
        </p:blipFill>
        <p:spPr>
          <a:xfrm>
            <a:off x="17684773" y="5435232"/>
            <a:ext cx="6988145" cy="6222772"/>
          </a:xfrm>
          <a:prstGeom prst="rect">
            <a:avLst/>
          </a:prstGeom>
          <a:ln w="12700">
            <a:miter lim="400000"/>
          </a:ln>
        </p:spPr>
      </p:pic>
      <p:sp>
        <p:nvSpPr>
          <p:cNvPr id="228" name="E se Jesus não tivesse nascido,"/>
          <p:cNvSpPr txBox="1"/>
          <p:nvPr/>
        </p:nvSpPr>
        <p:spPr>
          <a:xfrm>
            <a:off x="10733603" y="6758464"/>
            <a:ext cx="6253961" cy="17916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i="1" sz="5400">
                <a:solidFill>
                  <a:srgbClr val="B51600"/>
                </a:solidFill>
                <a:latin typeface="Arial"/>
                <a:ea typeface="Arial"/>
                <a:cs typeface="Arial"/>
                <a:sym typeface="Arial"/>
              </a:defRPr>
            </a:lvl1pPr>
          </a:lstStyle>
          <a:p>
            <a:pPr/>
            <a:r>
              <a:t>Y si Jesús no hubiera nacido,</a:t>
            </a:r>
          </a:p>
        </p:txBody>
      </p:sp>
      <p:pic>
        <p:nvPicPr>
          <p:cNvPr id="229" name="jesus-2.png" descr="jesus-2.png"/>
          <p:cNvPicPr>
            <a:picLocks noChangeAspect="1"/>
          </p:cNvPicPr>
          <p:nvPr/>
        </p:nvPicPr>
        <p:blipFill>
          <a:blip r:embed="rId4">
            <a:extLst/>
          </a:blip>
          <a:srcRect l="57680" t="56417" r="26752" b="0"/>
          <a:stretch>
            <a:fillRect/>
          </a:stretch>
        </p:blipFill>
        <p:spPr>
          <a:xfrm>
            <a:off x="-18576" y="2883717"/>
            <a:ext cx="10405027" cy="8319879"/>
          </a:xfrm>
          <a:prstGeom prst="rect">
            <a:avLst/>
          </a:prstGeom>
          <a:ln w="12700">
            <a:miter lim="400000"/>
          </a:ln>
        </p:spPr>
      </p:pic>
      <p:sp>
        <p:nvSpPr>
          <p:cNvPr id="230" name="teríamos conhecido o perdão de Deus pelos pobres pecadores"/>
          <p:cNvSpPr txBox="1"/>
          <p:nvPr/>
        </p:nvSpPr>
        <p:spPr>
          <a:xfrm>
            <a:off x="7934397" y="9139530"/>
            <a:ext cx="9750378" cy="24413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b="0" sz="5400">
                <a:latin typeface="Arial"/>
                <a:ea typeface="Arial"/>
                <a:cs typeface="Arial"/>
                <a:sym typeface="Arial"/>
              </a:defRPr>
            </a:lvl1pPr>
          </a:lstStyle>
          <a:p>
            <a:pPr/>
            <a:r>
              <a:t>¿habríamos conocido el perdón de Dios por los pobres pecadores?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Compasión y misericordia"/>
          <p:cNvSpPr txBox="1"/>
          <p:nvPr/>
        </p:nvSpPr>
        <p:spPr>
          <a:xfrm>
            <a:off x="4790524" y="7283310"/>
            <a:ext cx="5457826" cy="595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i="1" sz="3500">
                <a:solidFill>
                  <a:schemeClr val="accent5">
                    <a:lumOff val="-29866"/>
                  </a:schemeClr>
                </a:solidFill>
                <a:latin typeface="Arial"/>
                <a:ea typeface="Arial"/>
                <a:cs typeface="Arial"/>
                <a:sym typeface="Arial"/>
              </a:defRPr>
            </a:lvl1pPr>
          </a:lstStyle>
          <a:p>
            <a:pPr/>
            <a:r>
              <a:t>Compasión y misericordia</a:t>
            </a:r>
          </a:p>
        </p:txBody>
      </p:sp>
      <p:sp>
        <p:nvSpPr>
          <p:cNvPr id="99" name="Proverbios 14:21"/>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ma14="http://schemas.microsoft.com/office/mac/drawingml/2011/main" val="1"/>
            </a:ext>
          </a:extLst>
        </p:spPr>
        <p:txBody>
          <a:bodyPr lIns="0" tIns="0" rIns="0" bIns="0" anchor="ctr"/>
          <a:lstStyle>
            <a:lvl1pPr>
              <a:defRPr b="0" sz="2800">
                <a:solidFill>
                  <a:srgbClr val="6E1E24"/>
                </a:solidFill>
                <a:latin typeface="Arial Black"/>
                <a:ea typeface="Arial Black"/>
                <a:cs typeface="Arial Black"/>
                <a:sym typeface="Arial Black"/>
              </a:defRPr>
            </a:lvl1pPr>
          </a:lstStyle>
          <a:p>
            <a:pPr/>
            <a:r>
              <a:t>Proverbios 14:21</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NASCEU PARA CONCEDER UMA NOVA VIDA A TODOS"/>
          <p:cNvSpPr txBox="1"/>
          <p:nvPr/>
        </p:nvSpPr>
        <p:spPr>
          <a:xfrm>
            <a:off x="8617461" y="6752617"/>
            <a:ext cx="13353060" cy="26366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nació para conceder una vida nueva a todos.</a:t>
            </a:r>
          </a:p>
        </p:txBody>
      </p:sp>
      <p:sp>
        <p:nvSpPr>
          <p:cNvPr id="235" name="JESUS"/>
          <p:cNvSpPr txBox="1"/>
          <p:nvPr/>
        </p:nvSpPr>
        <p:spPr>
          <a:xfrm>
            <a:off x="8590828" y="4326707"/>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JES</a:t>
            </a:r>
            <a:r>
              <a:t>Ú</a:t>
            </a:r>
            <a:r>
              <a:t>S</a:t>
            </a:r>
          </a:p>
        </p:txBody>
      </p:sp>
      <p:grpSp>
        <p:nvGrpSpPr>
          <p:cNvPr id="238" name="Lucas 8:43-48"/>
          <p:cNvGrpSpPr/>
          <p:nvPr/>
        </p:nvGrpSpPr>
        <p:grpSpPr>
          <a:xfrm>
            <a:off x="19274313" y="12201182"/>
            <a:ext cx="4319074" cy="801978"/>
            <a:chOff x="0" y="0"/>
            <a:chExt cx="4319073" cy="801977"/>
          </a:xfrm>
        </p:grpSpPr>
        <p:sp>
          <p:nvSpPr>
            <p:cNvPr id="236"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237" name="Lucas 8:43-48"/>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Lucas 8:43-48</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mulher.png" descr="mulher.png"/>
          <p:cNvPicPr>
            <a:picLocks noChangeAspect="1"/>
          </p:cNvPicPr>
          <p:nvPr/>
        </p:nvPicPr>
        <p:blipFill>
          <a:blip r:embed="rId3">
            <a:extLst/>
          </a:blip>
          <a:srcRect l="73161" t="0" r="0" b="0"/>
          <a:stretch>
            <a:fillRect/>
          </a:stretch>
        </p:blipFill>
        <p:spPr>
          <a:xfrm flipH="1">
            <a:off x="14416433" y="3455844"/>
            <a:ext cx="9318254" cy="9871979"/>
          </a:xfrm>
          <a:prstGeom prst="rect">
            <a:avLst/>
          </a:prstGeom>
          <a:ln w="12700">
            <a:miter lim="400000"/>
          </a:ln>
        </p:spPr>
      </p:pic>
      <p:sp>
        <p:nvSpPr>
          <p:cNvPr id="243" name="A mulher creu que Cristo curaria sua enfermidade, dando-lhe uma nova vida."/>
          <p:cNvSpPr txBox="1"/>
          <p:nvPr/>
        </p:nvSpPr>
        <p:spPr>
          <a:xfrm>
            <a:off x="912746" y="6676303"/>
            <a:ext cx="12856044" cy="34118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7999"/>
              </a:lnSpc>
              <a:defRPr b="0" sz="7400">
                <a:latin typeface="Arial"/>
                <a:ea typeface="Arial"/>
                <a:cs typeface="Arial"/>
                <a:sym typeface="Arial"/>
              </a:defRPr>
            </a:pPr>
            <a:r>
              <a:t>La </a:t>
            </a:r>
            <a:r>
              <a:rPr b="1">
                <a:solidFill>
                  <a:srgbClr val="B51600"/>
                </a:solidFill>
              </a:rPr>
              <a:t>mu</a:t>
            </a:r>
            <a:r>
              <a:rPr b="1">
                <a:solidFill>
                  <a:srgbClr val="B51600"/>
                </a:solidFill>
              </a:rPr>
              <a:t>j</a:t>
            </a:r>
            <a:r>
              <a:rPr b="1">
                <a:solidFill>
                  <a:srgbClr val="B51600"/>
                </a:solidFill>
              </a:rPr>
              <a:t>er</a:t>
            </a:r>
            <a:r>
              <a:rPr>
                <a:solidFill>
                  <a:srgbClr val="B51600"/>
                </a:solidFill>
              </a:rPr>
              <a:t> </a:t>
            </a:r>
            <a:r>
              <a:rPr sz="6400"/>
              <a:t>creyó que Cristo la sanaría de su enfermedad y le daría una vida nueva</a:t>
            </a:r>
            <a:r>
              <a:rPr sz="6600"/>
              <a:t>.</a:t>
            </a:r>
          </a:p>
        </p:txBody>
      </p:sp>
      <p:grpSp>
        <p:nvGrpSpPr>
          <p:cNvPr id="250" name="Agrupar"/>
          <p:cNvGrpSpPr/>
          <p:nvPr/>
        </p:nvGrpSpPr>
        <p:grpSpPr>
          <a:xfrm>
            <a:off x="9280284" y="10322207"/>
            <a:ext cx="4958652" cy="875208"/>
            <a:chOff x="-1" y="0"/>
            <a:chExt cx="4958651" cy="875206"/>
          </a:xfrm>
        </p:grpSpPr>
        <p:pic>
          <p:nvPicPr>
            <p:cNvPr id="244" name="setas.png" descr="setas.png"/>
            <p:cNvPicPr>
              <a:picLocks noChangeAspect="1"/>
            </p:cNvPicPr>
            <p:nvPr/>
          </p:nvPicPr>
          <p:blipFill>
            <a:blip r:embed="rId4">
              <a:extLst/>
            </a:blip>
            <a:srcRect l="92013" t="56930" r="0" b="0"/>
            <a:stretch>
              <a:fillRect/>
            </a:stretch>
          </p:blipFill>
          <p:spPr>
            <a:xfrm>
              <a:off x="4117501" y="0"/>
              <a:ext cx="841149" cy="875206"/>
            </a:xfrm>
            <a:prstGeom prst="rect">
              <a:avLst/>
            </a:prstGeom>
            <a:ln w="12700" cap="flat">
              <a:noFill/>
              <a:miter lim="400000"/>
            </a:ln>
            <a:effectLst/>
          </p:spPr>
        </p:pic>
        <p:pic>
          <p:nvPicPr>
            <p:cNvPr id="245" name="setas.png" descr="setas.png"/>
            <p:cNvPicPr>
              <a:picLocks noChangeAspect="1"/>
            </p:cNvPicPr>
            <p:nvPr/>
          </p:nvPicPr>
          <p:blipFill>
            <a:blip r:embed="rId4">
              <a:extLst/>
            </a:blip>
            <a:srcRect l="92013" t="56930" r="0" b="0"/>
            <a:stretch>
              <a:fillRect/>
            </a:stretch>
          </p:blipFill>
          <p:spPr>
            <a:xfrm>
              <a:off x="3287241" y="0"/>
              <a:ext cx="841148" cy="875206"/>
            </a:xfrm>
            <a:prstGeom prst="rect">
              <a:avLst/>
            </a:prstGeom>
            <a:ln w="12700" cap="flat">
              <a:noFill/>
              <a:miter lim="400000"/>
            </a:ln>
            <a:effectLst/>
          </p:spPr>
        </p:pic>
        <p:pic>
          <p:nvPicPr>
            <p:cNvPr id="246" name="setas.png" descr="setas.png"/>
            <p:cNvPicPr>
              <a:picLocks noChangeAspect="1"/>
            </p:cNvPicPr>
            <p:nvPr/>
          </p:nvPicPr>
          <p:blipFill>
            <a:blip r:embed="rId4">
              <a:extLst/>
            </a:blip>
            <a:srcRect l="92013" t="56930" r="0" b="0"/>
            <a:stretch>
              <a:fillRect/>
            </a:stretch>
          </p:blipFill>
          <p:spPr>
            <a:xfrm>
              <a:off x="2462183" y="0"/>
              <a:ext cx="841150" cy="875206"/>
            </a:xfrm>
            <a:prstGeom prst="rect">
              <a:avLst/>
            </a:prstGeom>
            <a:ln w="12700" cap="flat">
              <a:noFill/>
              <a:miter lim="400000"/>
            </a:ln>
            <a:effectLst/>
          </p:spPr>
        </p:pic>
        <p:pic>
          <p:nvPicPr>
            <p:cNvPr id="247" name="setas.png" descr="setas.png"/>
            <p:cNvPicPr>
              <a:picLocks noChangeAspect="1"/>
            </p:cNvPicPr>
            <p:nvPr/>
          </p:nvPicPr>
          <p:blipFill>
            <a:blip r:embed="rId4">
              <a:extLst/>
            </a:blip>
            <a:srcRect l="92013" t="56930" r="0" b="0"/>
            <a:stretch>
              <a:fillRect/>
            </a:stretch>
          </p:blipFill>
          <p:spPr>
            <a:xfrm>
              <a:off x="1655316" y="-1"/>
              <a:ext cx="841149" cy="875207"/>
            </a:xfrm>
            <a:prstGeom prst="rect">
              <a:avLst/>
            </a:prstGeom>
            <a:ln w="12700" cap="flat">
              <a:noFill/>
              <a:miter lim="400000"/>
            </a:ln>
            <a:effectLst/>
          </p:spPr>
        </p:pic>
        <p:pic>
          <p:nvPicPr>
            <p:cNvPr id="248" name="setas.png" descr="setas.png"/>
            <p:cNvPicPr>
              <a:picLocks noChangeAspect="1"/>
            </p:cNvPicPr>
            <p:nvPr/>
          </p:nvPicPr>
          <p:blipFill>
            <a:blip r:embed="rId4">
              <a:extLst/>
            </a:blip>
            <a:srcRect l="92013" t="56930" r="0" b="0"/>
            <a:stretch>
              <a:fillRect/>
            </a:stretch>
          </p:blipFill>
          <p:spPr>
            <a:xfrm>
              <a:off x="825056" y="-1"/>
              <a:ext cx="841148" cy="875207"/>
            </a:xfrm>
            <a:prstGeom prst="rect">
              <a:avLst/>
            </a:prstGeom>
            <a:ln w="12700" cap="flat">
              <a:noFill/>
              <a:miter lim="400000"/>
            </a:ln>
            <a:effectLst/>
          </p:spPr>
        </p:pic>
        <p:pic>
          <p:nvPicPr>
            <p:cNvPr id="249" name="setas.png" descr="setas.png"/>
            <p:cNvPicPr>
              <a:picLocks noChangeAspect="1"/>
            </p:cNvPicPr>
            <p:nvPr/>
          </p:nvPicPr>
          <p:blipFill>
            <a:blip r:embed="rId4">
              <a:extLst/>
            </a:blip>
            <a:srcRect l="92013" t="56930" r="0" b="0"/>
            <a:stretch>
              <a:fillRect/>
            </a:stretch>
          </p:blipFill>
          <p:spPr>
            <a:xfrm>
              <a:off x="-2" y="-1"/>
              <a:ext cx="841149" cy="875207"/>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Temos como exemplo em nosso meio os projetos da:"/>
          <p:cNvSpPr txBox="1"/>
          <p:nvPr/>
        </p:nvSpPr>
        <p:spPr>
          <a:xfrm>
            <a:off x="11846015" y="5665897"/>
            <a:ext cx="10050158" cy="16828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000">
                <a:latin typeface="Arial"/>
                <a:ea typeface="Arial"/>
                <a:cs typeface="Arial"/>
                <a:sym typeface="Arial"/>
              </a:defRPr>
            </a:lvl1pPr>
          </a:lstStyle>
          <a:p>
            <a:pPr/>
            <a:r>
              <a:t>Tenemos como ejemplo en nuestro medio los proyectos de:</a:t>
            </a:r>
          </a:p>
        </p:txBody>
      </p:sp>
      <p:pic>
        <p:nvPicPr>
          <p:cNvPr id="255" name="terra-1.png" descr="terra-1.png"/>
          <p:cNvPicPr>
            <a:picLocks noChangeAspect="1"/>
          </p:cNvPicPr>
          <p:nvPr/>
        </p:nvPicPr>
        <p:blipFill>
          <a:blip r:embed="rId3">
            <a:extLst/>
          </a:blip>
          <a:stretch>
            <a:fillRect/>
          </a:stretch>
        </p:blipFill>
        <p:spPr>
          <a:xfrm>
            <a:off x="1306845" y="5739053"/>
            <a:ext cx="9232365" cy="7418563"/>
          </a:xfrm>
          <a:prstGeom prst="rect">
            <a:avLst/>
          </a:prstGeom>
          <a:ln w="12700">
            <a:miter lim="400000"/>
          </a:ln>
        </p:spPr>
      </p:pic>
      <p:pic>
        <p:nvPicPr>
          <p:cNvPr id="256" name="setas.png" descr="setas.png"/>
          <p:cNvPicPr>
            <a:picLocks noChangeAspect="1"/>
          </p:cNvPicPr>
          <p:nvPr/>
        </p:nvPicPr>
        <p:blipFill>
          <a:blip r:embed="rId4">
            <a:extLst/>
          </a:blip>
          <a:srcRect l="79496" t="54947" r="9967" b="1982"/>
          <a:stretch>
            <a:fillRect/>
          </a:stretch>
        </p:blipFill>
        <p:spPr>
          <a:xfrm>
            <a:off x="9917550" y="5798908"/>
            <a:ext cx="1796084" cy="1416704"/>
          </a:xfrm>
          <a:prstGeom prst="rect">
            <a:avLst/>
          </a:prstGeom>
          <a:ln w="12700">
            <a:miter lim="400000"/>
          </a:ln>
        </p:spPr>
      </p:pic>
      <p:grpSp>
        <p:nvGrpSpPr>
          <p:cNvPr id="262" name="Agrupar"/>
          <p:cNvGrpSpPr/>
          <p:nvPr/>
        </p:nvGrpSpPr>
        <p:grpSpPr>
          <a:xfrm>
            <a:off x="750821" y="3451450"/>
            <a:ext cx="12372055" cy="1868136"/>
            <a:chOff x="0" y="0"/>
            <a:chExt cx="12372053" cy="1868135"/>
          </a:xfrm>
        </p:grpSpPr>
        <p:sp>
          <p:nvSpPr>
            <p:cNvPr id="257" name="Linha"/>
            <p:cNvSpPr/>
            <p:nvPr/>
          </p:nvSpPr>
          <p:spPr>
            <a:xfrm>
              <a:off x="287809" y="740110"/>
              <a:ext cx="7025138" cy="887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58" name="Forma"/>
            <p:cNvSpPr/>
            <p:nvPr/>
          </p:nvSpPr>
          <p:spPr>
            <a:xfrm rot="10800000">
              <a:off x="528272" y="-1"/>
              <a:ext cx="11843782"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6" y="203"/>
                  </a:moveTo>
                  <a:lnTo>
                    <a:pt x="21600" y="0"/>
                  </a:lnTo>
                  <a:lnTo>
                    <a:pt x="20266" y="21397"/>
                  </a:lnTo>
                  <a:lnTo>
                    <a:pt x="0" y="21600"/>
                  </a:lnTo>
                  <a:lnTo>
                    <a:pt x="1166"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59" name="A pobreza sempre existiu na Terra"/>
            <p:cNvSpPr/>
            <p:nvPr/>
          </p:nvSpPr>
          <p:spPr>
            <a:xfrm>
              <a:off x="1381840" y="677029"/>
              <a:ext cx="1030402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4200">
                  <a:solidFill>
                    <a:srgbClr val="FFFFFF"/>
                  </a:solidFill>
                  <a:latin typeface="Arial"/>
                  <a:ea typeface="Arial"/>
                  <a:cs typeface="Arial"/>
                  <a:sym typeface="Arial"/>
                </a:defRPr>
              </a:lvl1pPr>
            </a:lstStyle>
            <a:p>
              <a:pPr/>
              <a:r>
                <a:t>La pobreza siempre existió en la Tierra</a:t>
              </a:r>
            </a:p>
          </p:txBody>
        </p:sp>
        <p:sp>
          <p:nvSpPr>
            <p:cNvPr id="260" name="Forma"/>
            <p:cNvSpPr/>
            <p:nvPr/>
          </p:nvSpPr>
          <p:spPr>
            <a:xfrm>
              <a:off x="5527417" y="1439336"/>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61" name="Forma"/>
            <p:cNvSpPr/>
            <p:nvPr/>
          </p:nvSpPr>
          <p:spPr>
            <a:xfrm rot="10800000">
              <a:off x="-1" y="13906"/>
              <a:ext cx="1002647"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263" name="logos-1.png" descr="logos-1.png"/>
          <p:cNvPicPr>
            <a:picLocks noChangeAspect="1"/>
          </p:cNvPicPr>
          <p:nvPr/>
        </p:nvPicPr>
        <p:blipFill>
          <a:blip r:embed="rId5">
            <a:extLst/>
          </a:blip>
          <a:srcRect l="42342" t="0" r="24272" b="0"/>
          <a:stretch>
            <a:fillRect/>
          </a:stretch>
        </p:blipFill>
        <p:spPr>
          <a:xfrm>
            <a:off x="11293138" y="8413942"/>
            <a:ext cx="3175558" cy="3022890"/>
          </a:xfrm>
          <a:prstGeom prst="rect">
            <a:avLst/>
          </a:prstGeom>
          <a:ln w="12700">
            <a:miter lim="400000"/>
          </a:ln>
        </p:spPr>
      </p:pic>
      <p:pic>
        <p:nvPicPr>
          <p:cNvPr id="264" name="logos-1.png" descr="logos-1.png"/>
          <p:cNvPicPr>
            <a:picLocks noChangeAspect="1"/>
          </p:cNvPicPr>
          <p:nvPr/>
        </p:nvPicPr>
        <p:blipFill>
          <a:blip r:embed="rId5">
            <a:extLst/>
          </a:blip>
          <a:srcRect l="0" t="30059" r="60292" b="12290"/>
          <a:stretch>
            <a:fillRect/>
          </a:stretch>
        </p:blipFill>
        <p:spPr>
          <a:xfrm>
            <a:off x="15292154" y="8739207"/>
            <a:ext cx="5142000" cy="2372465"/>
          </a:xfrm>
          <a:prstGeom prst="rect">
            <a:avLst/>
          </a:prstGeom>
          <a:ln w="12700">
            <a:miter lim="400000"/>
          </a:ln>
        </p:spPr>
      </p:pic>
      <p:sp>
        <p:nvSpPr>
          <p:cNvPr id="265" name="e outros."/>
          <p:cNvSpPr txBox="1"/>
          <p:nvPr/>
        </p:nvSpPr>
        <p:spPr>
          <a:xfrm>
            <a:off x="17103050" y="12166143"/>
            <a:ext cx="3052860" cy="8174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5000">
                <a:latin typeface="Arial"/>
                <a:ea typeface="Arial"/>
                <a:cs typeface="Arial"/>
                <a:sym typeface="Arial"/>
              </a:defRPr>
            </a:pPr>
            <a:r>
              <a:t>y </a:t>
            </a:r>
            <a:r>
              <a:t>otros</a:t>
            </a:r>
            <a:r>
              <a:t>.</a:t>
            </a:r>
          </a:p>
        </p:txBody>
      </p:sp>
      <p:pic>
        <p:nvPicPr>
          <p:cNvPr id="266" name="setas.png" descr="setas.png"/>
          <p:cNvPicPr>
            <a:picLocks noChangeAspect="1"/>
          </p:cNvPicPr>
          <p:nvPr/>
        </p:nvPicPr>
        <p:blipFill>
          <a:blip r:embed="rId4">
            <a:extLst/>
          </a:blip>
          <a:srcRect l="29464" t="52274" r="54695" b="4655"/>
          <a:stretch>
            <a:fillRect/>
          </a:stretch>
        </p:blipFill>
        <p:spPr>
          <a:xfrm>
            <a:off x="15570639" y="12270254"/>
            <a:ext cx="1161073" cy="609159"/>
          </a:xfrm>
          <a:prstGeom prst="rect">
            <a:avLst/>
          </a:prstGeom>
          <a:ln w="12700">
            <a:miter lim="400000"/>
          </a:ln>
        </p:spPr>
      </p:pic>
      <p:pic>
        <p:nvPicPr>
          <p:cNvPr id="267" name="Imagen 2" descr="Imagen 2"/>
          <p:cNvPicPr>
            <a:picLocks noChangeAspect="1"/>
          </p:cNvPicPr>
          <p:nvPr/>
        </p:nvPicPr>
        <p:blipFill>
          <a:blip r:embed="rId6">
            <a:extLst/>
          </a:blip>
          <a:stretch>
            <a:fillRect/>
          </a:stretch>
        </p:blipFill>
        <p:spPr>
          <a:xfrm>
            <a:off x="18903689" y="8413942"/>
            <a:ext cx="5852173" cy="32918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VAMOS"/>
          <p:cNvSpPr txBox="1"/>
          <p:nvPr/>
        </p:nvSpPr>
        <p:spPr>
          <a:xfrm>
            <a:off x="8009343" y="5027293"/>
            <a:ext cx="13353061" cy="12490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8100">
                <a:latin typeface="Arial"/>
                <a:ea typeface="Arial"/>
                <a:cs typeface="Arial"/>
                <a:sym typeface="Arial"/>
              </a:defRPr>
            </a:pPr>
            <a:r>
              <a:t>VAMOS</a:t>
            </a:r>
            <a:r>
              <a:t> A</a:t>
            </a:r>
          </a:p>
        </p:txBody>
      </p:sp>
      <p:sp>
        <p:nvSpPr>
          <p:cNvPr id="272" name="REFLETIR"/>
          <p:cNvSpPr txBox="1"/>
          <p:nvPr/>
        </p:nvSpPr>
        <p:spPr>
          <a:xfrm>
            <a:off x="7959915" y="5828839"/>
            <a:ext cx="15230588"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REFLE</a:t>
            </a:r>
            <a:r>
              <a:t>XIONA</a:t>
            </a:r>
            <a:r>
              <a:t>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nascimento-Jesus-1.png" descr="nascimento-Jesus-1.png"/>
          <p:cNvPicPr>
            <a:picLocks noChangeAspect="1"/>
          </p:cNvPicPr>
          <p:nvPr/>
        </p:nvPicPr>
        <p:blipFill>
          <a:blip r:embed="rId3">
            <a:extLst/>
          </a:blip>
          <a:stretch>
            <a:fillRect/>
          </a:stretch>
        </p:blipFill>
        <p:spPr>
          <a:xfrm>
            <a:off x="34072" y="2194910"/>
            <a:ext cx="11626865" cy="11277297"/>
          </a:xfrm>
          <a:prstGeom prst="rect">
            <a:avLst/>
          </a:prstGeom>
          <a:ln w="12700">
            <a:miter lim="400000"/>
          </a:ln>
        </p:spPr>
      </p:pic>
      <p:sp>
        <p:nvSpPr>
          <p:cNvPr id="277" name="Imagine como seria nosso mundo se Jesus não tivesse nascido."/>
          <p:cNvSpPr txBox="1"/>
          <p:nvPr/>
        </p:nvSpPr>
        <p:spPr>
          <a:xfrm>
            <a:off x="13590821" y="4118616"/>
            <a:ext cx="8235369" cy="30120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i="1" sz="6000">
                <a:latin typeface="Arial"/>
                <a:ea typeface="Arial"/>
                <a:cs typeface="Arial"/>
                <a:sym typeface="Arial"/>
              </a:defRPr>
            </a:lvl1pPr>
          </a:lstStyle>
          <a:p>
            <a:pPr/>
            <a:r>
              <a:t>Imagine cómo sería nuestro mundo si Jesús no hubiera nacido.</a:t>
            </a:r>
          </a:p>
        </p:txBody>
      </p:sp>
      <p:pic>
        <p:nvPicPr>
          <p:cNvPr id="278" name="setas.png" descr="setas.png"/>
          <p:cNvPicPr>
            <a:picLocks noChangeAspect="1"/>
          </p:cNvPicPr>
          <p:nvPr/>
        </p:nvPicPr>
        <p:blipFill>
          <a:blip r:embed="rId4">
            <a:extLst/>
          </a:blip>
          <a:srcRect l="47466" t="0" r="37652" b="54684"/>
          <a:stretch>
            <a:fillRect/>
          </a:stretch>
        </p:blipFill>
        <p:spPr>
          <a:xfrm rot="2078223">
            <a:off x="10633471" y="3885101"/>
            <a:ext cx="3116982" cy="1831481"/>
          </a:xfrm>
          <a:prstGeom prst="rect">
            <a:avLst/>
          </a:prstGeom>
          <a:ln w="12700">
            <a:miter lim="400000"/>
          </a:ln>
        </p:spPr>
      </p:pic>
      <p:pic>
        <p:nvPicPr>
          <p:cNvPr id="279" name="interrocagacao.png" descr="interrocagacao.png"/>
          <p:cNvPicPr>
            <a:picLocks noChangeAspect="1"/>
          </p:cNvPicPr>
          <p:nvPr/>
        </p:nvPicPr>
        <p:blipFill>
          <a:blip r:embed="rId5">
            <a:extLst/>
          </a:blip>
          <a:srcRect l="30952" t="8247" r="50526" b="0"/>
          <a:stretch>
            <a:fillRect/>
          </a:stretch>
        </p:blipFill>
        <p:spPr>
          <a:xfrm rot="2046398">
            <a:off x="17533855" y="7745102"/>
            <a:ext cx="3392592" cy="5098972"/>
          </a:xfrm>
          <a:prstGeom prst="rect">
            <a:avLst/>
          </a:prstGeom>
          <a:ln w="12700">
            <a:miter lim="400000"/>
          </a:ln>
        </p:spPr>
      </p:pic>
      <p:sp>
        <p:nvSpPr>
          <p:cNvPr id="280" name="pensar assim"/>
          <p:cNvSpPr txBox="1"/>
          <p:nvPr/>
        </p:nvSpPr>
        <p:spPr>
          <a:xfrm>
            <a:off x="12928559" y="10307016"/>
            <a:ext cx="5531480" cy="9529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i="1" sz="6000">
                <a:solidFill>
                  <a:srgbClr val="B51600"/>
                </a:solidFill>
                <a:latin typeface="Arial"/>
                <a:ea typeface="Arial"/>
                <a:cs typeface="Arial"/>
                <a:sym typeface="Arial"/>
              </a:defRPr>
            </a:lvl1pPr>
          </a:lstStyle>
          <a:p>
            <a:pPr/>
            <a:r>
              <a:t>pensar así?</a:t>
            </a:r>
          </a:p>
        </p:txBody>
      </p:sp>
      <p:sp>
        <p:nvSpPr>
          <p:cNvPr id="281" name="Não é assustador"/>
          <p:cNvSpPr txBox="1"/>
          <p:nvPr/>
        </p:nvSpPr>
        <p:spPr>
          <a:xfrm>
            <a:off x="12899977" y="9543512"/>
            <a:ext cx="5970426"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400">
                <a:latin typeface="Arial"/>
                <a:ea typeface="Arial"/>
                <a:cs typeface="Arial"/>
                <a:sym typeface="Arial"/>
              </a:defRPr>
            </a:lvl1pPr>
          </a:lstStyle>
          <a:p>
            <a:pPr/>
            <a:r>
              <a:t>¿No nos asusta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Ele nasceu,"/>
          <p:cNvSpPr txBox="1"/>
          <p:nvPr/>
        </p:nvSpPr>
        <p:spPr>
          <a:xfrm>
            <a:off x="1147929" y="6592690"/>
            <a:ext cx="9864346" cy="224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sz="12000">
                <a:solidFill>
                  <a:srgbClr val="B51600"/>
                </a:solidFill>
                <a:latin typeface="Arial Black"/>
                <a:ea typeface="Arial Black"/>
                <a:cs typeface="Arial Black"/>
                <a:sym typeface="Arial Black"/>
              </a:defRPr>
            </a:lvl1pPr>
          </a:lstStyle>
          <a:p>
            <a:pPr/>
            <a:r>
              <a:t>él nació,</a:t>
            </a:r>
          </a:p>
        </p:txBody>
      </p:sp>
      <p:sp>
        <p:nvSpPr>
          <p:cNvPr id="286" name="Depois que"/>
          <p:cNvSpPr txBox="1"/>
          <p:nvPr/>
        </p:nvSpPr>
        <p:spPr>
          <a:xfrm>
            <a:off x="3094890" y="6273570"/>
            <a:ext cx="5970426" cy="8174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sz="5000">
                <a:latin typeface="Arial"/>
                <a:ea typeface="Arial"/>
                <a:cs typeface="Arial"/>
                <a:sym typeface="Arial"/>
              </a:defRPr>
            </a:lvl1pPr>
          </a:lstStyle>
          <a:p>
            <a:pPr/>
            <a:r>
              <a:t>Después que</a:t>
            </a:r>
          </a:p>
        </p:txBody>
      </p:sp>
      <p:sp>
        <p:nvSpPr>
          <p:cNvPr id="287" name="o mundo nunca mais foi o mesmo."/>
          <p:cNvSpPr txBox="1"/>
          <p:nvPr/>
        </p:nvSpPr>
        <p:spPr>
          <a:xfrm>
            <a:off x="545686" y="8630044"/>
            <a:ext cx="11068832" cy="8174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sz="5000">
                <a:latin typeface="Arial"/>
                <a:ea typeface="Arial"/>
                <a:cs typeface="Arial"/>
                <a:sym typeface="Arial"/>
              </a:defRPr>
            </a:lvl1pPr>
          </a:lstStyle>
          <a:p>
            <a:pPr/>
            <a:r>
              <a:t>el mundo ya no fue el mismo.</a:t>
            </a:r>
          </a:p>
        </p:txBody>
      </p:sp>
      <p:pic>
        <p:nvPicPr>
          <p:cNvPr id="288" name="terra-2.png" descr="terra-2.png"/>
          <p:cNvPicPr>
            <a:picLocks noChangeAspect="1"/>
          </p:cNvPicPr>
          <p:nvPr/>
        </p:nvPicPr>
        <p:blipFill>
          <a:blip r:embed="rId3">
            <a:extLst/>
          </a:blip>
          <a:stretch>
            <a:fillRect/>
          </a:stretch>
        </p:blipFill>
        <p:spPr>
          <a:xfrm>
            <a:off x="12611028" y="4354793"/>
            <a:ext cx="10776622" cy="81675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nterrocagacao.png" descr="interrocagacao.png"/>
          <p:cNvPicPr>
            <a:picLocks noChangeAspect="1"/>
          </p:cNvPicPr>
          <p:nvPr/>
        </p:nvPicPr>
        <p:blipFill>
          <a:blip r:embed="rId3">
            <a:extLst/>
          </a:blip>
          <a:srcRect l="30952" t="8247" r="50526" b="0"/>
          <a:stretch>
            <a:fillRect/>
          </a:stretch>
        </p:blipFill>
        <p:spPr>
          <a:xfrm rot="2046398">
            <a:off x="7450624" y="4051828"/>
            <a:ext cx="3392591" cy="5098971"/>
          </a:xfrm>
          <a:prstGeom prst="rect">
            <a:avLst/>
          </a:prstGeom>
          <a:ln w="12700">
            <a:miter lim="400000"/>
          </a:ln>
        </p:spPr>
      </p:pic>
      <p:sp>
        <p:nvSpPr>
          <p:cNvPr id="293" name="JESUS"/>
          <p:cNvSpPr txBox="1"/>
          <p:nvPr/>
        </p:nvSpPr>
        <p:spPr>
          <a:xfrm>
            <a:off x="2196370" y="7431130"/>
            <a:ext cx="5531480" cy="153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17999"/>
              </a:lnSpc>
              <a:defRPr b="0" sz="8000">
                <a:solidFill>
                  <a:srgbClr val="B51600"/>
                </a:solidFill>
                <a:latin typeface="Arial Black"/>
                <a:ea typeface="Arial Black"/>
                <a:cs typeface="Arial Black"/>
                <a:sym typeface="Arial Black"/>
              </a:defRPr>
            </a:pPr>
            <a:r>
              <a:t>JES</a:t>
            </a:r>
            <a:r>
              <a:t>Ú</a:t>
            </a:r>
            <a:r>
              <a:t>S</a:t>
            </a:r>
          </a:p>
        </p:txBody>
      </p:sp>
      <p:sp>
        <p:nvSpPr>
          <p:cNvPr id="294" name="Você deseja ser um seguidor de"/>
          <p:cNvSpPr txBox="1"/>
          <p:nvPr/>
        </p:nvSpPr>
        <p:spPr>
          <a:xfrm>
            <a:off x="1801179" y="5735315"/>
            <a:ext cx="6377699" cy="17320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17999"/>
              </a:lnSpc>
              <a:defRPr b="0" sz="5000">
                <a:latin typeface="Arial"/>
                <a:ea typeface="Arial"/>
                <a:cs typeface="Arial"/>
                <a:sym typeface="Arial"/>
              </a:defRPr>
            </a:pPr>
            <a:r>
              <a:t>¿Desea ser un seguidor de</a:t>
            </a:r>
            <a:r>
              <a:rPr sz="5400"/>
              <a:t> </a:t>
            </a:r>
          </a:p>
        </p:txBody>
      </p:sp>
      <p:pic>
        <p:nvPicPr>
          <p:cNvPr id="295" name="interrocagacao.png" descr="interrocagacao.png"/>
          <p:cNvPicPr>
            <a:picLocks noChangeAspect="1"/>
          </p:cNvPicPr>
          <p:nvPr/>
        </p:nvPicPr>
        <p:blipFill>
          <a:blip r:embed="rId3">
            <a:extLst/>
          </a:blip>
          <a:srcRect l="30952" t="8247" r="50526" b="0"/>
          <a:stretch>
            <a:fillRect/>
          </a:stretch>
        </p:blipFill>
        <p:spPr>
          <a:xfrm rot="1407935">
            <a:off x="17029160" y="4910444"/>
            <a:ext cx="5015170" cy="7537664"/>
          </a:xfrm>
          <a:prstGeom prst="rect">
            <a:avLst/>
          </a:prstGeom>
          <a:ln w="12700">
            <a:miter lim="400000"/>
          </a:ln>
        </p:spPr>
      </p:pic>
      <p:sp>
        <p:nvSpPr>
          <p:cNvPr id="296" name="JESUS"/>
          <p:cNvSpPr txBox="1"/>
          <p:nvPr/>
        </p:nvSpPr>
        <p:spPr>
          <a:xfrm>
            <a:off x="12926515" y="8870205"/>
            <a:ext cx="5531480" cy="153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17999"/>
              </a:lnSpc>
              <a:defRPr b="0" sz="8000">
                <a:solidFill>
                  <a:srgbClr val="B51600"/>
                </a:solidFill>
                <a:latin typeface="Arial Black"/>
                <a:ea typeface="Arial Black"/>
                <a:cs typeface="Arial Black"/>
                <a:sym typeface="Arial Black"/>
              </a:defRPr>
            </a:pPr>
            <a:r>
              <a:t>JES</a:t>
            </a:r>
            <a:r>
              <a:t>Ú</a:t>
            </a:r>
            <a:r>
              <a:t>S</a:t>
            </a:r>
          </a:p>
        </p:txBody>
      </p:sp>
      <p:sp>
        <p:nvSpPr>
          <p:cNvPr id="297" name="Deseja aceitar o"/>
          <p:cNvSpPr txBox="1"/>
          <p:nvPr/>
        </p:nvSpPr>
        <p:spPr>
          <a:xfrm>
            <a:off x="12280980" y="8195306"/>
            <a:ext cx="6377698"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17999"/>
              </a:lnSpc>
              <a:defRPr b="0" sz="5400">
                <a:latin typeface="Arial"/>
                <a:ea typeface="Arial"/>
                <a:cs typeface="Arial"/>
                <a:sym typeface="Arial"/>
              </a:defRPr>
            </a:pPr>
            <a:r>
              <a:t>¿</a:t>
            </a:r>
            <a:r>
              <a:rPr sz="5000"/>
              <a:t>Desea aceptar al </a:t>
            </a:r>
          </a:p>
        </p:txBody>
      </p:sp>
      <p:sp>
        <p:nvSpPr>
          <p:cNvPr id="298" name="que veio ao mundo para transformar a vida das pessoas"/>
          <p:cNvSpPr txBox="1"/>
          <p:nvPr/>
        </p:nvSpPr>
        <p:spPr>
          <a:xfrm>
            <a:off x="7166918" y="10185952"/>
            <a:ext cx="10967600" cy="16828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sz="5000">
                <a:latin typeface="Arial"/>
                <a:ea typeface="Arial"/>
                <a:cs typeface="Arial"/>
                <a:sym typeface="Arial"/>
              </a:defRPr>
            </a:lvl1pPr>
          </a:lstStyle>
          <a:p>
            <a:pPr/>
            <a:r>
              <a:t>que vino al mundo para transformar la vida de las personas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coracao.png" descr="coracao.png"/>
          <p:cNvPicPr>
            <a:picLocks noChangeAspect="1"/>
          </p:cNvPicPr>
          <p:nvPr/>
        </p:nvPicPr>
        <p:blipFill>
          <a:blip r:embed="rId3">
            <a:extLst/>
          </a:blip>
          <a:stretch>
            <a:fillRect/>
          </a:stretch>
        </p:blipFill>
        <p:spPr>
          <a:xfrm rot="20431533">
            <a:off x="2438368" y="3940759"/>
            <a:ext cx="8801849" cy="8453868"/>
          </a:xfrm>
          <a:prstGeom prst="rect">
            <a:avLst/>
          </a:prstGeom>
          <a:ln w="12700">
            <a:miter lim="400000"/>
          </a:ln>
        </p:spPr>
      </p:pic>
      <p:sp>
        <p:nvSpPr>
          <p:cNvPr id="104" name="Desde seu início, o cristianismo revelou ser uma religião de amor por meio da compaixão e misericórdia com os pobres."/>
          <p:cNvSpPr txBox="1"/>
          <p:nvPr/>
        </p:nvSpPr>
        <p:spPr>
          <a:xfrm>
            <a:off x="11572895" y="5221252"/>
            <a:ext cx="11530163" cy="58928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7000">
                <a:latin typeface="Arial"/>
                <a:ea typeface="Arial"/>
                <a:cs typeface="Arial"/>
                <a:sym typeface="Arial"/>
              </a:defRPr>
            </a:pPr>
            <a:r>
              <a:t>Desde su comienzo, el cristianismo reveló ser una religión de amor por medio de la</a:t>
            </a:r>
            <a:r>
              <a:rPr sz="7200"/>
              <a:t> </a:t>
            </a:r>
            <a:r>
              <a:rPr b="1">
                <a:solidFill>
                  <a:srgbClr val="B51600"/>
                </a:solidFill>
              </a:rPr>
              <a:t>compasión</a:t>
            </a:r>
            <a:r>
              <a:rPr sz="7200"/>
              <a:t> </a:t>
            </a:r>
            <a:r>
              <a:t>y misericordia con los pobres.</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 name="pobre-2.png" descr="pobre-2.png"/>
          <p:cNvPicPr>
            <a:picLocks noChangeAspect="1"/>
          </p:cNvPicPr>
          <p:nvPr/>
        </p:nvPicPr>
        <p:blipFill>
          <a:blip r:embed="rId3">
            <a:extLst/>
          </a:blip>
          <a:stretch>
            <a:fillRect/>
          </a:stretch>
        </p:blipFill>
        <p:spPr>
          <a:xfrm>
            <a:off x="16725073" y="7278403"/>
            <a:ext cx="7517142" cy="6437599"/>
          </a:xfrm>
          <a:prstGeom prst="rect">
            <a:avLst/>
          </a:prstGeom>
          <a:ln w="12700">
            <a:miter lim="400000"/>
          </a:ln>
        </p:spPr>
      </p:pic>
      <p:pic>
        <p:nvPicPr>
          <p:cNvPr id="109" name="diacono.png" descr="diacono.png"/>
          <p:cNvPicPr>
            <a:picLocks noChangeAspect="1"/>
          </p:cNvPicPr>
          <p:nvPr/>
        </p:nvPicPr>
        <p:blipFill>
          <a:blip r:embed="rId4">
            <a:extLst/>
          </a:blip>
          <a:stretch>
            <a:fillRect/>
          </a:stretch>
        </p:blipFill>
        <p:spPr>
          <a:xfrm>
            <a:off x="0" y="6244185"/>
            <a:ext cx="10339311" cy="7471815"/>
          </a:xfrm>
          <a:prstGeom prst="rect">
            <a:avLst/>
          </a:prstGeom>
          <a:ln w="12700">
            <a:miter lim="400000"/>
          </a:ln>
        </p:spPr>
      </p:pic>
      <p:sp>
        <p:nvSpPr>
          <p:cNvPr id="110" name="Lourenço era um diácono muito generoso, especialmente com os pobres."/>
          <p:cNvSpPr txBox="1"/>
          <p:nvPr/>
        </p:nvSpPr>
        <p:spPr>
          <a:xfrm>
            <a:off x="7175203" y="5773619"/>
            <a:ext cx="11854203" cy="34757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7000">
                <a:latin typeface="Arial"/>
                <a:ea typeface="Arial"/>
                <a:cs typeface="Arial"/>
                <a:sym typeface="Arial"/>
              </a:defRPr>
            </a:lvl1pPr>
          </a:lstStyle>
          <a:p>
            <a:pPr/>
            <a:r>
              <a:t>Lorenzo era un diácono muy generoso, especialmente con los pobres.</a:t>
            </a:r>
          </a:p>
        </p:txBody>
      </p:sp>
      <p:pic>
        <p:nvPicPr>
          <p:cNvPr id="111" name="seta-6.png" descr="seta-6.png"/>
          <p:cNvPicPr>
            <a:picLocks noChangeAspect="1"/>
          </p:cNvPicPr>
          <p:nvPr/>
        </p:nvPicPr>
        <p:blipFill>
          <a:blip r:embed="rId5">
            <a:extLst/>
          </a:blip>
          <a:srcRect l="0" t="8801" r="61285" b="58941"/>
          <a:stretch>
            <a:fillRect/>
          </a:stretch>
        </p:blipFill>
        <p:spPr>
          <a:xfrm rot="1365643">
            <a:off x="7034123" y="4427194"/>
            <a:ext cx="2852064" cy="12752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O evangelista apresenta a identidade e a missão messiânica do Senhor e mostra uma agenda de ações do que Ele fazia em Seu ministério em favor da humanidade caída: &quot;evangelizar os pobres&quot;, &quot;proclamar libertação aos cativos e restauração da vista aos cegos"/>
          <p:cNvSpPr txBox="1"/>
          <p:nvPr/>
        </p:nvSpPr>
        <p:spPr>
          <a:xfrm>
            <a:off x="787519" y="6135017"/>
            <a:ext cx="12910356" cy="53987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500">
                <a:latin typeface="Arial"/>
                <a:ea typeface="Arial"/>
                <a:cs typeface="Arial"/>
                <a:sym typeface="Arial"/>
              </a:defRPr>
            </a:lvl1pPr>
          </a:lstStyle>
          <a:p>
            <a:pPr/>
            <a:r>
              <a:t>El evangelista presenta la identidad y la misión mesiánica del Señor y muestra una agenda de sus acciones en el ministerio en favor de la humanidad caída: “dar buenas nuevas a los pobres”, “pregonar libertad a los cautivos y vista a los ciegos”, “a poner en libertad a los oprimidos” y “a predicar el año agradable del Señor”.</a:t>
            </a:r>
          </a:p>
        </p:txBody>
      </p:sp>
      <p:grpSp>
        <p:nvGrpSpPr>
          <p:cNvPr id="121" name="Agrupar"/>
          <p:cNvGrpSpPr/>
          <p:nvPr/>
        </p:nvGrpSpPr>
        <p:grpSpPr>
          <a:xfrm>
            <a:off x="612804" y="2941157"/>
            <a:ext cx="9393613" cy="1868135"/>
            <a:chOff x="0" y="0"/>
            <a:chExt cx="9393612" cy="1868133"/>
          </a:xfrm>
        </p:grpSpPr>
        <p:sp>
          <p:nvSpPr>
            <p:cNvPr id="116" name="Linha"/>
            <p:cNvSpPr/>
            <p:nvPr/>
          </p:nvSpPr>
          <p:spPr>
            <a:xfrm>
              <a:off x="287809" y="740107"/>
              <a:ext cx="7025138"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17" name="Forma"/>
            <p:cNvSpPr/>
            <p:nvPr/>
          </p:nvSpPr>
          <p:spPr>
            <a:xfrm rot="10800000">
              <a:off x="528274" y="0"/>
              <a:ext cx="8865338"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18" name="Em Lucas 4:18, 19"/>
            <p:cNvSpPr txBox="1"/>
            <p:nvPr/>
          </p:nvSpPr>
          <p:spPr>
            <a:xfrm>
              <a:off x="1381840" y="330152"/>
              <a:ext cx="4591162"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En Lucas 4:18, 19</a:t>
              </a:r>
            </a:p>
          </p:txBody>
        </p:sp>
        <p:sp>
          <p:nvSpPr>
            <p:cNvPr id="119" name="Forma"/>
            <p:cNvSpPr/>
            <p:nvPr/>
          </p:nvSpPr>
          <p:spPr>
            <a:xfrm>
              <a:off x="5527417" y="1439334"/>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20" name="Forma"/>
            <p:cNvSpPr/>
            <p:nvPr/>
          </p:nvSpPr>
          <p:spPr>
            <a:xfrm rot="10800000">
              <a:off x="-1" y="13903"/>
              <a:ext cx="1002647"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122" name="biblias.png" descr="biblias.png"/>
          <p:cNvPicPr>
            <a:picLocks noChangeAspect="1"/>
          </p:cNvPicPr>
          <p:nvPr/>
        </p:nvPicPr>
        <p:blipFill>
          <a:blip r:embed="rId3">
            <a:extLst/>
          </a:blip>
          <a:srcRect l="17375" t="70983" r="70827" b="0"/>
          <a:stretch>
            <a:fillRect/>
          </a:stretch>
        </p:blipFill>
        <p:spPr>
          <a:xfrm>
            <a:off x="13482456" y="3476541"/>
            <a:ext cx="10698607" cy="9839253"/>
          </a:xfrm>
          <a:prstGeom prst="rect">
            <a:avLst/>
          </a:prstGeom>
          <a:ln w="12700">
            <a:miter lim="400000"/>
          </a:ln>
        </p:spPr>
      </p:pic>
      <p:sp>
        <p:nvSpPr>
          <p:cNvPr id="123" name="(Lc 5:12-32; 6: 6-11; 7:11-17, 36-47; 8:43-56; Is 61:1-2)"/>
          <p:cNvSpPr txBox="1"/>
          <p:nvPr/>
        </p:nvSpPr>
        <p:spPr>
          <a:xfrm>
            <a:off x="821865" y="11664937"/>
            <a:ext cx="9346854" cy="496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i="1" sz="2800">
                <a:solidFill>
                  <a:srgbClr val="B51600"/>
                </a:solidFill>
                <a:latin typeface="Arial"/>
                <a:ea typeface="Arial"/>
                <a:cs typeface="Arial"/>
                <a:sym typeface="Arial"/>
              </a:defRPr>
            </a:pPr>
            <a:r>
              <a:t>(L</a:t>
            </a:r>
            <a:r>
              <a:t>u</a:t>
            </a:r>
            <a:r>
              <a:t>c</a:t>
            </a:r>
            <a:r>
              <a:t>.</a:t>
            </a:r>
            <a:r>
              <a:t> 5:12-32; 6: 6-11; 7:11-17, 36-47; 8:43-56; Is</a:t>
            </a:r>
            <a:r>
              <a:t>a.</a:t>
            </a:r>
            <a:r>
              <a:t> 61:1-2</a:t>
            </a:r>
            <a:r>
              <a:rPr sz="2200"/>
              <a: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jesus-2.png" descr="jesus-2.png"/>
          <p:cNvPicPr>
            <a:picLocks noChangeAspect="1"/>
          </p:cNvPicPr>
          <p:nvPr/>
        </p:nvPicPr>
        <p:blipFill>
          <a:blip r:embed="rId3">
            <a:extLst/>
          </a:blip>
          <a:srcRect l="64005" t="9283" r="20709" b="51718"/>
          <a:stretch>
            <a:fillRect/>
          </a:stretch>
        </p:blipFill>
        <p:spPr>
          <a:xfrm>
            <a:off x="59531" y="3044300"/>
            <a:ext cx="12796261" cy="9324213"/>
          </a:xfrm>
          <a:prstGeom prst="rect">
            <a:avLst/>
          </a:prstGeom>
          <a:ln w="12700">
            <a:miter lim="400000"/>
          </a:ln>
        </p:spPr>
      </p:pic>
      <p:pic>
        <p:nvPicPr>
          <p:cNvPr id="128" name="interrocagacao.png" descr="interrocagacao.png"/>
          <p:cNvPicPr>
            <a:picLocks noChangeAspect="1"/>
          </p:cNvPicPr>
          <p:nvPr/>
        </p:nvPicPr>
        <p:blipFill>
          <a:blip r:embed="rId4">
            <a:extLst/>
          </a:blip>
          <a:srcRect l="30670" t="0" r="50460" b="0"/>
          <a:stretch>
            <a:fillRect/>
          </a:stretch>
        </p:blipFill>
        <p:spPr>
          <a:xfrm>
            <a:off x="16355669" y="3340739"/>
            <a:ext cx="5430663" cy="8731334"/>
          </a:xfrm>
          <a:prstGeom prst="rect">
            <a:avLst/>
          </a:prstGeom>
          <a:ln w="12700">
            <a:miter lim="400000"/>
          </a:ln>
        </p:spPr>
      </p:pic>
      <p:sp>
        <p:nvSpPr>
          <p:cNvPr id="129" name="E se Jesus não tivesse nascido,"/>
          <p:cNvSpPr txBox="1"/>
          <p:nvPr/>
        </p:nvSpPr>
        <p:spPr>
          <a:xfrm>
            <a:off x="11393849" y="8025004"/>
            <a:ext cx="7390026" cy="35818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defRPr b="0" i="1" sz="6000">
                <a:solidFill>
                  <a:srgbClr val="B51600"/>
                </a:solidFill>
                <a:latin typeface="Arial"/>
                <a:ea typeface="Arial"/>
                <a:cs typeface="Arial"/>
                <a:sym typeface="Arial"/>
              </a:defRPr>
            </a:pPr>
            <a:r>
              <a:t> Y si Jesús no hubiera nacido, </a:t>
            </a:r>
          </a:p>
          <a:p>
            <a:pPr algn="r" defTabSz="457200">
              <a:defRPr b="0" i="1" sz="6000">
                <a:latin typeface="Arial"/>
                <a:ea typeface="Arial"/>
                <a:cs typeface="Arial"/>
                <a:sym typeface="Arial"/>
              </a:defRPr>
            </a:pPr>
            <a:r>
              <a:t>¿habría salvación para los pobres?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NASCEU PARA DIGNIFICAR OS POBRES"/>
          <p:cNvSpPr txBox="1"/>
          <p:nvPr/>
        </p:nvSpPr>
        <p:spPr>
          <a:xfrm>
            <a:off x="8670727" y="6779493"/>
            <a:ext cx="13353060" cy="26366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8100">
                <a:latin typeface="Arial"/>
                <a:ea typeface="Arial"/>
                <a:cs typeface="Arial"/>
                <a:sym typeface="Arial"/>
              </a:defRPr>
            </a:pPr>
            <a:r>
              <a:t>NA</a:t>
            </a:r>
            <a:r>
              <a:t>CIÓ</a:t>
            </a:r>
            <a:r>
              <a:t> PARA DIGNIFICAR </a:t>
            </a:r>
            <a:r>
              <a:t>A L</a:t>
            </a:r>
            <a:r>
              <a:t>OS POBRES</a:t>
            </a:r>
          </a:p>
        </p:txBody>
      </p:sp>
      <p:sp>
        <p:nvSpPr>
          <p:cNvPr id="134" name="JESUS"/>
          <p:cNvSpPr txBox="1"/>
          <p:nvPr/>
        </p:nvSpPr>
        <p:spPr>
          <a:xfrm>
            <a:off x="8670727" y="4299825"/>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JES</a:t>
            </a:r>
            <a:r>
              <a:t>Ú</a:t>
            </a:r>
            <a:r>
              <a:t>S</a:t>
            </a:r>
          </a:p>
        </p:txBody>
      </p:sp>
      <p:grpSp>
        <p:nvGrpSpPr>
          <p:cNvPr id="137" name="Lucas 5:12-15"/>
          <p:cNvGrpSpPr/>
          <p:nvPr/>
        </p:nvGrpSpPr>
        <p:grpSpPr>
          <a:xfrm>
            <a:off x="19274313" y="12201182"/>
            <a:ext cx="4319074" cy="801978"/>
            <a:chOff x="0" y="0"/>
            <a:chExt cx="4319073" cy="801977"/>
          </a:xfrm>
        </p:grpSpPr>
        <p:sp>
          <p:nvSpPr>
            <p:cNvPr id="135"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136" name="Lucas 5:12-15"/>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Lucas 5:12-15</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Estava a ideia de que o sofrimento dos pobres se devia ao fato de essa classe de pessoas ser amaldiçoada como resultado de suas próprias escolhas."/>
          <p:cNvSpPr txBox="1"/>
          <p:nvPr/>
        </p:nvSpPr>
        <p:spPr>
          <a:xfrm>
            <a:off x="11602534" y="5959392"/>
            <a:ext cx="7994210" cy="60100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000">
                <a:latin typeface="Arial"/>
                <a:ea typeface="Arial"/>
                <a:cs typeface="Arial"/>
                <a:sym typeface="Arial"/>
              </a:defRPr>
            </a:lvl1pPr>
          </a:lstStyle>
          <a:p>
            <a:pPr/>
            <a:r>
              <a:t>Había una idea de que el sufrimiento de los pobres se debía al hecho de que esa clase de personas estaba maldecida como resultado de sus propias elecciones.</a:t>
            </a:r>
          </a:p>
        </p:txBody>
      </p:sp>
      <p:grpSp>
        <p:nvGrpSpPr>
          <p:cNvPr id="147" name="Agrupar"/>
          <p:cNvGrpSpPr/>
          <p:nvPr/>
        </p:nvGrpSpPr>
        <p:grpSpPr>
          <a:xfrm>
            <a:off x="10811607" y="3793073"/>
            <a:ext cx="11047506" cy="1868135"/>
            <a:chOff x="0" y="0"/>
            <a:chExt cx="11047504" cy="1868134"/>
          </a:xfrm>
        </p:grpSpPr>
        <p:sp>
          <p:nvSpPr>
            <p:cNvPr id="142" name="Linha"/>
            <p:cNvSpPr/>
            <p:nvPr/>
          </p:nvSpPr>
          <p:spPr>
            <a:xfrm>
              <a:off x="287809" y="740108"/>
              <a:ext cx="7025138"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43" name="Forma"/>
            <p:cNvSpPr/>
            <p:nvPr/>
          </p:nvSpPr>
          <p:spPr>
            <a:xfrm rot="10800000">
              <a:off x="528275" y="-1"/>
              <a:ext cx="10519230" cy="1354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3" y="203"/>
                  </a:moveTo>
                  <a:lnTo>
                    <a:pt x="21600" y="0"/>
                  </a:lnTo>
                  <a:lnTo>
                    <a:pt x="20268" y="21397"/>
                  </a:lnTo>
                  <a:lnTo>
                    <a:pt x="0" y="21600"/>
                  </a:lnTo>
                  <a:lnTo>
                    <a:pt x="1163"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44" name="Pensamentos da época de Cristo"/>
            <p:cNvSpPr txBox="1"/>
            <p:nvPr/>
          </p:nvSpPr>
          <p:spPr>
            <a:xfrm>
              <a:off x="1381840" y="348787"/>
              <a:ext cx="8809584" cy="6564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000">
                  <a:solidFill>
                    <a:srgbClr val="FFFFFF"/>
                  </a:solidFill>
                  <a:latin typeface="Arial"/>
                  <a:ea typeface="Arial"/>
                  <a:cs typeface="Arial"/>
                  <a:sym typeface="Arial"/>
                </a:defRPr>
              </a:lvl1pPr>
            </a:lstStyle>
            <a:p>
              <a:pPr/>
              <a:r>
                <a:t>Pensamientos de la época de Cristo</a:t>
              </a:r>
            </a:p>
          </p:txBody>
        </p:sp>
        <p:sp>
          <p:nvSpPr>
            <p:cNvPr id="145" name="Forma"/>
            <p:cNvSpPr/>
            <p:nvPr/>
          </p:nvSpPr>
          <p:spPr>
            <a:xfrm>
              <a:off x="7012166" y="1439335"/>
              <a:ext cx="2898450"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46" name="Forma"/>
            <p:cNvSpPr/>
            <p:nvPr/>
          </p:nvSpPr>
          <p:spPr>
            <a:xfrm rot="10800000">
              <a:off x="-1" y="13904"/>
              <a:ext cx="1002646"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148" name="jesus-2.png" descr="jesus-2.png"/>
          <p:cNvPicPr>
            <a:picLocks noChangeAspect="1"/>
          </p:cNvPicPr>
          <p:nvPr/>
        </p:nvPicPr>
        <p:blipFill>
          <a:blip r:embed="rId3">
            <a:extLst/>
          </a:blip>
          <a:srcRect l="42357" t="56450" r="44107" b="0"/>
          <a:stretch>
            <a:fillRect/>
          </a:stretch>
        </p:blipFill>
        <p:spPr>
          <a:xfrm>
            <a:off x="217676" y="3089280"/>
            <a:ext cx="11331594" cy="10412520"/>
          </a:xfrm>
          <a:prstGeom prst="rect">
            <a:avLst/>
          </a:prstGeom>
          <a:ln w="12700">
            <a:miter lim="400000"/>
          </a:ln>
        </p:spPr>
      </p:pic>
      <p:pic>
        <p:nvPicPr>
          <p:cNvPr id="149" name="setas.png" descr="setas.png"/>
          <p:cNvPicPr>
            <a:picLocks noChangeAspect="1"/>
          </p:cNvPicPr>
          <p:nvPr/>
        </p:nvPicPr>
        <p:blipFill>
          <a:blip r:embed="rId4">
            <a:extLst/>
          </a:blip>
          <a:srcRect l="92936" t="14048" r="0" b="46449"/>
          <a:stretch>
            <a:fillRect/>
          </a:stretch>
        </p:blipFill>
        <p:spPr>
          <a:xfrm flipH="1" rot="1754290">
            <a:off x="18708788" y="7931858"/>
            <a:ext cx="2913423" cy="31436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obre.png" descr="pobre.png"/>
          <p:cNvPicPr>
            <a:picLocks noChangeAspect="1"/>
          </p:cNvPicPr>
          <p:nvPr/>
        </p:nvPicPr>
        <p:blipFill>
          <a:blip r:embed="rId3">
            <a:extLst/>
          </a:blip>
          <a:srcRect l="51655" t="56089" r="26721" b="0"/>
          <a:stretch>
            <a:fillRect/>
          </a:stretch>
        </p:blipFill>
        <p:spPr>
          <a:xfrm>
            <a:off x="180863" y="3441577"/>
            <a:ext cx="10997429" cy="9525250"/>
          </a:xfrm>
          <a:prstGeom prst="rect">
            <a:avLst/>
          </a:prstGeom>
          <a:ln w="12700">
            <a:miter lim="400000"/>
          </a:ln>
        </p:spPr>
      </p:pic>
      <p:pic>
        <p:nvPicPr>
          <p:cNvPr id="154" name="interrocagacao.png" descr="interrocagacao.png"/>
          <p:cNvPicPr>
            <a:picLocks noChangeAspect="1"/>
          </p:cNvPicPr>
          <p:nvPr/>
        </p:nvPicPr>
        <p:blipFill>
          <a:blip r:embed="rId4">
            <a:extLst/>
          </a:blip>
          <a:srcRect l="79350" t="2349" r="0" b="2348"/>
          <a:stretch>
            <a:fillRect/>
          </a:stretch>
        </p:blipFill>
        <p:spPr>
          <a:xfrm rot="678014">
            <a:off x="16707052" y="4252182"/>
            <a:ext cx="5645425" cy="7904075"/>
          </a:xfrm>
          <a:prstGeom prst="rect">
            <a:avLst/>
          </a:prstGeom>
          <a:ln w="12700">
            <a:miter lim="400000"/>
          </a:ln>
        </p:spPr>
      </p:pic>
      <p:sp>
        <p:nvSpPr>
          <p:cNvPr id="155" name="Quem eram os"/>
          <p:cNvSpPr txBox="1"/>
          <p:nvPr/>
        </p:nvSpPr>
        <p:spPr>
          <a:xfrm>
            <a:off x="10008974" y="7244132"/>
            <a:ext cx="9104579"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i="1" sz="8100">
                <a:latin typeface="Arial"/>
                <a:ea typeface="Arial"/>
                <a:cs typeface="Arial"/>
                <a:sym typeface="Arial"/>
              </a:defRPr>
            </a:lvl1pPr>
          </a:lstStyle>
          <a:p>
            <a:pPr/>
            <a:r>
              <a:t>¿Quiénes eran los</a:t>
            </a:r>
          </a:p>
        </p:txBody>
      </p:sp>
      <p:sp>
        <p:nvSpPr>
          <p:cNvPr id="156" name="POBRES"/>
          <p:cNvSpPr txBox="1"/>
          <p:nvPr/>
        </p:nvSpPr>
        <p:spPr>
          <a:xfrm>
            <a:off x="10995153" y="8446592"/>
            <a:ext cx="7390025" cy="18043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i="1" sz="12000">
                <a:solidFill>
                  <a:srgbClr val="B51600"/>
                </a:solidFill>
                <a:latin typeface="Arial"/>
                <a:ea typeface="Arial"/>
                <a:cs typeface="Arial"/>
                <a:sym typeface="Arial"/>
              </a:defRPr>
            </a:lvl1pPr>
          </a:lstStyle>
          <a:p>
            <a:pPr/>
            <a:r>
              <a:t>POBRES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81BDE795-6308-4DE0-9F72-7B46599CBAE1}"/>
</file>

<file path=customXml/itemProps2.xml><?xml version="1.0" encoding="utf-8"?>
<ds:datastoreItem xmlns:ds="http://schemas.openxmlformats.org/officeDocument/2006/customXml" ds:itemID="{D43628B5-D8C7-4151-918E-2A14EBD9F6E3}"/>
</file>

<file path=customXml/itemProps3.xml><?xml version="1.0" encoding="utf-8"?>
<ds:datastoreItem xmlns:ds="http://schemas.openxmlformats.org/officeDocument/2006/customXml" ds:itemID="{22C2E2C6-F2DB-4169-9347-D2CA7C9C38CA}"/>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