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9" r:id="rId1"/>
  </p:sldMasterIdLst>
  <p:sldIdLst>
    <p:sldId id="458" r:id="rId2"/>
    <p:sldId id="256" r:id="rId3"/>
    <p:sldId id="260" r:id="rId4"/>
    <p:sldId id="415" r:id="rId5"/>
    <p:sldId id="416" r:id="rId6"/>
    <p:sldId id="456" r:id="rId7"/>
    <p:sldId id="417" r:id="rId8"/>
    <p:sldId id="418" r:id="rId9"/>
    <p:sldId id="419" r:id="rId10"/>
    <p:sldId id="420" r:id="rId11"/>
    <p:sldId id="421" r:id="rId12"/>
    <p:sldId id="422" r:id="rId13"/>
    <p:sldId id="423" r:id="rId14"/>
    <p:sldId id="424" r:id="rId15"/>
    <p:sldId id="425" r:id="rId16"/>
    <p:sldId id="426" r:id="rId17"/>
    <p:sldId id="427" r:id="rId18"/>
    <p:sldId id="428" r:id="rId19"/>
    <p:sldId id="429" r:id="rId20"/>
    <p:sldId id="430" r:id="rId21"/>
    <p:sldId id="431" r:id="rId22"/>
    <p:sldId id="432" r:id="rId23"/>
    <p:sldId id="433" r:id="rId24"/>
    <p:sldId id="434" r:id="rId25"/>
    <p:sldId id="435" r:id="rId26"/>
    <p:sldId id="436" r:id="rId27"/>
    <p:sldId id="437" r:id="rId28"/>
    <p:sldId id="438" r:id="rId29"/>
    <p:sldId id="439" r:id="rId30"/>
    <p:sldId id="440" r:id="rId31"/>
    <p:sldId id="457" r:id="rId32"/>
    <p:sldId id="441" r:id="rId33"/>
    <p:sldId id="442" r:id="rId34"/>
    <p:sldId id="443" r:id="rId35"/>
    <p:sldId id="444" r:id="rId36"/>
    <p:sldId id="445" r:id="rId37"/>
    <p:sldId id="446" r:id="rId38"/>
    <p:sldId id="447" r:id="rId39"/>
    <p:sldId id="448" r:id="rId40"/>
    <p:sldId id="449" r:id="rId41"/>
    <p:sldId id="450" r:id="rId42"/>
    <p:sldId id="451" r:id="rId43"/>
    <p:sldId id="453" r:id="rId44"/>
    <p:sldId id="452" r:id="rId45"/>
    <p:sldId id="454" r:id="rId46"/>
    <p:sldId id="455" r:id="rId47"/>
    <p:sldId id="257" r:id="rId48"/>
    <p:sldId id="259" r:id="rId49"/>
    <p:sldId id="258" r:id="rId50"/>
  </p:sldIdLst>
  <p:sldSz cx="12192000" cy="6858000"/>
  <p:notesSz cx="6858000" cy="9144000"/>
  <p:embeddedFontLst>
    <p:embeddedFont>
      <p:font typeface="Calibri" panose="020F0502020204030204" pitchFamily="34" charset="0"/>
      <p:regular r:id="rId51"/>
      <p:bold r:id="rId52"/>
      <p:italic r:id="rId53"/>
      <p:boldItalic r:id="rId54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362D"/>
    <a:srgbClr val="FCEDCA"/>
    <a:srgbClr val="6B5C4C"/>
    <a:srgbClr val="87C3E6"/>
    <a:srgbClr val="AF977C"/>
    <a:srgbClr val="EADBB8"/>
    <a:srgbClr val="D0B496"/>
    <a:srgbClr val="85725E"/>
    <a:srgbClr val="E3B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0342F1-FDC7-FC43-8EEE-CF51C367F006}" v="50" dt="2022-10-17T13:58:29.2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9"/>
    <p:restoredTop sz="96327"/>
  </p:normalViewPr>
  <p:slideViewPr>
    <p:cSldViewPr snapToGrid="0">
      <p:cViewPr varScale="1">
        <p:scale>
          <a:sx n="110" d="100"/>
          <a:sy n="110" d="100"/>
        </p:scale>
        <p:origin x="7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6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9B6F4A-B23A-CE5F-62BF-A03E47DE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698"/>
            <a:ext cx="10515600" cy="1325563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0FFA7BD-520F-E921-BB70-9A8E16BF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2869D9A-244E-59D6-99E9-4CD734E08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2DEFD82-2ECF-F065-A023-0D104B0D3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5330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158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5A32330-13B0-3066-29FC-AC928AAA7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1133" y="485029"/>
            <a:ext cx="9581791" cy="581258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8" name="Gráfico 7" descr="Aspas de abertura com preenchimento sólido">
            <a:extLst>
              <a:ext uri="{FF2B5EF4-FFF2-40B4-BE49-F238E27FC236}">
                <a16:creationId xmlns:a16="http://schemas.microsoft.com/office/drawing/2014/main" id="{0A35404B-9F49-B506-6A7E-6FFA1A2EB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282" y="-228774"/>
            <a:ext cx="1133938" cy="1133938"/>
          </a:xfrm>
          <a:prstGeom prst="rect">
            <a:avLst/>
          </a:prstGeom>
        </p:spPr>
      </p:pic>
      <p:sp>
        <p:nvSpPr>
          <p:cNvPr id="11" name="Forma Livre 10">
            <a:extLst>
              <a:ext uri="{FF2B5EF4-FFF2-40B4-BE49-F238E27FC236}">
                <a16:creationId xmlns:a16="http://schemas.microsoft.com/office/drawing/2014/main" id="{484FC983-0CD8-FB89-0DE2-D75E2EF8FFA5}"/>
              </a:ext>
            </a:extLst>
          </p:cNvPr>
          <p:cNvSpPr/>
          <p:nvPr/>
        </p:nvSpPr>
        <p:spPr>
          <a:xfrm>
            <a:off x="533687" y="-7101"/>
            <a:ext cx="10169237" cy="6865101"/>
          </a:xfrm>
          <a:custGeom>
            <a:avLst/>
            <a:gdLst>
              <a:gd name="connsiteX0" fmla="*/ 0 w 10169237"/>
              <a:gd name="connsiteY0" fmla="*/ 0 h 6049819"/>
              <a:gd name="connsiteX1" fmla="*/ 0 w 10169237"/>
              <a:gd name="connsiteY1" fmla="*/ 5652655 h 6049819"/>
              <a:gd name="connsiteX2" fmla="*/ 332510 w 10169237"/>
              <a:gd name="connsiteY2" fmla="*/ 5652655 h 6049819"/>
              <a:gd name="connsiteX3" fmla="*/ 10169237 w 10169237"/>
              <a:gd name="connsiteY3" fmla="*/ 5652655 h 6049819"/>
              <a:gd name="connsiteX4" fmla="*/ 10169237 w 10169237"/>
              <a:gd name="connsiteY4" fmla="*/ 5855855 h 6049819"/>
              <a:gd name="connsiteX5" fmla="*/ 10169237 w 10169237"/>
              <a:gd name="connsiteY5" fmla="*/ 6049819 h 604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9237" h="6049819">
                <a:moveTo>
                  <a:pt x="0" y="0"/>
                </a:moveTo>
                <a:lnTo>
                  <a:pt x="0" y="5652655"/>
                </a:lnTo>
                <a:lnTo>
                  <a:pt x="332510" y="5652655"/>
                </a:lnTo>
                <a:lnTo>
                  <a:pt x="10169237" y="5652655"/>
                </a:lnTo>
                <a:lnTo>
                  <a:pt x="10169237" y="5855855"/>
                </a:lnTo>
                <a:lnTo>
                  <a:pt x="10169237" y="6049819"/>
                </a:lnTo>
              </a:path>
            </a:pathLst>
          </a:custGeom>
          <a:noFill/>
          <a:ln w="44450">
            <a:solidFill>
              <a:srgbClr val="87C3E6">
                <a:alpha val="3841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Gráfico 1" descr="Aspas de abertura com preenchimento sólido">
            <a:extLst>
              <a:ext uri="{FF2B5EF4-FFF2-40B4-BE49-F238E27FC236}">
                <a16:creationId xmlns:a16="http://schemas.microsoft.com/office/drawing/2014/main" id="{25D0EF87-8D84-7911-F022-8F607D259D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282" y="-228774"/>
            <a:ext cx="1133938" cy="1133938"/>
          </a:xfrm>
          <a:prstGeom prst="rect">
            <a:avLst/>
          </a:prstGeom>
        </p:spPr>
      </p:pic>
      <p:sp>
        <p:nvSpPr>
          <p:cNvPr id="3" name="Forma Livre 2">
            <a:extLst>
              <a:ext uri="{FF2B5EF4-FFF2-40B4-BE49-F238E27FC236}">
                <a16:creationId xmlns:a16="http://schemas.microsoft.com/office/drawing/2014/main" id="{9F6308CF-8C36-B171-0A37-CAA5EEF35A08}"/>
              </a:ext>
            </a:extLst>
          </p:cNvPr>
          <p:cNvSpPr/>
          <p:nvPr userDrawn="1"/>
        </p:nvSpPr>
        <p:spPr>
          <a:xfrm>
            <a:off x="533687" y="-7101"/>
            <a:ext cx="10169237" cy="6865101"/>
          </a:xfrm>
          <a:custGeom>
            <a:avLst/>
            <a:gdLst>
              <a:gd name="connsiteX0" fmla="*/ 0 w 10169237"/>
              <a:gd name="connsiteY0" fmla="*/ 0 h 6049819"/>
              <a:gd name="connsiteX1" fmla="*/ 0 w 10169237"/>
              <a:gd name="connsiteY1" fmla="*/ 5652655 h 6049819"/>
              <a:gd name="connsiteX2" fmla="*/ 332510 w 10169237"/>
              <a:gd name="connsiteY2" fmla="*/ 5652655 h 6049819"/>
              <a:gd name="connsiteX3" fmla="*/ 10169237 w 10169237"/>
              <a:gd name="connsiteY3" fmla="*/ 5652655 h 6049819"/>
              <a:gd name="connsiteX4" fmla="*/ 10169237 w 10169237"/>
              <a:gd name="connsiteY4" fmla="*/ 5855855 h 6049819"/>
              <a:gd name="connsiteX5" fmla="*/ 10169237 w 10169237"/>
              <a:gd name="connsiteY5" fmla="*/ 6049819 h 604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9237" h="6049819">
                <a:moveTo>
                  <a:pt x="0" y="0"/>
                </a:moveTo>
                <a:lnTo>
                  <a:pt x="0" y="5652655"/>
                </a:lnTo>
                <a:lnTo>
                  <a:pt x="332510" y="5652655"/>
                </a:lnTo>
                <a:lnTo>
                  <a:pt x="10169237" y="5652655"/>
                </a:lnTo>
                <a:lnTo>
                  <a:pt x="10169237" y="5855855"/>
                </a:lnTo>
                <a:lnTo>
                  <a:pt x="10169237" y="6049819"/>
                </a:lnTo>
              </a:path>
            </a:pathLst>
          </a:custGeom>
          <a:noFill/>
          <a:ln w="44450">
            <a:solidFill>
              <a:srgbClr val="87C3E6">
                <a:alpha val="3841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9051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44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37FDC297-46E7-C943-938A-9C8805C6E0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4368" y="908999"/>
            <a:ext cx="5554221" cy="555422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1743667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E89A7702-AE93-0040-BC9E-774BCE2499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07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IA L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 3">
            <a:extLst>
              <a:ext uri="{FF2B5EF4-FFF2-40B4-BE49-F238E27FC236}">
                <a16:creationId xmlns:a16="http://schemas.microsoft.com/office/drawing/2014/main" id="{387A020B-14B4-42D7-C55B-84C244C452DE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1803917 w 6096000"/>
              <a:gd name="connsiteY1" fmla="*/ 0 h 6858000"/>
              <a:gd name="connsiteX2" fmla="*/ 2886269 w 6096000"/>
              <a:gd name="connsiteY2" fmla="*/ 0 h 6858000"/>
              <a:gd name="connsiteX3" fmla="*/ 6096000 w 6096000"/>
              <a:gd name="connsiteY3" fmla="*/ 3429000 h 6858000"/>
              <a:gd name="connsiteX4" fmla="*/ 2886269 w 6096000"/>
              <a:gd name="connsiteY4" fmla="*/ 6858000 h 6858000"/>
              <a:gd name="connsiteX5" fmla="*/ 1803917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1803917" y="0"/>
                </a:lnTo>
                <a:lnTo>
                  <a:pt x="2886269" y="0"/>
                </a:lnTo>
                <a:cubicBezTo>
                  <a:pt x="4658954" y="0"/>
                  <a:pt x="6096000" y="1535216"/>
                  <a:pt x="6096000" y="3429000"/>
                </a:cubicBezTo>
                <a:cubicBezTo>
                  <a:pt x="6096000" y="5322784"/>
                  <a:pt x="4658954" y="6858000"/>
                  <a:pt x="2886269" y="6858000"/>
                </a:cubicBezTo>
                <a:lnTo>
                  <a:pt x="18039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528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35" y="1136820"/>
            <a:ext cx="4565235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A142C531-F4E4-1B15-CD9A-C3E24503F1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26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F1CACBD2-7303-A01F-B045-2CF77B5512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E472CD-8F6A-C5F0-30C7-8C1A7225A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  <a:effectLst>
            <a:outerShdw blurRad="25438" dist="25444" dir="5400000" algn="t" rotWithShape="0">
              <a:prstClr val="black">
                <a:alpha val="29475"/>
              </a:prstClr>
            </a:outerShdw>
          </a:effectLst>
        </p:spPr>
        <p:txBody>
          <a:bodyPr/>
          <a:lstStyle>
            <a:lvl1pPr algn="ctr">
              <a:defRPr sz="3200">
                <a:solidFill>
                  <a:srgbClr val="EADBB8"/>
                </a:solidFill>
              </a:defRPr>
            </a:lvl1pPr>
            <a:lvl2pPr algn="ctr">
              <a:defRPr sz="2800">
                <a:solidFill>
                  <a:srgbClr val="EADBB8"/>
                </a:solidFill>
              </a:defRPr>
            </a:lvl2pPr>
            <a:lvl3pPr algn="ctr">
              <a:defRPr sz="6000">
                <a:solidFill>
                  <a:srgbClr val="EADBB8"/>
                </a:solidFill>
              </a:defRPr>
            </a:lvl3pPr>
            <a:lvl4pPr algn="ctr">
              <a:defRPr sz="2000">
                <a:solidFill>
                  <a:srgbClr val="EADBB8"/>
                </a:solidFill>
              </a:defRPr>
            </a:lvl4pPr>
            <a:lvl5pPr algn="ctr">
              <a:defRPr sz="2000">
                <a:solidFill>
                  <a:srgbClr val="EADBB8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988121FF-88D0-A663-FF10-17182EF57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24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esus vence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57665" y="4092198"/>
            <a:ext cx="3584869" cy="180538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0B200E2-DF05-9E59-8A59-C7FAD6E94396}"/>
              </a:ext>
            </a:extLst>
          </p:cNvPr>
          <p:cNvSpPr txBox="1"/>
          <p:nvPr/>
        </p:nvSpPr>
        <p:spPr>
          <a:xfrm>
            <a:off x="6096000" y="2771782"/>
            <a:ext cx="4839855" cy="1655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419" sz="2400" dirty="0">
                <a:solidFill>
                  <a:srgbClr val="AF97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 quedó claro que la cruz del Calvario es mi victoria hoy y será definitiva cuando Jesús me entregue la corona de la vida eterna.</a:t>
            </a:r>
            <a:endParaRPr lang="pt-BR" sz="2400" dirty="0">
              <a:solidFill>
                <a:srgbClr val="AF977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FD9AFB8F-C13B-08CA-CA66-E222E772B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493" y="2039822"/>
            <a:ext cx="2766869" cy="605838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7132491" y="4691970"/>
            <a:ext cx="2766869" cy="605838"/>
          </a:xfrm>
          <a:prstGeom prst="rect">
            <a:avLst/>
          </a:prstGeom>
        </p:spPr>
      </p:pic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F4233B08-0395-2FCA-CE56-AEF276FDD2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32493" y="2039822"/>
            <a:ext cx="2766869" cy="605838"/>
          </a:xfrm>
          <a:prstGeom prst="rect">
            <a:avLst/>
          </a:prstGeom>
        </p:spPr>
      </p:pic>
      <p:pic>
        <p:nvPicPr>
          <p:cNvPr id="5" name="Imagem 4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6FED5950-93AF-0155-A73A-6855CA8747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132491" y="4691970"/>
            <a:ext cx="2766869" cy="60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01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esus vence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57665" y="4092198"/>
            <a:ext cx="3584869" cy="1805383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7054856" y="1520033"/>
            <a:ext cx="2766869" cy="60583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E6D1580-4D94-93F4-D614-7FC77B0BB82C}"/>
              </a:ext>
            </a:extLst>
          </p:cNvPr>
          <p:cNvSpPr txBox="1"/>
          <p:nvPr/>
        </p:nvSpPr>
        <p:spPr>
          <a:xfrm>
            <a:off x="6563580" y="502444"/>
            <a:ext cx="4095135" cy="993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419" sz="2800" b="1" i="0" dirty="0">
                <a:solidFill>
                  <a:srgbClr val="D0B496"/>
                </a:solidFill>
                <a:effectLst/>
                <a:latin typeface="Basic Sans Bold" pitchFamily="2" charset="77"/>
                <a:ea typeface="Calibri" panose="020F0502020204030204" pitchFamily="34" charset="0"/>
                <a:cs typeface="Arial" panose="020B0604020202020204" pitchFamily="34" charset="0"/>
              </a:rPr>
              <a:t>EN CONSECUENCIA, DE LA VICTORIA DE JESÚS:</a:t>
            </a:r>
            <a:endParaRPr lang="pt-BR" sz="2800" b="1" i="0" dirty="0">
              <a:solidFill>
                <a:srgbClr val="D0B496"/>
              </a:solidFill>
              <a:effectLst/>
              <a:latin typeface="Basic Sans Bold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E1A6EB9-9FCF-1C90-F7AB-1B041A94C4FF}"/>
              </a:ext>
            </a:extLst>
          </p:cNvPr>
          <p:cNvSpPr txBox="1"/>
          <p:nvPr/>
        </p:nvSpPr>
        <p:spPr>
          <a:xfrm>
            <a:off x="7054856" y="2342829"/>
            <a:ext cx="3833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Acepto su victoria en la cruz por mí.</a:t>
            </a:r>
            <a:endParaRPr lang="pt-BR" sz="1800" kern="1200" dirty="0">
              <a:solidFill>
                <a:srgbClr val="85725E"/>
              </a:solidFill>
              <a:effectLst/>
              <a:latin typeface="Basic Sans" pitchFamily="2" charset="77"/>
              <a:ea typeface="+mn-ea"/>
              <a:cs typeface="+mn-cs"/>
            </a:endParaRPr>
          </a:p>
        </p:txBody>
      </p:sp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0" name="Forma Livre 19">
            <a:extLst>
              <a:ext uri="{FF2B5EF4-FFF2-40B4-BE49-F238E27FC236}">
                <a16:creationId xmlns:a16="http://schemas.microsoft.com/office/drawing/2014/main" id="{6C728E7A-5787-ADBD-1E7D-4C0DC62226FD}"/>
              </a:ext>
            </a:extLst>
          </p:cNvPr>
          <p:cNvSpPr/>
          <p:nvPr/>
        </p:nvSpPr>
        <p:spPr>
          <a:xfrm>
            <a:off x="6563581" y="236903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AFE692D-7BE4-6E2E-33AC-007BB3C8F487}"/>
              </a:ext>
            </a:extLst>
          </p:cNvPr>
          <p:cNvSpPr txBox="1"/>
          <p:nvPr/>
        </p:nvSpPr>
        <p:spPr>
          <a:xfrm>
            <a:off x="7054856" y="2929119"/>
            <a:ext cx="3934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Acepto que oren por mí y mi familia.</a:t>
            </a:r>
            <a:r>
              <a:rPr lang="pt-BR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1800" kern="1200" dirty="0">
              <a:solidFill>
                <a:srgbClr val="85725E"/>
              </a:solidFill>
              <a:effectLst/>
              <a:latin typeface="Basic Sans" pitchFamily="2" charset="77"/>
              <a:ea typeface="+mn-ea"/>
              <a:cs typeface="+mn-cs"/>
            </a:endParaRPr>
          </a:p>
        </p:txBody>
      </p:sp>
      <p:sp>
        <p:nvSpPr>
          <p:cNvPr id="4" name="Forma Livre 3">
            <a:extLst>
              <a:ext uri="{FF2B5EF4-FFF2-40B4-BE49-F238E27FC236}">
                <a16:creationId xmlns:a16="http://schemas.microsoft.com/office/drawing/2014/main" id="{5D10118E-1AF6-0DC0-8852-F30AA3AA7BB4}"/>
              </a:ext>
            </a:extLst>
          </p:cNvPr>
          <p:cNvSpPr/>
          <p:nvPr/>
        </p:nvSpPr>
        <p:spPr>
          <a:xfrm>
            <a:off x="6563581" y="295532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FACBBF1-D757-ABFC-24B1-98B149878BAC}"/>
              </a:ext>
            </a:extLst>
          </p:cNvPr>
          <p:cNvSpPr txBox="1"/>
          <p:nvPr/>
        </p:nvSpPr>
        <p:spPr>
          <a:xfrm>
            <a:off x="7054856" y="3515409"/>
            <a:ext cx="370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Acepto seguir estudiando la Biblia.</a:t>
            </a:r>
            <a:endParaRPr lang="pt-BR" sz="1800" kern="1200" dirty="0">
              <a:solidFill>
                <a:srgbClr val="85725E"/>
              </a:solidFill>
              <a:effectLst/>
              <a:latin typeface="Basic Sans" pitchFamily="2" charset="77"/>
              <a:ea typeface="+mn-ea"/>
              <a:cs typeface="+mn-cs"/>
            </a:endParaRPr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AAF5435A-4611-2FE6-4E1A-C5ED22F14FE9}"/>
              </a:ext>
            </a:extLst>
          </p:cNvPr>
          <p:cNvSpPr/>
          <p:nvPr/>
        </p:nvSpPr>
        <p:spPr>
          <a:xfrm>
            <a:off x="6563581" y="354161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77415F0-029A-47CD-5A80-B98853D3F590}"/>
              </a:ext>
            </a:extLst>
          </p:cNvPr>
          <p:cNvSpPr txBox="1"/>
          <p:nvPr/>
        </p:nvSpPr>
        <p:spPr>
          <a:xfrm>
            <a:off x="7054856" y="4101699"/>
            <a:ext cx="4091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Acepto ser bautizado lo antes posible.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C311CF80-6241-D9B2-D51C-3BC57D78C13C}"/>
              </a:ext>
            </a:extLst>
          </p:cNvPr>
          <p:cNvSpPr/>
          <p:nvPr/>
        </p:nvSpPr>
        <p:spPr>
          <a:xfrm>
            <a:off x="6563581" y="412790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AAE72A6-0C10-4E5B-D559-6BA9244EB438}"/>
              </a:ext>
            </a:extLst>
          </p:cNvPr>
          <p:cNvSpPr txBox="1"/>
          <p:nvPr/>
        </p:nvSpPr>
        <p:spPr>
          <a:xfrm>
            <a:off x="7054856" y="4687989"/>
            <a:ext cx="4316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Acepto ser misionero y contarle a alguien acerca de Jesús.</a:t>
            </a:r>
            <a:endParaRPr lang="pt-BR" sz="1800" kern="1200" dirty="0">
              <a:solidFill>
                <a:srgbClr val="85725E"/>
              </a:solidFill>
              <a:effectLst/>
              <a:latin typeface="Basic Sans" pitchFamily="2" charset="77"/>
              <a:ea typeface="+mn-ea"/>
              <a:cs typeface="+mn-cs"/>
            </a:endParaRPr>
          </a:p>
        </p:txBody>
      </p:sp>
      <p:sp>
        <p:nvSpPr>
          <p:cNvPr id="16" name="Forma Livre 15">
            <a:extLst>
              <a:ext uri="{FF2B5EF4-FFF2-40B4-BE49-F238E27FC236}">
                <a16:creationId xmlns:a16="http://schemas.microsoft.com/office/drawing/2014/main" id="{A95F172A-62F3-156F-2829-3CC51AC63A86}"/>
              </a:ext>
            </a:extLst>
          </p:cNvPr>
          <p:cNvSpPr/>
          <p:nvPr/>
        </p:nvSpPr>
        <p:spPr>
          <a:xfrm>
            <a:off x="6563581" y="471419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10" name="Imagem 9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F1535EBD-A028-3C41-E43B-CF8B948F752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054856" y="1520033"/>
            <a:ext cx="2766869" cy="605838"/>
          </a:xfrm>
          <a:prstGeom prst="rect">
            <a:avLst/>
          </a:prstGeom>
        </p:spPr>
      </p:pic>
      <p:sp>
        <p:nvSpPr>
          <p:cNvPr id="21" name="Forma Livre 20">
            <a:extLst>
              <a:ext uri="{FF2B5EF4-FFF2-40B4-BE49-F238E27FC236}">
                <a16:creationId xmlns:a16="http://schemas.microsoft.com/office/drawing/2014/main" id="{278C160C-763E-9899-DA60-60D80A839F52}"/>
              </a:ext>
            </a:extLst>
          </p:cNvPr>
          <p:cNvSpPr/>
          <p:nvPr userDrawn="1"/>
        </p:nvSpPr>
        <p:spPr>
          <a:xfrm>
            <a:off x="6563581" y="295532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3" name="Forma Livre 22">
            <a:extLst>
              <a:ext uri="{FF2B5EF4-FFF2-40B4-BE49-F238E27FC236}">
                <a16:creationId xmlns:a16="http://schemas.microsoft.com/office/drawing/2014/main" id="{4C901807-BF2E-BAD5-0F07-548028903C3F}"/>
              </a:ext>
            </a:extLst>
          </p:cNvPr>
          <p:cNvSpPr/>
          <p:nvPr userDrawn="1"/>
        </p:nvSpPr>
        <p:spPr>
          <a:xfrm>
            <a:off x="6563581" y="354161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5" name="Forma Livre 24">
            <a:extLst>
              <a:ext uri="{FF2B5EF4-FFF2-40B4-BE49-F238E27FC236}">
                <a16:creationId xmlns:a16="http://schemas.microsoft.com/office/drawing/2014/main" id="{AAC1F6B4-24EC-D82C-2790-8BE8F866E2E7}"/>
              </a:ext>
            </a:extLst>
          </p:cNvPr>
          <p:cNvSpPr/>
          <p:nvPr userDrawn="1"/>
        </p:nvSpPr>
        <p:spPr>
          <a:xfrm>
            <a:off x="6563581" y="412790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7" name="Forma Livre 26">
            <a:extLst>
              <a:ext uri="{FF2B5EF4-FFF2-40B4-BE49-F238E27FC236}">
                <a16:creationId xmlns:a16="http://schemas.microsoft.com/office/drawing/2014/main" id="{CC8A438E-9898-FF1F-D970-F38176D5BCD5}"/>
              </a:ext>
            </a:extLst>
          </p:cNvPr>
          <p:cNvSpPr/>
          <p:nvPr userDrawn="1"/>
        </p:nvSpPr>
        <p:spPr>
          <a:xfrm>
            <a:off x="6563581" y="471419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151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11" grpId="0"/>
      <p:bldP spid="16" grpId="0" animBg="1"/>
      <p:bldP spid="21" grpId="0" animBg="1"/>
      <p:bldP spid="23" grpId="0" animBg="1"/>
      <p:bldP spid="25" grpId="0" animBg="1"/>
      <p:bldP spid="27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4B1A61D-F62C-1BCE-3F97-3AD0913BF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1621" y="1273175"/>
            <a:ext cx="6449841" cy="5264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590886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350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adi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114800"/>
            <a:ext cx="12191999" cy="2743200"/>
          </a:xfrm>
          <a:gradFill>
            <a:gsLst>
              <a:gs pos="8000">
                <a:srgbClr val="3D362D">
                  <a:alpha val="0"/>
                </a:srgbClr>
              </a:gs>
              <a:gs pos="100000">
                <a:srgbClr val="3D362D"/>
              </a:gs>
            </a:gsLst>
            <a:lin ang="5400000" scaled="1"/>
          </a:gradFill>
        </p:spPr>
        <p:txBody>
          <a:bodyPr bIns="216000" anchor="b"/>
          <a:lstStyle>
            <a:lvl1pPr algn="ctr">
              <a:defRPr sz="3200">
                <a:solidFill>
                  <a:srgbClr val="FCEDCA"/>
                </a:solidFill>
              </a:defRPr>
            </a:lvl1pPr>
            <a:lvl2pPr algn="ctr">
              <a:defRPr sz="2800">
                <a:solidFill>
                  <a:srgbClr val="FCEDCA"/>
                </a:solidFill>
              </a:defRPr>
            </a:lvl2pPr>
            <a:lvl3pPr algn="ctr">
              <a:defRPr sz="3600">
                <a:solidFill>
                  <a:srgbClr val="FCEDCA"/>
                </a:solidFill>
              </a:defRPr>
            </a:lvl3pPr>
            <a:lvl4pPr algn="ctr">
              <a:defRPr sz="2000">
                <a:solidFill>
                  <a:srgbClr val="FCEDCA"/>
                </a:solidFill>
              </a:defRPr>
            </a:lvl4pPr>
            <a:lvl5pPr algn="ctr">
              <a:defRPr sz="2000">
                <a:solidFill>
                  <a:srgbClr val="FCEDC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7D5EDDB0-2504-F532-0DF7-814EEA5CD0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54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346463"/>
            <a:ext cx="4693297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6963"/>
            <a:ext cx="4693298" cy="451919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Imagem 10">
            <a:extLst>
              <a:ext uri="{FF2B5EF4-FFF2-40B4-BE49-F238E27FC236}">
                <a16:creationId xmlns:a16="http://schemas.microsoft.com/office/drawing/2014/main" id="{80C993B5-44F2-7BF5-EDF7-D0296D5E3E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817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70F12A-6E41-D1EF-649F-5CF1979F8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839" y="1340802"/>
            <a:ext cx="468715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6948A0-A78F-4176-620F-A0E617B11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839" y="4220527"/>
            <a:ext cx="46871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Imagem 8">
            <a:extLst>
              <a:ext uri="{FF2B5EF4-FFF2-40B4-BE49-F238E27FC236}">
                <a16:creationId xmlns:a16="http://schemas.microsoft.com/office/drawing/2014/main" id="{35D1653A-2923-2059-11E2-D6CB23E77E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25585" y="1534151"/>
            <a:ext cx="4045556" cy="404555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5047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645AFB-F4AB-9793-A7F6-62E96498C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5616" y="1627916"/>
            <a:ext cx="5649098" cy="4476321"/>
          </a:xfrm>
        </p:spPr>
        <p:txBody>
          <a:bodyPr/>
          <a:lstStyle>
            <a:lvl3pPr>
              <a:defRPr sz="3600"/>
            </a:lvl3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648026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1751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3803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2281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5A32330-13B0-3066-29FC-AC928AAA7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1133" y="485029"/>
            <a:ext cx="9581791" cy="581258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8" name="Gráfico 7" descr="Aspas de abertura com preenchimento sólido">
            <a:extLst>
              <a:ext uri="{FF2B5EF4-FFF2-40B4-BE49-F238E27FC236}">
                <a16:creationId xmlns:a16="http://schemas.microsoft.com/office/drawing/2014/main" id="{0A35404B-9F49-B506-6A7E-6FFA1A2EB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282" y="-228774"/>
            <a:ext cx="1133938" cy="1133938"/>
          </a:xfrm>
          <a:prstGeom prst="rect">
            <a:avLst/>
          </a:prstGeom>
        </p:spPr>
      </p:pic>
      <p:sp>
        <p:nvSpPr>
          <p:cNvPr id="11" name="Forma Livre 10">
            <a:extLst>
              <a:ext uri="{FF2B5EF4-FFF2-40B4-BE49-F238E27FC236}">
                <a16:creationId xmlns:a16="http://schemas.microsoft.com/office/drawing/2014/main" id="{484FC983-0CD8-FB89-0DE2-D75E2EF8FFA5}"/>
              </a:ext>
            </a:extLst>
          </p:cNvPr>
          <p:cNvSpPr/>
          <p:nvPr userDrawn="1"/>
        </p:nvSpPr>
        <p:spPr>
          <a:xfrm>
            <a:off x="533687" y="-7101"/>
            <a:ext cx="10169237" cy="6865101"/>
          </a:xfrm>
          <a:custGeom>
            <a:avLst/>
            <a:gdLst>
              <a:gd name="connsiteX0" fmla="*/ 0 w 10169237"/>
              <a:gd name="connsiteY0" fmla="*/ 0 h 6049819"/>
              <a:gd name="connsiteX1" fmla="*/ 0 w 10169237"/>
              <a:gd name="connsiteY1" fmla="*/ 5652655 h 6049819"/>
              <a:gd name="connsiteX2" fmla="*/ 332510 w 10169237"/>
              <a:gd name="connsiteY2" fmla="*/ 5652655 h 6049819"/>
              <a:gd name="connsiteX3" fmla="*/ 10169237 w 10169237"/>
              <a:gd name="connsiteY3" fmla="*/ 5652655 h 6049819"/>
              <a:gd name="connsiteX4" fmla="*/ 10169237 w 10169237"/>
              <a:gd name="connsiteY4" fmla="*/ 5855855 h 6049819"/>
              <a:gd name="connsiteX5" fmla="*/ 10169237 w 10169237"/>
              <a:gd name="connsiteY5" fmla="*/ 6049819 h 604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9237" h="6049819">
                <a:moveTo>
                  <a:pt x="0" y="0"/>
                </a:moveTo>
                <a:lnTo>
                  <a:pt x="0" y="5652655"/>
                </a:lnTo>
                <a:lnTo>
                  <a:pt x="332510" y="5652655"/>
                </a:lnTo>
                <a:lnTo>
                  <a:pt x="10169237" y="5652655"/>
                </a:lnTo>
                <a:lnTo>
                  <a:pt x="10169237" y="5855855"/>
                </a:lnTo>
                <a:lnTo>
                  <a:pt x="10169237" y="6049819"/>
                </a:lnTo>
              </a:path>
            </a:pathLst>
          </a:custGeom>
          <a:noFill/>
          <a:ln w="44450">
            <a:solidFill>
              <a:srgbClr val="87C3E6">
                <a:alpha val="3841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51043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44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37FDC297-46E7-C943-938A-9C8805C6E0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4368" y="908999"/>
            <a:ext cx="5554221" cy="555422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4338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32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58374-8AEF-A3AD-99D8-E864F309C0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7601" y="2235199"/>
            <a:ext cx="6257907" cy="3884247"/>
          </a:xfrm>
        </p:spPr>
        <p:txBody>
          <a:bodyPr anchor="t">
            <a:normAutofit/>
          </a:bodyPr>
          <a:lstStyle>
            <a:lvl1pPr algn="ctr">
              <a:lnSpc>
                <a:spcPct val="80000"/>
              </a:lnSpc>
              <a:defRPr sz="9600" cap="all" baseline="0">
                <a:solidFill>
                  <a:srgbClr val="85725E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D6D796-8F37-5210-E73B-25FB50721B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59509" y="1374652"/>
            <a:ext cx="2694091" cy="418978"/>
          </a:xfrm>
          <a:prstGeom prst="roundRect">
            <a:avLst>
              <a:gd name="adj" fmla="val 50000"/>
            </a:avLst>
          </a:prstGeom>
          <a:solidFill>
            <a:srgbClr val="AF977C"/>
          </a:solidFill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8308734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di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114800"/>
            <a:ext cx="12191999" cy="2743200"/>
          </a:xfrm>
          <a:gradFill>
            <a:gsLst>
              <a:gs pos="8000">
                <a:srgbClr val="3D362D">
                  <a:alpha val="0"/>
                </a:srgbClr>
              </a:gs>
              <a:gs pos="100000">
                <a:srgbClr val="3D362D"/>
              </a:gs>
            </a:gsLst>
            <a:lin ang="5400000" scaled="1"/>
          </a:gradFill>
        </p:spPr>
        <p:txBody>
          <a:bodyPr bIns="216000" anchor="b"/>
          <a:lstStyle>
            <a:lvl1pPr algn="ctr">
              <a:defRPr sz="3200">
                <a:solidFill>
                  <a:srgbClr val="FCEDCA"/>
                </a:solidFill>
              </a:defRPr>
            </a:lvl1pPr>
            <a:lvl2pPr algn="ctr">
              <a:defRPr sz="2800">
                <a:solidFill>
                  <a:srgbClr val="FCEDCA"/>
                </a:solidFill>
              </a:defRPr>
            </a:lvl2pPr>
            <a:lvl3pPr algn="ctr">
              <a:defRPr sz="3600">
                <a:solidFill>
                  <a:srgbClr val="FCEDCA"/>
                </a:solidFill>
              </a:defRPr>
            </a:lvl3pPr>
            <a:lvl4pPr algn="ctr">
              <a:defRPr sz="2000">
                <a:solidFill>
                  <a:srgbClr val="FCEDCA"/>
                </a:solidFill>
              </a:defRPr>
            </a:lvl4pPr>
            <a:lvl5pPr algn="ctr">
              <a:defRPr sz="2000">
                <a:solidFill>
                  <a:srgbClr val="FCEDC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316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IA L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Livre 5">
            <a:extLst>
              <a:ext uri="{FF2B5EF4-FFF2-40B4-BE49-F238E27FC236}">
                <a16:creationId xmlns:a16="http://schemas.microsoft.com/office/drawing/2014/main" id="{E3BBB672-E6CE-B0F7-9556-4D68013A388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1803917 w 6096000"/>
              <a:gd name="connsiteY1" fmla="*/ 0 h 6858000"/>
              <a:gd name="connsiteX2" fmla="*/ 2886269 w 6096000"/>
              <a:gd name="connsiteY2" fmla="*/ 0 h 6858000"/>
              <a:gd name="connsiteX3" fmla="*/ 6096000 w 6096000"/>
              <a:gd name="connsiteY3" fmla="*/ 3429000 h 6858000"/>
              <a:gd name="connsiteX4" fmla="*/ 2886269 w 6096000"/>
              <a:gd name="connsiteY4" fmla="*/ 6858000 h 6858000"/>
              <a:gd name="connsiteX5" fmla="*/ 1803917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1803917" y="0"/>
                </a:lnTo>
                <a:lnTo>
                  <a:pt x="2886269" y="0"/>
                </a:lnTo>
                <a:cubicBezTo>
                  <a:pt x="4658954" y="0"/>
                  <a:pt x="6096000" y="1535216"/>
                  <a:pt x="6096000" y="3429000"/>
                </a:cubicBezTo>
                <a:cubicBezTo>
                  <a:pt x="6096000" y="5322784"/>
                  <a:pt x="4658954" y="6858000"/>
                  <a:pt x="2886269" y="6858000"/>
                </a:cubicBezTo>
                <a:lnTo>
                  <a:pt x="18039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528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05" y="992187"/>
            <a:ext cx="4966046" cy="4873626"/>
          </a:xfrm>
        </p:spPr>
        <p:txBody>
          <a:bodyPr/>
          <a:lstStyle>
            <a:lvl1pPr algn="ctr">
              <a:defRPr sz="3200">
                <a:solidFill>
                  <a:srgbClr val="3D362D"/>
                </a:solidFill>
              </a:defRPr>
            </a:lvl1pPr>
            <a:lvl2pPr algn="ctr">
              <a:defRPr sz="2800">
                <a:solidFill>
                  <a:srgbClr val="3D362D"/>
                </a:solidFill>
              </a:defRPr>
            </a:lvl2pPr>
            <a:lvl3pPr algn="ctr">
              <a:defRPr sz="3600">
                <a:solidFill>
                  <a:srgbClr val="3D362D"/>
                </a:solidFill>
              </a:defRPr>
            </a:lvl3pPr>
            <a:lvl4pPr algn="ctr">
              <a:defRPr sz="2000">
                <a:solidFill>
                  <a:srgbClr val="3D362D"/>
                </a:solidFill>
              </a:defRPr>
            </a:lvl4pPr>
            <a:lvl5pPr algn="ctr">
              <a:defRPr sz="2000">
                <a:solidFill>
                  <a:srgbClr val="3D362D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49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F1CACBD2-7303-A01F-B045-2CF77B551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E472CD-8F6A-C5F0-30C7-8C1A7225A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  <a:effectLst>
            <a:outerShdw blurRad="25438" dist="25444" dir="5400000" algn="t" rotWithShape="0">
              <a:prstClr val="black">
                <a:alpha val="29475"/>
              </a:prstClr>
            </a:outerShdw>
          </a:effectLst>
        </p:spPr>
        <p:txBody>
          <a:bodyPr/>
          <a:lstStyle>
            <a:lvl1pPr algn="ctr">
              <a:defRPr sz="3200">
                <a:solidFill>
                  <a:srgbClr val="EADBB8"/>
                </a:solidFill>
              </a:defRPr>
            </a:lvl1pPr>
            <a:lvl2pPr algn="ctr">
              <a:defRPr sz="2800">
                <a:solidFill>
                  <a:srgbClr val="EADBB8"/>
                </a:solidFill>
              </a:defRPr>
            </a:lvl2pPr>
            <a:lvl3pPr algn="ctr">
              <a:defRPr sz="6000">
                <a:solidFill>
                  <a:srgbClr val="EADBB8"/>
                </a:solidFill>
              </a:defRPr>
            </a:lvl3pPr>
            <a:lvl4pPr marL="0" indent="0" algn="ctr">
              <a:spcAft>
                <a:spcPts val="1200"/>
              </a:spcAft>
              <a:buNone/>
              <a:defRPr sz="3600" b="1" i="0" cap="all" baseline="0">
                <a:solidFill>
                  <a:schemeClr val="bg1"/>
                </a:solidFill>
                <a:latin typeface="Basic Sans Bold" pitchFamily="2" charset="77"/>
              </a:defRPr>
            </a:lvl4pPr>
            <a:lvl5pPr algn="ctr">
              <a:defRPr sz="4000">
                <a:solidFill>
                  <a:srgbClr val="EADBB8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1484576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esus vence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4092198"/>
            <a:ext cx="3954163" cy="180538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0B200E2-DF05-9E59-8A59-C7FAD6E94396}"/>
              </a:ext>
            </a:extLst>
          </p:cNvPr>
          <p:cNvSpPr txBox="1"/>
          <p:nvPr userDrawn="1"/>
        </p:nvSpPr>
        <p:spPr>
          <a:xfrm>
            <a:off x="6096000" y="2771782"/>
            <a:ext cx="4839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>
                <a:solidFill>
                  <a:srgbClr val="AF977C"/>
                </a:solidFill>
                <a:effectLst/>
                <a:latin typeface="Basic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Ficou claro para mim que a cruz do calvário é minha vitória hoje e será definitiva quando Jesus me entregar a coroa da vida eterna. </a:t>
            </a:r>
          </a:p>
        </p:txBody>
      </p:sp>
      <p:pic>
        <p:nvPicPr>
          <p:cNvPr id="12" name="Imagem 11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FD9AFB8F-C13B-08CA-CA66-E222E772B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32493" y="2039822"/>
            <a:ext cx="2766869" cy="605838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132491" y="4691970"/>
            <a:ext cx="2766869" cy="605838"/>
          </a:xfrm>
          <a:prstGeom prst="rect">
            <a:avLst/>
          </a:prstGeom>
        </p:spPr>
      </p:pic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3911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esus vence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4092198"/>
            <a:ext cx="3954163" cy="1805383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054856" y="1520033"/>
            <a:ext cx="2766869" cy="60583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E6D1580-4D94-93F4-D614-7FC77B0BB82C}"/>
              </a:ext>
            </a:extLst>
          </p:cNvPr>
          <p:cNvSpPr txBox="1"/>
          <p:nvPr userDrawn="1"/>
        </p:nvSpPr>
        <p:spPr>
          <a:xfrm>
            <a:off x="6342186" y="502444"/>
            <a:ext cx="4316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/>
            <a:r>
              <a:rPr lang="pt-BR" sz="2800" b="1" cap="all" baseline="0" dirty="0">
                <a:solidFill>
                  <a:srgbClr val="D0B496"/>
                </a:solidFill>
                <a:effectLst/>
                <a:latin typeface="Basic Sans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Por causa dessa vitória de Jesus: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E1A6EB9-9FCF-1C90-F7AB-1B041A94C4FF}"/>
              </a:ext>
            </a:extLst>
          </p:cNvPr>
          <p:cNvSpPr txBox="1"/>
          <p:nvPr userDrawn="1"/>
        </p:nvSpPr>
        <p:spPr>
          <a:xfrm>
            <a:off x="7054856" y="2342829"/>
            <a:ext cx="4188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Aceito Sua vitória na cruz por mim.</a:t>
            </a:r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0" name="Forma Livre 19">
            <a:extLst>
              <a:ext uri="{FF2B5EF4-FFF2-40B4-BE49-F238E27FC236}">
                <a16:creationId xmlns:a16="http://schemas.microsoft.com/office/drawing/2014/main" id="{6C728E7A-5787-ADBD-1E7D-4C0DC62226FD}"/>
              </a:ext>
            </a:extLst>
          </p:cNvPr>
          <p:cNvSpPr/>
          <p:nvPr/>
        </p:nvSpPr>
        <p:spPr>
          <a:xfrm>
            <a:off x="6563581" y="236903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AFE692D-7BE4-6E2E-33AC-007BB3C8F487}"/>
              </a:ext>
            </a:extLst>
          </p:cNvPr>
          <p:cNvSpPr txBox="1"/>
          <p:nvPr userDrawn="1"/>
        </p:nvSpPr>
        <p:spPr>
          <a:xfrm>
            <a:off x="7054856" y="2929119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que orem por mim e por minha família. </a:t>
            </a:r>
          </a:p>
        </p:txBody>
      </p:sp>
      <p:sp>
        <p:nvSpPr>
          <p:cNvPr id="4" name="Forma Livre 3">
            <a:extLst>
              <a:ext uri="{FF2B5EF4-FFF2-40B4-BE49-F238E27FC236}">
                <a16:creationId xmlns:a16="http://schemas.microsoft.com/office/drawing/2014/main" id="{5D10118E-1AF6-0DC0-8852-F30AA3AA7BB4}"/>
              </a:ext>
            </a:extLst>
          </p:cNvPr>
          <p:cNvSpPr/>
          <p:nvPr userDrawn="1"/>
        </p:nvSpPr>
        <p:spPr>
          <a:xfrm>
            <a:off x="6563581" y="295532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FACBBF1-D757-ABFC-24B1-98B149878BAC}"/>
              </a:ext>
            </a:extLst>
          </p:cNvPr>
          <p:cNvSpPr txBox="1"/>
          <p:nvPr userDrawn="1"/>
        </p:nvSpPr>
        <p:spPr>
          <a:xfrm>
            <a:off x="7054856" y="3515409"/>
            <a:ext cx="3948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continuar estudando a Bíblia.</a:t>
            </a:r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AAF5435A-4611-2FE6-4E1A-C5ED22F14FE9}"/>
              </a:ext>
            </a:extLst>
          </p:cNvPr>
          <p:cNvSpPr/>
          <p:nvPr userDrawn="1"/>
        </p:nvSpPr>
        <p:spPr>
          <a:xfrm>
            <a:off x="6563581" y="354161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77415F0-029A-47CD-5A80-B98853D3F590}"/>
              </a:ext>
            </a:extLst>
          </p:cNvPr>
          <p:cNvSpPr txBox="1"/>
          <p:nvPr userDrawn="1"/>
        </p:nvSpPr>
        <p:spPr>
          <a:xfrm>
            <a:off x="7054856" y="4101699"/>
            <a:ext cx="3881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ser batizado o quanto antes.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C311CF80-6241-D9B2-D51C-3BC57D78C13C}"/>
              </a:ext>
            </a:extLst>
          </p:cNvPr>
          <p:cNvSpPr/>
          <p:nvPr userDrawn="1"/>
        </p:nvSpPr>
        <p:spPr>
          <a:xfrm>
            <a:off x="6563581" y="412790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AAE72A6-0C10-4E5B-D559-6BA9244EB438}"/>
              </a:ext>
            </a:extLst>
          </p:cNvPr>
          <p:cNvSpPr txBox="1"/>
          <p:nvPr userDrawn="1"/>
        </p:nvSpPr>
        <p:spPr>
          <a:xfrm>
            <a:off x="7054856" y="4687989"/>
            <a:ext cx="4316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ser um missionário e falar de Jesus para alguém.</a:t>
            </a:r>
          </a:p>
        </p:txBody>
      </p:sp>
      <p:sp>
        <p:nvSpPr>
          <p:cNvPr id="16" name="Forma Livre 15">
            <a:extLst>
              <a:ext uri="{FF2B5EF4-FFF2-40B4-BE49-F238E27FC236}">
                <a16:creationId xmlns:a16="http://schemas.microsoft.com/office/drawing/2014/main" id="{A95F172A-62F3-156F-2829-3CC51AC63A86}"/>
              </a:ext>
            </a:extLst>
          </p:cNvPr>
          <p:cNvSpPr/>
          <p:nvPr userDrawn="1"/>
        </p:nvSpPr>
        <p:spPr>
          <a:xfrm>
            <a:off x="6563581" y="471419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12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11" grpId="0"/>
      <p:bldP spid="16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4B1A61D-F62C-1BCE-3F97-3AD0913BF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1621" y="1273175"/>
            <a:ext cx="6449841" cy="5264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44185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6631C5-8A4F-580F-7222-A01B14C1C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D7F460A-1B37-912B-269C-F94706678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9FED88-6AA4-7804-A7CC-4A2CC9507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8506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346463"/>
            <a:ext cx="4693297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6963"/>
            <a:ext cx="4693298" cy="451919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Imagem 10">
            <a:extLst>
              <a:ext uri="{FF2B5EF4-FFF2-40B4-BE49-F238E27FC236}">
                <a16:creationId xmlns:a16="http://schemas.microsoft.com/office/drawing/2014/main" id="{80C993B5-44F2-7BF5-EDF7-D0296D5E3E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2810936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70F12A-6E41-D1EF-649F-5CF1979F8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839" y="1340802"/>
            <a:ext cx="468715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6948A0-A78F-4176-620F-A0E617B11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839" y="4220527"/>
            <a:ext cx="46871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Imagem 8">
            <a:extLst>
              <a:ext uri="{FF2B5EF4-FFF2-40B4-BE49-F238E27FC236}">
                <a16:creationId xmlns:a16="http://schemas.microsoft.com/office/drawing/2014/main" id="{35D1653A-2923-2059-11E2-D6CB23E77E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25585" y="1534151"/>
            <a:ext cx="4045556" cy="404555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3866692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645AFB-F4AB-9793-A7F6-62E96498C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5616" y="1627916"/>
            <a:ext cx="5649098" cy="4476321"/>
          </a:xfrm>
        </p:spPr>
        <p:txBody>
          <a:bodyPr/>
          <a:lstStyle>
            <a:lvl3pPr>
              <a:defRPr sz="3600"/>
            </a:lvl3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39394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1182154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3881958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4D0C6B9-6750-2DD5-684D-506BD614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C4F4DD-B433-CD58-B568-D3F81FD06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594657-F7D4-8F1F-E4DD-CCF5493A4F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DEE688-AACB-7191-47B2-560B540975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A4E92F-1F75-CCFE-1A16-9054F85A8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2650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66" r:id="rId21"/>
    <p:sldLayoutId id="2147483651" r:id="rId22"/>
    <p:sldLayoutId id="2147483652" r:id="rId23"/>
    <p:sldLayoutId id="2147483653" r:id="rId24"/>
    <p:sldLayoutId id="2147483665" r:id="rId25"/>
    <p:sldLayoutId id="2147483655" r:id="rId26"/>
    <p:sldLayoutId id="2147483663" r:id="rId27"/>
    <p:sldLayoutId id="2147483656" r:id="rId28"/>
    <p:sldLayoutId id="2147483664" r:id="rId29"/>
    <p:sldLayoutId id="2147483668" r:id="rId30"/>
    <p:sldLayoutId id="2147483667" r:id="rId31"/>
    <p:sldLayoutId id="2147483657" r:id="rId32"/>
    <p:sldLayoutId id="2147483658" r:id="rId33"/>
    <p:sldLayoutId id="2147483661" r:id="rId34"/>
    <p:sldLayoutId id="2147483659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rgbClr val="6B5C4C"/>
          </a:solidFill>
          <a:latin typeface="Basic Sans Bold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kern="1200" baseline="0">
          <a:solidFill>
            <a:srgbClr val="6B5C4C"/>
          </a:solidFill>
          <a:latin typeface="Basic Sans" pitchFamily="2" charset="77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90000"/>
        </a:lnSpc>
        <a:spcBef>
          <a:spcPts val="2500"/>
        </a:spcBef>
        <a:buFont typeface="Fonte do Sistema Regular"/>
        <a:buChar char="–"/>
        <a:defRPr sz="2000" kern="1200" baseline="0">
          <a:solidFill>
            <a:srgbClr val="AF977C"/>
          </a:solidFill>
          <a:latin typeface="Basic Sans" pitchFamily="2" charset="77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1200"/>
        </a:spcAft>
        <a:buFont typeface="Arial" panose="020B0604020202020204" pitchFamily="34" charset="0"/>
        <a:buNone/>
        <a:defRPr sz="2400" b="1" i="0" kern="1200" cap="all" baseline="0">
          <a:solidFill>
            <a:srgbClr val="85725E"/>
          </a:solidFill>
          <a:latin typeface="Basic Sans Bold" pitchFamily="2" charset="77"/>
          <a:ea typeface="+mn-ea"/>
          <a:cs typeface="+mn-cs"/>
        </a:defRPr>
      </a:lvl3pPr>
      <a:lvl4pPr marL="230400" indent="-228600" algn="l" defTabSz="914400" rtl="0" eaLnBrk="1" latinLnBrk="0" hangingPunct="1">
        <a:lnSpc>
          <a:spcPct val="100000"/>
        </a:lnSpc>
        <a:spcBef>
          <a:spcPts val="1100"/>
        </a:spcBef>
        <a:spcAft>
          <a:spcPts val="600"/>
        </a:spcAft>
        <a:buClr>
          <a:srgbClr val="E3BF5F"/>
        </a:buClr>
        <a:buFont typeface="Wingdings" pitchFamily="2" charset="2"/>
        <a:buChar char="§"/>
        <a:defRPr sz="2000" kern="1200" baseline="0">
          <a:solidFill>
            <a:srgbClr val="6B5C4C"/>
          </a:solidFill>
          <a:latin typeface="Basic Sans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600"/>
        </a:spcAft>
        <a:buFont typeface="Arial" panose="020B0604020202020204" pitchFamily="34" charset="0"/>
        <a:buNone/>
        <a:defRPr sz="2800" b="0" i="0" kern="1200" cap="all" baseline="0">
          <a:solidFill>
            <a:srgbClr val="85725E"/>
          </a:solidFill>
          <a:latin typeface="Basic Sans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ggita.it/story.php?title=1o_maggio_1994_ore_18-40_quando_il_cuore_di_Ayrton_Senna_si_fermo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jodido-pero-contento.blogspot.com/2019/05/25-anos-sin-ayrton-senna-el-dia-que.html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apodehomem.com.br/teria-sido-ayrton-senna-o-ultimo-heroi-brasileiro-or-mais-que-um-jogo-22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yrtonsennavive.blogspot.com/2014/03/wallpapers-ayrton-senna-wallpaper.html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45769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398182F-9B46-08E9-55D9-E298714CBC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</a:t>
            </a:r>
            <a:r>
              <a:rPr lang="es-ES_tradnl" dirty="0"/>
              <a:t>Nada me podrá separar del amor de Dios”</a:t>
            </a:r>
            <a:r>
              <a:rPr lang="pt-BR" dirty="0"/>
              <a:t> </a:t>
            </a:r>
          </a:p>
          <a:p>
            <a:pPr marL="1800" lvl="1" indent="0">
              <a:buNone/>
            </a:pPr>
            <a:r>
              <a:rPr lang="pt-BR" dirty="0"/>
              <a:t>(Romanos 8:38).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3749510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464713B-3640-4639-4350-BBA8A06B4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En otro domingo gris, miles de personas lamentaban en sus casas la muerte de un gran Héroe.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035117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76FF184-A438-628F-4FAC-D40C46C94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Él había reanimado las esperanzas </a:t>
            </a:r>
            <a:br>
              <a:rPr lang="es-ES_tradnl" dirty="0"/>
            </a:br>
            <a:r>
              <a:rPr lang="es-ES_tradnl" dirty="0"/>
              <a:t>de redención del pueblo.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2325759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596ED87-7A75-5348-1758-735093EEC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2"/>
            <a:r>
              <a:rPr lang="es-ES_tradnl" dirty="0"/>
              <a:t>Había realizado curaciones inimaginables y roto la barrera de la muerte al resucitar personas</a:t>
            </a:r>
            <a:r>
              <a:rPr lang="pt-B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7768674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CDCCEA2-B8E4-E903-029A-9DF6D1A18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2813" y="1258373"/>
            <a:ext cx="5844746" cy="4873626"/>
          </a:xfrm>
        </p:spPr>
        <p:txBody>
          <a:bodyPr>
            <a:normAutofit fontScale="92500" lnSpcReduction="10000"/>
          </a:bodyPr>
          <a:lstStyle/>
          <a:p>
            <a:pPr lvl="2"/>
            <a:r>
              <a:rPr lang="es-ES_tradnl" dirty="0"/>
              <a:t>dos discípulos, uno de ellos llamado </a:t>
            </a:r>
            <a:r>
              <a:rPr lang="es-ES_tradnl" dirty="0" err="1"/>
              <a:t>Cleofas</a:t>
            </a:r>
            <a:r>
              <a:rPr lang="es-ES_tradnl" dirty="0"/>
              <a:t> (v.18), que iban de Jerusalén a Emaús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882674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AF592C3-FE1F-524B-EE01-95EF6C9A1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conversaban sobre lo ocurrido y lamentaban la muerte de Jesús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64344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77C5A76-7317-B390-937F-A801A1E02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2"/>
            <a:r>
              <a:rPr lang="es-419" dirty="0"/>
              <a:t>La resurrección definiría en gran medida el testimonio de los primeros cristianos.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970329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FFD5CE2-A4F6-5C5E-8A11-0DFE389C9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7254" y="1337806"/>
            <a:ext cx="5844746" cy="4873626"/>
          </a:xfrm>
        </p:spPr>
        <p:txBody>
          <a:bodyPr/>
          <a:lstStyle/>
          <a:p>
            <a:pPr lvl="2"/>
            <a:r>
              <a:rPr lang="es-ES_tradnl" dirty="0"/>
              <a:t>Pero, debían fundamentar su fe en la Biblia.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037623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43D215B-AD7B-08E7-0BFA-D40852188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27" y="915796"/>
            <a:ext cx="4097725" cy="5026407"/>
          </a:xfrm>
        </p:spPr>
        <p:txBody>
          <a:bodyPr/>
          <a:lstStyle/>
          <a:p>
            <a:pPr lvl="2"/>
            <a:r>
              <a:rPr lang="es-ES_tradnl" dirty="0"/>
              <a:t>No dude del poder de Dios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20256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F82B646-163E-7655-3600-5E2E3A56D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0231" y="1383064"/>
            <a:ext cx="5844746" cy="4873626"/>
          </a:xfrm>
        </p:spPr>
        <p:txBody>
          <a:bodyPr/>
          <a:lstStyle/>
          <a:p>
            <a:r>
              <a:rPr lang="es-ES_tradnl" dirty="0" err="1"/>
              <a:t>Cleofas</a:t>
            </a:r>
            <a:r>
              <a:rPr lang="es-ES_tradnl" dirty="0"/>
              <a:t> y el otro discípulo habían oído hablar de los relatos de la resurrección de Jesús, pero no creían en ellos.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9994938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1724E0B-15DF-B50D-FAF9-8A8AC0D67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5509" y="2235199"/>
            <a:ext cx="7306491" cy="3884247"/>
          </a:xfrm>
        </p:spPr>
        <p:txBody>
          <a:bodyPr>
            <a:normAutofit/>
          </a:bodyPr>
          <a:lstStyle/>
          <a:p>
            <a:r>
              <a:rPr lang="es-ES_tradnl" dirty="0"/>
              <a:t>Consolados por la Palabra</a:t>
            </a:r>
            <a:endParaRPr lang="pt-BR" dirty="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2B492BD2-F961-BD97-6053-BBC156D082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ES_tradnl" dirty="0"/>
              <a:t>7</a:t>
            </a:r>
            <a:r>
              <a:rPr lang="es-ES_tradnl" baseline="30000" dirty="0"/>
              <a:t>o</a:t>
            </a:r>
            <a:r>
              <a:rPr lang="es-ES_tradnl" dirty="0"/>
              <a:t> día | Viernes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043597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EFC2943-2D48-E889-F513-77E58462D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80" y="847898"/>
            <a:ext cx="4405296" cy="5383854"/>
          </a:xfrm>
        </p:spPr>
        <p:txBody>
          <a:bodyPr/>
          <a:lstStyle/>
          <a:p>
            <a:pPr lvl="2"/>
            <a:r>
              <a:rPr lang="es-ES_tradnl" dirty="0">
                <a:solidFill>
                  <a:srgbClr val="3D362D"/>
                </a:solidFill>
              </a:rPr>
              <a:t>¿Notó cuántas veces somos incrédulos y tenemos dificultad para creer?</a:t>
            </a:r>
            <a:endParaRPr lang="pt-BR" dirty="0">
              <a:solidFill>
                <a:srgbClr val="3D36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754260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7D447BA-DCDA-3658-A209-2824AD930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419" dirty="0"/>
              <a:t>Jesús anhela consolar a sus hijos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45868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472C30E-65F4-6710-AAC8-5906A73A2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Los dos discípulos estaban tristes, confundidos y frustrados. No era una tristeza común. Era profunda.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222644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27AC6E2-C857-6506-397B-F07DC8BBCD3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lvl="2" algn="l"/>
            <a:r>
              <a:rPr lang="es-ES_tradnl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Sus corazones estaban doblemente heridos, porque tenían</a:t>
            </a:r>
            <a:r>
              <a:rPr lang="pt-BR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marL="573300" lvl="3" indent="-342900" algn="l">
              <a:buAutoNum type="arabicParenBoth"/>
            </a:pPr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Una decepción con los líderes de la nación judía </a:t>
            </a:r>
          </a:p>
          <a:p>
            <a:pPr marL="573300" lvl="3" indent="-342900" algn="l">
              <a:buAutoNum type="arabicParenBoth"/>
            </a:pPr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Una decepción con el mismo Jesús.</a:t>
            </a:r>
            <a:r>
              <a:rPr lang="pt-BR" dirty="0">
                <a:effectLst/>
              </a:rPr>
              <a:t> </a:t>
            </a:r>
            <a:r>
              <a:rPr lang="pt-BR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D99E3B8-BD22-D500-55B4-6C31964705B2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" b="2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77776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6DE1EFF-E36F-6449-3CD4-AC6BC76D4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2035" y="1191872"/>
            <a:ext cx="5844746" cy="4873626"/>
          </a:xfrm>
        </p:spPr>
        <p:txBody>
          <a:bodyPr/>
          <a:lstStyle/>
          <a:p>
            <a:pPr lvl="2"/>
            <a:r>
              <a:rPr lang="es-ES_tradnl" dirty="0"/>
              <a:t>La pérdida era demasiado grande para soportar.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2894675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B53DA8A-EB5B-6193-AE83-AB78430C2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38" y="1984374"/>
            <a:ext cx="5844746" cy="4873626"/>
          </a:xfrm>
        </p:spPr>
        <p:txBody>
          <a:bodyPr/>
          <a:lstStyle/>
          <a:p>
            <a:pPr lvl="2"/>
            <a:r>
              <a:rPr lang="es-ES_tradnl" dirty="0"/>
              <a:t>¿Se ha sentido usted decepcionado con Dios?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188317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D32837E-AA1E-0795-A65C-CF2A95EA0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7177" y="1366439"/>
            <a:ext cx="5844746" cy="4873626"/>
          </a:xfrm>
        </p:spPr>
        <p:txBody>
          <a:bodyPr>
            <a:normAutofit lnSpcReduction="10000"/>
          </a:bodyPr>
          <a:lstStyle/>
          <a:p>
            <a:pPr lvl="2"/>
            <a:r>
              <a:rPr lang="es-ES_tradnl" dirty="0"/>
              <a:t>¿Ha orado y buscado mucho una respuesta o una bendición que no vino?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2913939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A460AB2-7362-AAE8-46B0-06115C88A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6231" y="526853"/>
            <a:ext cx="5844746" cy="4873626"/>
          </a:xfrm>
        </p:spPr>
        <p:txBody>
          <a:bodyPr/>
          <a:lstStyle/>
          <a:p>
            <a:pPr lvl="2"/>
            <a:r>
              <a:rPr lang="es-ES_tradnl" dirty="0"/>
              <a:t>Jesús ansiaba consolarlos.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8587277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ABEE0A0-A581-EE4E-A60B-AB5EAF7F3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Es curioso pensar que los discípulos de Cristo estaban sufriendo innecesariamente.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9800446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D9C67D7-1081-695C-2572-6EA9F6573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Los que buscan encuentran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894913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004E3855-FF1F-830E-7E36-480BC8FDAE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419" dirty="0"/>
              <a:t>“Jesús le dijo: Porque me has visto, Tomás, creíste; bienaventurados los que no vieron, y creyeron” </a:t>
            </a:r>
          </a:p>
          <a:p>
            <a:pPr marL="1800" lvl="1" indent="0">
              <a:buNone/>
            </a:pPr>
            <a:r>
              <a:rPr lang="pt-BR" dirty="0"/>
              <a:t>(Juan 20:29).</a:t>
            </a:r>
          </a:p>
        </p:txBody>
      </p:sp>
    </p:spTree>
    <p:extLst>
      <p:ext uri="{BB962C8B-B14F-4D97-AF65-F5344CB8AC3E}">
        <p14:creationId xmlns:p14="http://schemas.microsoft.com/office/powerpoint/2010/main" val="3882704828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F3BADA6-DE07-8C61-29DF-2A7459449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Aunque no estaban confundidos, los dos discípulos intentaban entender el plan de Dios.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6588125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F3BADA6-DE07-8C61-29DF-2A7459449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Aunque estaban temporariamente ciegos, </a:t>
            </a:r>
            <a:br>
              <a:rPr lang="es-ES_tradnl" dirty="0"/>
            </a:br>
            <a:r>
              <a:rPr lang="es-ES_tradnl" dirty="0"/>
              <a:t>eran hijos de Dios.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1965103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613F333-644E-D252-20CF-E0107D1BD3D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es-ES_tradnl" dirty="0"/>
              <a:t>Dios no rechaza a sus hijos porque no entienden sus planes.</a:t>
            </a:r>
            <a:endParaRPr lang="pt-BR" dirty="0"/>
          </a:p>
        </p:txBody>
      </p:sp>
      <p:pic>
        <p:nvPicPr>
          <p:cNvPr id="6" name="Espaço Reservado para Imagem 5" descr="Homem sentado em frente a mesa com comida&#10;&#10;Descrição gerada automaticamente">
            <a:extLst>
              <a:ext uri="{FF2B5EF4-FFF2-40B4-BE49-F238E27FC236}">
                <a16:creationId xmlns:a16="http://schemas.microsoft.com/office/drawing/2014/main" id="{83E60200-2277-6919-41C7-B02C91C56E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" b="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35391852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722964C-CBDE-BE92-F1F6-F686E2AAA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La Palabra de Dios es la base de nuestra fe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99326257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DF67668-DDE2-E313-FE71-78A3AC07F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¿Por qué Jesús no se reveló enseguida a los discípulos en el camino a Emaús?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2096755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2095C5A-258E-AEC2-96AD-F993F726F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962" y="585043"/>
            <a:ext cx="9343056" cy="2070874"/>
          </a:xfrm>
        </p:spPr>
        <p:txBody>
          <a:bodyPr>
            <a:normAutofit fontScale="92500" lnSpcReduction="20000"/>
          </a:bodyPr>
          <a:lstStyle/>
          <a:p>
            <a:pPr lvl="2"/>
            <a:r>
              <a:rPr lang="es-ES_tradnl" dirty="0"/>
              <a:t>Porque Él quería afirmarlos en la Palabra de Dios.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90828544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627C5D3-A323-9850-A92A-1B24ABFDC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586" y="319035"/>
            <a:ext cx="10698031" cy="2282849"/>
          </a:xfrm>
        </p:spPr>
        <p:txBody>
          <a:bodyPr>
            <a:normAutofit fontScale="92500" lnSpcReduction="10000"/>
          </a:bodyPr>
          <a:lstStyle/>
          <a:p>
            <a:pPr lvl="2"/>
            <a:r>
              <a:rPr lang="es-ES_tradnl" dirty="0"/>
              <a:t>Jesús enseñó que la iglesia evalúe todo a la luz de la Palabra de Dios.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15791572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E5E773F-DCB9-3780-FF9C-F4FB26170F6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es-ES_tradnl" dirty="0"/>
              <a:t>Muchos que hoy hacen milagros en nombre de Cristo serán rechazados por Él.</a:t>
            </a:r>
            <a:endParaRPr lang="pt-BR" dirty="0"/>
          </a:p>
        </p:txBody>
      </p:sp>
      <p:pic>
        <p:nvPicPr>
          <p:cNvPr id="6" name="Espaço Reservado para Imagem 5" descr="Uma imagem contendo olhando, frente, em pé, assistindo&#10;&#10;Descrição gerada automaticamente">
            <a:extLst>
              <a:ext uri="{FF2B5EF4-FFF2-40B4-BE49-F238E27FC236}">
                <a16:creationId xmlns:a16="http://schemas.microsoft.com/office/drawing/2014/main" id="{9246801A-CFB9-F7ED-16F2-6350D348BF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" b="1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6704521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A45FC15-2768-E668-3D10-0A8C839FE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9605" y="992187"/>
            <a:ext cx="5844746" cy="4873626"/>
          </a:xfrm>
        </p:spPr>
        <p:txBody>
          <a:bodyPr/>
          <a:lstStyle/>
          <a:p>
            <a:pPr lvl="2"/>
            <a:r>
              <a:rPr lang="es-ES_tradnl" dirty="0"/>
              <a:t>La experiencia es importante, pero necesita estar afirmada y confirmada en la Palabra de Dios.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64190153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B7F00C1-E0EF-F32D-5C4D-68F9C9D02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61" y="2812854"/>
            <a:ext cx="10598278" cy="2282849"/>
          </a:xfrm>
        </p:spPr>
        <p:txBody>
          <a:bodyPr>
            <a:normAutofit fontScale="85000" lnSpcReduction="10000"/>
          </a:bodyPr>
          <a:lstStyle/>
          <a:p>
            <a:pPr lvl="2"/>
            <a:r>
              <a:rPr lang="es-ES_tradnl" dirty="0"/>
              <a:t>Hoy podemos conocer a Cristo por la experiencia a través de la Palabra de Dios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49958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1CECE75-C86B-56B0-4A4F-CEBAAE9DB67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_tradnl" dirty="0"/>
              <a:t>El corazón de millones de aficionados de todo el mundo chocó a 216 km por hora contra el muro de la curva </a:t>
            </a:r>
            <a:r>
              <a:rPr lang="es-ES_tradnl" dirty="0" err="1"/>
              <a:t>Tamburello</a:t>
            </a:r>
            <a:r>
              <a:rPr lang="es-ES_tradnl" dirty="0"/>
              <a:t>, en el Gran Premio de San Marino de la Fórmula 1, el 1º de mayo de 1994.</a:t>
            </a:r>
            <a:endParaRPr lang="pt-BR" dirty="0"/>
          </a:p>
        </p:txBody>
      </p:sp>
      <p:pic>
        <p:nvPicPr>
          <p:cNvPr id="26" name="Espaço Reservado para Imagem 25" descr="Pessoa com capacete azul&#10;&#10;Descrição gerada automaticamente com confiança média">
            <a:extLst>
              <a:ext uri="{FF2B5EF4-FFF2-40B4-BE49-F238E27FC236}">
                <a16:creationId xmlns:a16="http://schemas.microsoft.com/office/drawing/2014/main" id="{A9D02AD1-243F-388E-D6B2-6EE6285C77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7" b="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2472259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2A164F2-DD56-C516-C00A-741D6B96E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Así como Jesús cenó con esos discípulos, Él puede cenar con usted: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697250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095D840-5EC6-D24F-84F5-2C3F309FE4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“He aquí, yo estoy a la puerta y llamo; si alguno oye mi voz y abre la puerta, entraré a él, y cenaré con él, y él conmigo”</a:t>
            </a:r>
            <a:r>
              <a:rPr lang="pt-BR" dirty="0"/>
              <a:t> </a:t>
            </a:r>
          </a:p>
          <a:p>
            <a:pPr marL="1800" lvl="1" indent="0">
              <a:buNone/>
            </a:pPr>
            <a:r>
              <a:rPr lang="pt-BR" dirty="0"/>
              <a:t>(</a:t>
            </a:r>
            <a:r>
              <a:rPr lang="pt-BR" dirty="0" err="1"/>
              <a:t>Apocalipsis</a:t>
            </a:r>
            <a:r>
              <a:rPr lang="pt-BR" dirty="0"/>
              <a:t> 3:20).</a:t>
            </a:r>
          </a:p>
        </p:txBody>
      </p:sp>
    </p:spTree>
    <p:extLst>
      <p:ext uri="{BB962C8B-B14F-4D97-AF65-F5344CB8AC3E}">
        <p14:creationId xmlns:p14="http://schemas.microsoft.com/office/powerpoint/2010/main" val="2536435182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04F1685-9F30-2CB5-8AAB-04098BE94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_tradnl" dirty="0"/>
              <a:t>Vimos que Jesús no está aquí visiblemente, que no podemos verlo con nuestros ojos carnales.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5895455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2409437-542A-A37F-3238-B1EB581D8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3104" y="1200184"/>
            <a:ext cx="5844746" cy="4873626"/>
          </a:xfrm>
        </p:spPr>
        <p:txBody>
          <a:bodyPr>
            <a:normAutofit/>
          </a:bodyPr>
          <a:lstStyle/>
          <a:p>
            <a:pPr lvl="2">
              <a:lnSpc>
                <a:spcPct val="120000"/>
              </a:lnSpc>
            </a:pPr>
            <a:r>
              <a:rPr lang="es-ES_tradnl" sz="3200" dirty="0"/>
              <a:t>el llamado de Dios es que usted continúe conociendo a Jesús por medio de la Palabra de Dios y tenga una experiencia viva con Él. 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720705415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6676405-6D07-0BE1-089C-5866ACEA4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75" y="319035"/>
            <a:ext cx="5844746" cy="4873626"/>
          </a:xfrm>
        </p:spPr>
        <p:txBody>
          <a:bodyPr/>
          <a:lstStyle/>
          <a:p>
            <a:pPr lvl="2"/>
            <a:r>
              <a:rPr lang="es-ES_tradnl" dirty="0"/>
              <a:t>Tome la decisión de estudiar la Biblia para encontrar en ella el rostro de Cristo.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82677142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A903E76-976B-6EE2-315B-990952B7D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es-ES_tradnl" dirty="0"/>
              <a:t>Si tú ya has estudiado la Biblia, hoy es el día para tomar una decisión por Jesús y de entregarte completamente a Él a través del bautismo.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2351813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BAA480C-4829-304D-39F8-5AC65DADD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402" y="443726"/>
            <a:ext cx="5844746" cy="4873626"/>
          </a:xfrm>
        </p:spPr>
        <p:txBody>
          <a:bodyPr/>
          <a:lstStyle/>
          <a:p>
            <a:pPr lvl="2"/>
            <a:r>
              <a:rPr lang="es-ES_tradnl" dirty="0"/>
              <a:t>Si alguien necesita volver a los caminos de Dios, ¡hoy es el día!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8306597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13429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68496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97091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F91655F-2A2C-0C3C-C879-77EBBC2A1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A las 13:40 del domingo, horario de Brasilia, el periodista Roberto Cabrini anunciaba en tono pausado y grave la muerte cerebral de Ayrton Senna. </a:t>
            </a:r>
            <a:endParaRPr lang="pt-BR" dirty="0"/>
          </a:p>
        </p:txBody>
      </p:sp>
      <p:pic>
        <p:nvPicPr>
          <p:cNvPr id="6" name="Espaço Reservado para Imagem 5" descr="Homem de brinquedo&#10;&#10;Descrição gerada automaticamente com confiança baixa">
            <a:extLst>
              <a:ext uri="{FF2B5EF4-FFF2-40B4-BE49-F238E27FC236}">
                <a16:creationId xmlns:a16="http://schemas.microsoft.com/office/drawing/2014/main" id="{22ECCD42-6358-EEA5-44CD-81B2F6590D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4" b="14"/>
          <a:stretch/>
        </p:blipFill>
        <p:spPr/>
      </p:pic>
    </p:spTree>
    <p:extLst>
      <p:ext uri="{BB962C8B-B14F-4D97-AF65-F5344CB8AC3E}">
        <p14:creationId xmlns:p14="http://schemas.microsoft.com/office/powerpoint/2010/main" val="283728573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B1DE8B2-2FF2-F067-42B1-569349E8E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En Japón, Senna era visto casi como un samurái, y el equipo de narración de la TV japonesa anunció su muerte con llantos.</a:t>
            </a:r>
            <a:r>
              <a:rPr lang="pt-BR" dirty="0"/>
              <a:t> </a:t>
            </a:r>
          </a:p>
        </p:txBody>
      </p:sp>
      <p:pic>
        <p:nvPicPr>
          <p:cNvPr id="5" name="Espaço Reservado para Imagem 4" descr="Homem com uniforme laranja&#10;&#10;Descrição gerada automaticamente">
            <a:extLst>
              <a:ext uri="{FF2B5EF4-FFF2-40B4-BE49-F238E27FC236}">
                <a16:creationId xmlns:a16="http://schemas.microsoft.com/office/drawing/2014/main" id="{801B4D39-695C-A065-9540-9E4C0A8D93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4" b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950201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3EE6FEE-45C9-DCFD-6B34-136392446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En Brasil, la noticia causó fuerte conmoción. Las calles quedaron desiertas. El gobierno declaró luto oficial de tres días, y el piloto recibió honores como los de un jefe de Estado.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4509602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294476C-3258-9117-A208-70C06E4850C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_tradnl" dirty="0"/>
              <a:t>El rostro de Senna nunca más se vio después del accidente, que ocurrió cuando tenía 34 años. Quedaron los recuerdos de las victorias épicas, del amor a la patria, de su carisma, del genio en el pilotaje y de los valores espirituales y humanos.</a:t>
            </a:r>
            <a:endParaRPr lang="pt-BR" dirty="0"/>
          </a:p>
        </p:txBody>
      </p:sp>
      <p:pic>
        <p:nvPicPr>
          <p:cNvPr id="6" name="Espaço Reservado para Imagem 5" descr="Criança com capacete&#10;&#10;Descrição gerada automaticamente com confiança média">
            <a:extLst>
              <a:ext uri="{FF2B5EF4-FFF2-40B4-BE49-F238E27FC236}">
                <a16:creationId xmlns:a16="http://schemas.microsoft.com/office/drawing/2014/main" id="{585F03F4-6120-4B53-0F98-51CC3E3AA7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5" b="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73928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061C95E-489B-4357-B74C-91C56CF260C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_tradnl" dirty="0"/>
              <a:t>Ayrton era un lector de la Biblia, solía orar y tenía fe en Dios; </a:t>
            </a:r>
            <a:r>
              <a:rPr lang="es-ES_tradnl" dirty="0" err="1"/>
              <a:t>sedejó</a:t>
            </a:r>
            <a:r>
              <a:rPr lang="es-ES_tradnl" dirty="0"/>
              <a:t> una marca en su tumba donde está escrita…</a:t>
            </a:r>
            <a:endParaRPr lang="pt-BR" dirty="0"/>
          </a:p>
        </p:txBody>
      </p:sp>
      <p:pic>
        <p:nvPicPr>
          <p:cNvPr id="10" name="Espaço Reservado para Imagem 9" descr="Uma imagem contendo grama, ao ar livre, verde, flor&#10;&#10;Descrição gerada automaticamente">
            <a:extLst>
              <a:ext uri="{FF2B5EF4-FFF2-40B4-BE49-F238E27FC236}">
                <a16:creationId xmlns:a16="http://schemas.microsoft.com/office/drawing/2014/main" id="{8A92E095-4D7B-F499-827E-EC6A3018E2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" b="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5535717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- model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- modelo" id="{AA01F6DD-A506-4449-85B3-DD43D984A1E9}" vid="{334EB333-D060-E146-8F7F-1F064E94EE0C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1C0B5A1-33D0-E742-9FA0-5C19815C5B1C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1- modelo</Template>
  <TotalTime>2762</TotalTime>
  <Words>793</Words>
  <Application>Microsoft Office PowerPoint</Application>
  <PresentationFormat>Panorámica</PresentationFormat>
  <Paragraphs>51</Paragraphs>
  <Slides>49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57" baseType="lpstr">
      <vt:lpstr>Fonte do Sistema Regular</vt:lpstr>
      <vt:lpstr>Calibri</vt:lpstr>
      <vt:lpstr>Basic Sans Bold</vt:lpstr>
      <vt:lpstr>Basic Sans Light</vt:lpstr>
      <vt:lpstr>Wingdings</vt:lpstr>
      <vt:lpstr>Basic Sans</vt:lpstr>
      <vt:lpstr>Arial</vt:lpstr>
      <vt:lpstr>1- modelo</vt:lpstr>
      <vt:lpstr>Presentación de PowerPoint</vt:lpstr>
      <vt:lpstr>Consolados por la Palabra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SOMBRAS NO CÉU</dc:title>
  <dc:creator>marcos aurelio gularte de castro</dc:creator>
  <cp:lastModifiedBy>Rocío Macena</cp:lastModifiedBy>
  <cp:revision>6</cp:revision>
  <dcterms:created xsi:type="dcterms:W3CDTF">2022-10-04T12:03:09Z</dcterms:created>
  <dcterms:modified xsi:type="dcterms:W3CDTF">2022-10-18T19:36:09Z</dcterms:modified>
</cp:coreProperties>
</file>