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9" r:id="rId1"/>
  </p:sldMasterIdLst>
  <p:sldIdLst>
    <p:sldId id="338" r:id="rId2"/>
    <p:sldId id="256" r:id="rId3"/>
    <p:sldId id="260" r:id="rId4"/>
    <p:sldId id="285" r:id="rId5"/>
    <p:sldId id="288" r:id="rId6"/>
    <p:sldId id="289" r:id="rId7"/>
    <p:sldId id="290" r:id="rId8"/>
    <p:sldId id="291" r:id="rId9"/>
    <p:sldId id="292" r:id="rId10"/>
    <p:sldId id="335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36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7" r:id="rId52"/>
    <p:sldId id="332" r:id="rId53"/>
    <p:sldId id="333" r:id="rId54"/>
    <p:sldId id="334" r:id="rId55"/>
    <p:sldId id="257" r:id="rId56"/>
    <p:sldId id="259" r:id="rId57"/>
    <p:sldId id="258" r:id="rId58"/>
  </p:sldIdLst>
  <p:sldSz cx="12192000" cy="6858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CA"/>
    <a:srgbClr val="3D362D"/>
    <a:srgbClr val="6B5C4C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307E9E-0372-2848-BF5D-1AB81ED1DF18}" v="63" dt="2022-10-17T12:46:51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5"/>
    <p:restoredTop sz="96370"/>
  </p:normalViewPr>
  <p:slideViewPr>
    <p:cSldViewPr snapToGrid="0">
      <p:cViewPr varScale="1">
        <p:scale>
          <a:sx n="110" d="100"/>
          <a:sy n="110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511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144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 descr="Aspas de abertura com preenchimento sólido">
            <a:extLst>
              <a:ext uri="{FF2B5EF4-FFF2-40B4-BE49-F238E27FC236}">
                <a16:creationId xmlns:a16="http://schemas.microsoft.com/office/drawing/2014/main" id="{72C3F55F-E1E3-0FFD-663C-0BD341FA89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3" name="Forma Livre 2">
            <a:extLst>
              <a:ext uri="{FF2B5EF4-FFF2-40B4-BE49-F238E27FC236}">
                <a16:creationId xmlns:a16="http://schemas.microsoft.com/office/drawing/2014/main" id="{A8194D71-9D22-8AC2-08C7-14A1F273A2BF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070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90836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14C74E84-1401-2659-2F2E-CAC9B07FB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58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4" name="Forma Livre 3">
            <a:extLst>
              <a:ext uri="{FF2B5EF4-FFF2-40B4-BE49-F238E27FC236}">
                <a16:creationId xmlns:a16="http://schemas.microsoft.com/office/drawing/2014/main" id="{F96A3681-5795-B5E2-7E5E-A1BA1098C5C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9C0B18D-5747-FF74-6DC6-5408A81F6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2" y="1208598"/>
            <a:ext cx="4930995" cy="4801848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1396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D153227-ACCF-2F42-9086-183C0AF80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/>
        </p:nvSpPr>
        <p:spPr>
          <a:xfrm>
            <a:off x="6096000" y="2771782"/>
            <a:ext cx="4839855" cy="16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400" dirty="0">
                <a:solidFill>
                  <a:srgbClr val="AF97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quedó claro que la cruz del Calvario es mi victoria hoy y será definitiva cuando Jesús me entregue la corona de la vida eterna.</a:t>
            </a:r>
            <a:endParaRPr lang="pt-BR" sz="2400" dirty="0">
              <a:solidFill>
                <a:srgbClr val="AF977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21CA013A-6DFA-BD18-956A-D87872D9AD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5" name="Imagem 4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8591C6A5-6209-4093-0C74-73135AA29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3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/>
        </p:nvSpPr>
        <p:spPr>
          <a:xfrm>
            <a:off x="6563580" y="502444"/>
            <a:ext cx="4095135" cy="99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800" b="1" i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EN CONSECUENCIA, DE LA VICTORIA DE JESÚS:</a:t>
            </a:r>
            <a:endParaRPr lang="pt-BR" sz="2800" b="1" i="0" dirty="0">
              <a:solidFill>
                <a:srgbClr val="D0B496"/>
              </a:solidFill>
              <a:effectLst/>
              <a:latin typeface="Basic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/>
        </p:nvSpPr>
        <p:spPr>
          <a:xfrm>
            <a:off x="7054856" y="2342829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su victoria en la cruz por mí.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/>
        </p:nvSpPr>
        <p:spPr>
          <a:xfrm>
            <a:off x="7054856" y="2929119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que oren por mí y mi familia.</a:t>
            </a:r>
            <a:r>
              <a:rPr lang="pt-BR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/>
        </p:nvSpPr>
        <p:spPr>
          <a:xfrm>
            <a:off x="7054856" y="3515409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seguir estudiando la Biblia.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/>
        </p:nvSpPr>
        <p:spPr>
          <a:xfrm>
            <a:off x="7054856" y="4101699"/>
            <a:ext cx="40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bautizado lo antes posible.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misionero y contarle a alguien acerca de Jesús.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0" name="Imagem 9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F7608C5-878A-7036-6BB7-6343567A49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21" name="Forma Livre 20">
            <a:extLst>
              <a:ext uri="{FF2B5EF4-FFF2-40B4-BE49-F238E27FC236}">
                <a16:creationId xmlns:a16="http://schemas.microsoft.com/office/drawing/2014/main" id="{429E98B4-A277-5918-C68E-62953362EE09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Forma Livre 22">
            <a:extLst>
              <a:ext uri="{FF2B5EF4-FFF2-40B4-BE49-F238E27FC236}">
                <a16:creationId xmlns:a16="http://schemas.microsoft.com/office/drawing/2014/main" id="{89C06128-793D-A61C-41A4-CDCC0CB6D904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44307410-6EB7-5014-D5ED-099CC9F73F01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9D72ECA6-FCFA-D3AF-4ADA-D814B31DA689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5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  <p:bldP spid="21" grpId="0" animBg="1"/>
      <p:bldP spid="23" grpId="0" animBg="1"/>
      <p:bldP spid="25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9463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986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4B3BA77C-16F1-7946-EBA4-42216CD4E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5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61322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06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94068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29424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886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9092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3714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11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66" r:id="rId21"/>
    <p:sldLayoutId id="2147483651" r:id="rId22"/>
    <p:sldLayoutId id="2147483652" r:id="rId23"/>
    <p:sldLayoutId id="2147483653" r:id="rId24"/>
    <p:sldLayoutId id="2147483665" r:id="rId25"/>
    <p:sldLayoutId id="2147483655" r:id="rId26"/>
    <p:sldLayoutId id="2147483663" r:id="rId27"/>
    <p:sldLayoutId id="2147483656" r:id="rId28"/>
    <p:sldLayoutId id="2147483664" r:id="rId29"/>
    <p:sldLayoutId id="2147483668" r:id="rId30"/>
    <p:sldLayoutId id="2147483667" r:id="rId31"/>
    <p:sldLayoutId id="2147483657" r:id="rId32"/>
    <p:sldLayoutId id="2147483658" r:id="rId33"/>
    <p:sldLayoutId id="2147483661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2db.com/image.php?image_id=5907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eachersword.com/2012/07/11/an-important-word-from-moses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allegacy.co.uk/child-coffin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cticalshit.com/slidefire-sacrificial-lamb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ol.jw.org/en/wol/d/r1/lp-e/202020253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ol.jw.org/ase/wol/d/r266/lp-asl/1102016031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schwitz_concentration_camp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5688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14249B-2714-EEED-2D87-7D32D967794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Los que tenían de dieciséis a cuarenta y cuatro años debían trabajar hasta morir de inanición en semanas o meses.</a:t>
            </a:r>
            <a:r>
              <a:rPr lang="pt-BR" dirty="0"/>
              <a:t>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767EE2E-A7C4-AE93-4500-CCCE72A9618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" b="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444643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49E187-3CA8-D467-941E-3509FB696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s-ES" sz="2800" dirty="0"/>
              <a:t>En aquel infierno de nieve, sin ninguna esperanza, los soldados nazis descubrieron que Eddie era bailarina de ballet, y la llevaron para entretener a Yosef Mengele</a:t>
            </a:r>
            <a:r>
              <a:rPr lang="pt-B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595835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0D1BAD-45AF-6C6C-A12A-EC84A5A530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" dirty="0"/>
              <a:t>Como premio, Eddie recibió un pedazo de pan y algún tiempo más de vida.</a:t>
            </a:r>
            <a:endParaRPr lang="pt-BR" dirty="0"/>
          </a:p>
        </p:txBody>
      </p:sp>
      <p:pic>
        <p:nvPicPr>
          <p:cNvPr id="7" name="Espaço Reservado para Imagem 6" descr="Pedaço de carne na mão&#10;&#10;Descrição gerada automaticamente com confiança média">
            <a:extLst>
              <a:ext uri="{FF2B5EF4-FFF2-40B4-BE49-F238E27FC236}">
                <a16:creationId xmlns:a16="http://schemas.microsoft.com/office/drawing/2014/main" id="{2EC62517-7BF8-1853-8EFC-48AF3DB8D2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" r="65"/>
          <a:stretch/>
        </p:blipFill>
        <p:spPr/>
      </p:pic>
    </p:spTree>
    <p:extLst>
      <p:ext uri="{BB962C8B-B14F-4D97-AF65-F5344CB8AC3E}">
        <p14:creationId xmlns:p14="http://schemas.microsoft.com/office/powerpoint/2010/main" val="255357096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59CFFE-7DEE-5B4B-D424-2DB474DA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Finalmente, los aliados estadounidenses y rusos se acercaban para librar Auschwitz y otras decenas de campos de concentración. </a:t>
            </a:r>
            <a:endParaRPr lang="pt-BR" dirty="0"/>
          </a:p>
        </p:txBody>
      </p:sp>
      <p:pic>
        <p:nvPicPr>
          <p:cNvPr id="15" name="Espaço Reservado para Imagem 14" descr="Foto em preto e branco de grupo de pessoas em pé&#10;&#10;Descrição gerada automaticamente">
            <a:extLst>
              <a:ext uri="{FF2B5EF4-FFF2-40B4-BE49-F238E27FC236}">
                <a16:creationId xmlns:a16="http://schemas.microsoft.com/office/drawing/2014/main" id="{1BD8BD82-0FEC-53CD-C449-8454BB6FCA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016095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1C6E36-A7D0-77DE-AA71-D1EBDCC185E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Entonces, los nazis forzaron a los prisioneros a caminar en una de las muchas “marchas de la muerte”. </a:t>
            </a:r>
            <a:endParaRPr lang="pt-BR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67E517B-0181-E354-12A1-55F0BF31AAB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" r="16"/>
          <a:stretch/>
        </p:blipFill>
        <p:spPr/>
      </p:pic>
    </p:spTree>
    <p:extLst>
      <p:ext uri="{BB962C8B-B14F-4D97-AF65-F5344CB8AC3E}">
        <p14:creationId xmlns:p14="http://schemas.microsoft.com/office/powerpoint/2010/main" val="149486465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FA0E868-6B47-9F28-24E2-7A8BB36F809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Eddie estaba entre ellos. No pesaba más de 27 kilos, y caminó tanto que se desplomó en el suelo, terminando sobre una pila de cuerpos en el campo de </a:t>
            </a:r>
            <a:r>
              <a:rPr lang="es-ES" dirty="0" err="1"/>
              <a:t>Gunskirchen</a:t>
            </a:r>
            <a:r>
              <a:rPr lang="es-ES" dirty="0"/>
              <a:t>.</a:t>
            </a:r>
            <a:endParaRPr lang="pt-BR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023BD7C-6B28-5E13-0407-6C355577644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" b="527"/>
          <a:stretch/>
        </p:blipFill>
        <p:spPr/>
      </p:pic>
    </p:spTree>
    <p:extLst>
      <p:ext uri="{BB962C8B-B14F-4D97-AF65-F5344CB8AC3E}">
        <p14:creationId xmlns:p14="http://schemas.microsoft.com/office/powerpoint/2010/main" val="428675522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8AA8F8-B229-0201-80EF-6B629B50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Los soldados estadounidenses de la 71ª infantería llegaron al lugar y encontraron esa escena terrible. Fue cuando un soldado notó que unos dedos se movían. Era la mano de Eddie.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41FA3FB-317C-F0FA-C3B5-3C6624AA8C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091672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B87BE8D-546B-9589-BDE5-89B76B9E0B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Más tarde, ella emigró a los Estados Unidos, estudió y llegó a ser una psicóloga renombrada.</a:t>
            </a:r>
            <a:endParaRPr lang="pt-BR" dirty="0"/>
          </a:p>
        </p:txBody>
      </p:sp>
      <p:pic>
        <p:nvPicPr>
          <p:cNvPr id="8194" name="Picture 2" descr="Edith Eva Eger, de ballerina van Auschwitz, danste voor Josef Mengele: 'Het  is de liefde die me heeft gered'">
            <a:extLst>
              <a:ext uri="{FF2B5EF4-FFF2-40B4-BE49-F238E27FC236}">
                <a16:creationId xmlns:a16="http://schemas.microsoft.com/office/drawing/2014/main" id="{EAFCB726-890B-81AC-EB5A-BF2D10ED545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/>
      </p:pic>
    </p:spTree>
    <p:extLst>
      <p:ext uri="{BB962C8B-B14F-4D97-AF65-F5344CB8AC3E}">
        <p14:creationId xmlns:p14="http://schemas.microsoft.com/office/powerpoint/2010/main" val="84732908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1639C25-0FF6-1B7E-24B6-D6BB2C18A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su libro</a:t>
            </a:r>
            <a:r>
              <a:rPr lang="es-ES" i="1" dirty="0"/>
              <a:t> La libertad es una elección</a:t>
            </a:r>
            <a:r>
              <a:rPr lang="es-ES" dirty="0"/>
              <a:t>, cuenta como fue fundamental para ella y lo es para todos nosotros que nos libremos de nuestras prisiones mentales. </a:t>
            </a:r>
            <a:endParaRPr lang="pt-BR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3698470-AA39-0C43-2418-F73C942603C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r="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153966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792CEA-805A-519F-34B6-CBF5642A3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“Podemos atravesar el valle de sombra y muerte, pero no necesitamos acampar ni construir nuestra casa por allá”.</a:t>
            </a:r>
            <a:r>
              <a:rPr lang="pt-BR" dirty="0"/>
              <a:t> </a:t>
            </a:r>
          </a:p>
          <a:p>
            <a:pPr marL="1800" lvl="1" indent="0">
              <a:buNone/>
            </a:pPr>
            <a:r>
              <a:rPr lang="pt-BR" dirty="0"/>
              <a:t>(Edith Eva </a:t>
            </a:r>
            <a:r>
              <a:rPr lang="pt-BR" dirty="0" err="1"/>
              <a:t>Eger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740369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Libres por la sangre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/>
              <a:t>4</a:t>
            </a:r>
            <a:r>
              <a:rPr lang="es-ES" baseline="30000" dirty="0"/>
              <a:t>o</a:t>
            </a:r>
            <a:r>
              <a:rPr lang="es-ES" dirty="0"/>
              <a:t> Día | Martes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0E74B9-E225-01CA-A71C-7B3A4AF23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55" y="1299937"/>
            <a:ext cx="10573340" cy="2070874"/>
          </a:xfrm>
        </p:spPr>
        <p:txBody>
          <a:bodyPr/>
          <a:lstStyle/>
          <a:p>
            <a:r>
              <a:rPr lang="es-ES" dirty="0"/>
              <a:t>Hace 3.500 años, los israelitas eran esclavos en Egipto. Construían sin descanso ciudades y monumentos inmensos para gloria de los faraones.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88990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496634-2969-6D97-3326-3C184712C85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Sufrían y suspiraban bajo cargas insoportables. Postrados por el cansancio, recibían chicotazos y eran humillados día tras día hasta la muerte. </a:t>
            </a:r>
            <a:endParaRPr lang="pt-BR" dirty="0"/>
          </a:p>
        </p:txBody>
      </p:sp>
      <p:pic>
        <p:nvPicPr>
          <p:cNvPr id="24" name="Espaço Reservado para Imagem 23" descr="Estátua de cavalo&#10;&#10;Descrição gerada automaticamente com confiança baixa">
            <a:extLst>
              <a:ext uri="{FF2B5EF4-FFF2-40B4-BE49-F238E27FC236}">
                <a16:creationId xmlns:a16="http://schemas.microsoft.com/office/drawing/2014/main" id="{65DC1814-8ED3-E77D-9B0A-29042E3D4B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/>
      </p:pic>
    </p:spTree>
    <p:extLst>
      <p:ext uri="{BB962C8B-B14F-4D97-AF65-F5344CB8AC3E}">
        <p14:creationId xmlns:p14="http://schemas.microsoft.com/office/powerpoint/2010/main" val="33786151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E2FAE42-EE09-B70C-0E00-42A61EB0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583" y="1778922"/>
            <a:ext cx="4681900" cy="4619083"/>
          </a:xfrm>
        </p:spPr>
        <p:txBody>
          <a:bodyPr/>
          <a:lstStyle/>
          <a:p>
            <a:pPr lvl="2"/>
            <a:r>
              <a:rPr lang="es-ES" dirty="0">
                <a:solidFill>
                  <a:schemeClr val="bg1"/>
                </a:solidFill>
              </a:rPr>
              <a:t>Fue entonces cuando clamaron a Dios. Imploraron liberación.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8031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E3DB81-F4CE-6120-B241-87DBB6C9F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Creyeron que el Señor levantaría un libertador para llevarlos a la tierra prometida a Abraham. </a:t>
            </a:r>
            <a:endParaRPr lang="pt-BR" dirty="0"/>
          </a:p>
        </p:txBody>
      </p:sp>
      <p:pic>
        <p:nvPicPr>
          <p:cNvPr id="7" name="Espaço Reservado para Imagem 6" descr="Pessoas em volta&#10;&#10;Descrição gerada automaticamente com confiança média">
            <a:extLst>
              <a:ext uri="{FF2B5EF4-FFF2-40B4-BE49-F238E27FC236}">
                <a16:creationId xmlns:a16="http://schemas.microsoft.com/office/drawing/2014/main" id="{193C348A-88E7-62D3-1411-A801538A23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9" r="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29035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A98AC5-F4D8-1CA2-30EA-5AED456D6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395" y="1200184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es-ES" sz="3600" dirty="0"/>
              <a:t>Ese era un capítulo más de la historia del gran conflicto entre el bien y el mal.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26051996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977181A-A375-F614-80B7-52DE9646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s-ES" sz="4400" dirty="0"/>
              <a:t>Debemos clamar porque Dios está atento a nuestra condición y a nuestras oraciones  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04962969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3346C5-5240-79A8-AC54-1D51092DE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712" y="1745671"/>
            <a:ext cx="4340591" cy="4738255"/>
          </a:xfrm>
        </p:spPr>
        <p:txBody>
          <a:bodyPr/>
          <a:lstStyle/>
          <a:p>
            <a:pPr lvl="2"/>
            <a:r>
              <a:rPr lang="es-ES" dirty="0"/>
              <a:t>Clamar no es una oración común.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160543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5690CB-21BA-575D-9396-EE9B0C971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484" y="327348"/>
            <a:ext cx="8397203" cy="2274536"/>
          </a:xfrm>
        </p:spPr>
        <p:txBody>
          <a:bodyPr/>
          <a:lstStyle/>
          <a:p>
            <a:pPr lvl="2"/>
            <a:r>
              <a:rPr lang="es-ES" dirty="0"/>
              <a:t>¿Alguna vez ha clamado a Dios?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030015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3A3EB52-CC65-E3E7-6492-E1BD8F0F1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Poco tiempo después de haber sido librado, el pueblo de Israel sintió nostalgia de Egipto.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270A0A7-ACD7-6544-9C3A-57C62EB44D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383060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CF087B2-3B0C-48D6-814E-5A7583D787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Somos esclavos del pecado (Rom. 6:6). Un esclavo no tiene derecho de elegir.</a:t>
            </a:r>
            <a:endParaRPr lang="pt-BR" dirty="0"/>
          </a:p>
        </p:txBody>
      </p:sp>
      <p:pic>
        <p:nvPicPr>
          <p:cNvPr id="8" name="Espaço Reservado para Imagem 7" descr="Pés de uma pessoa com um chapéu na cabeça&#10;&#10;Descrição gerada automaticamente com confiança média">
            <a:extLst>
              <a:ext uri="{FF2B5EF4-FFF2-40B4-BE49-F238E27FC236}">
                <a16:creationId xmlns:a16="http://schemas.microsoft.com/office/drawing/2014/main" id="{AD545BA1-03B9-1DAF-A9EA-C6E126EF3D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743074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CD4F617-275B-0B82-B886-5128BCCA9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/>
              <a:t>“Porque «todo el que invoque el nombre del Señor será salvo».</a:t>
            </a:r>
          </a:p>
          <a:p>
            <a:pPr marL="1800" lvl="1" indent="0">
              <a:buNone/>
            </a:pPr>
            <a:r>
              <a:rPr lang="es-AR" dirty="0"/>
              <a:t>(Romanos 10:13).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CE3E9D-E16C-9D52-B375-9F777EC1A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286" y="377224"/>
            <a:ext cx="9683878" cy="1526390"/>
          </a:xfrm>
        </p:spPr>
        <p:txBody>
          <a:bodyPr>
            <a:normAutofit fontScale="70000" lnSpcReduction="20000"/>
          </a:bodyPr>
          <a:lstStyle/>
          <a:p>
            <a:pPr lvl="2"/>
            <a:r>
              <a:rPr lang="es-ES" dirty="0">
                <a:solidFill>
                  <a:schemeClr val="bg1"/>
                </a:solidFill>
              </a:rPr>
              <a:t>La buena noticia es que “todo aquel que invocare el nombre de Jehová será salvo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975224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4BFE52-2AD1-F579-F85D-C40DBC928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254" y="1457878"/>
            <a:ext cx="5844746" cy="4873626"/>
          </a:xfrm>
        </p:spPr>
        <p:txBody>
          <a:bodyPr>
            <a:normAutofit fontScale="92500"/>
          </a:bodyPr>
          <a:lstStyle/>
          <a:p>
            <a:pPr lvl="2"/>
            <a:r>
              <a:rPr lang="es-ES" dirty="0"/>
              <a:t>Somos librados por el precio de la sangre</a:t>
            </a:r>
            <a:r>
              <a:rPr lang="pt-BR" dirty="0"/>
              <a:t>. </a:t>
            </a:r>
            <a:r>
              <a:rPr lang="es-AR" dirty="0"/>
              <a:t>Somos libres a precio de sangre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630282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0E8FD9-9399-E680-1059-12176C5DF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262" y="1005840"/>
            <a:ext cx="4650484" cy="5184348"/>
          </a:xfrm>
        </p:spPr>
        <p:txBody>
          <a:bodyPr/>
          <a:lstStyle/>
          <a:p>
            <a:pPr lvl="2"/>
            <a:r>
              <a:rPr lang="es-ES" dirty="0">
                <a:solidFill>
                  <a:srgbClr val="3D362D"/>
                </a:solidFill>
              </a:rPr>
              <a:t>¿Cuál fue el argumento del rey para no dejar ir al pueblo? </a:t>
            </a:r>
            <a:endParaRPr lang="pt-BR" dirty="0">
              <a:solidFill>
                <a:srgbClr val="3D36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1568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0E8FD9-9399-E680-1059-12176C5DF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632" y="1299937"/>
            <a:ext cx="5844746" cy="4873626"/>
          </a:xfrm>
        </p:spPr>
        <p:txBody>
          <a:bodyPr/>
          <a:lstStyle/>
          <a:p>
            <a:pPr lvl="2"/>
            <a:r>
              <a:rPr lang="es-ES" dirty="0">
                <a:solidFill>
                  <a:srgbClr val="3D362D"/>
                </a:solidFill>
              </a:rPr>
              <a:t>¿Y que más hizo?</a:t>
            </a:r>
            <a:r>
              <a:rPr lang="pt-BR" dirty="0">
                <a:solidFill>
                  <a:srgbClr val="3D362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18023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66A329D-B57C-2C57-B99A-A68C8D70C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2">
              <a:lnSpc>
                <a:spcPct val="120000"/>
              </a:lnSpc>
            </a:pPr>
            <a:r>
              <a:rPr lang="es-ES" dirty="0"/>
              <a:t>Entonces, Dios le indicó a Moisés que realizara señales que terminarían forzando a Egipto a liberar a los israelitas.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47901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4B30D6-DDAF-E809-954F-ABA98C212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/>
              <a:t>Entonces, Dios le indicó a Moisés que realizara señales que terminarían forzando a Egipto a liberar a los israelitas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415781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0DD6E6-A9DC-007A-C524-24A421F95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Pero, la décima plaga sería peor: la muerte de los primogénitos, anunciada desde el inicio.</a:t>
            </a:r>
            <a:endParaRPr lang="pt-BR" dirty="0"/>
          </a:p>
        </p:txBody>
      </p:sp>
      <p:pic>
        <p:nvPicPr>
          <p:cNvPr id="7" name="Espaço Reservado para Imagem 6" descr="Uma imagem contendo grama, ao ar livre, pequeno, velho&#10;&#10;Descrição gerada automaticamente">
            <a:extLst>
              <a:ext uri="{FF2B5EF4-FFF2-40B4-BE49-F238E27FC236}">
                <a16:creationId xmlns:a16="http://schemas.microsoft.com/office/drawing/2014/main" id="{DD952DE2-CD8C-CEF7-B447-88FC843F03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1" r="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46792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E6A35F2-A593-3912-B27A-3ABD66DA8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80" y="1250953"/>
            <a:ext cx="4954588" cy="4768636"/>
          </a:xfrm>
        </p:spPr>
        <p:txBody>
          <a:bodyPr/>
          <a:lstStyle/>
          <a:p>
            <a:pPr lvl="2"/>
            <a:r>
              <a:rPr lang="es-ES" dirty="0"/>
              <a:t>Fue en ese momento que Dios instituyó la Pascua. </a:t>
            </a:r>
            <a:endParaRPr lang="pt-BR" dirty="0"/>
          </a:p>
        </p:txBody>
      </p:sp>
      <p:pic>
        <p:nvPicPr>
          <p:cNvPr id="7" name="Espaço Reservado para Imagem 6" descr="Uma imagem contendo animal, mamífero, ovelha, gato&#10;&#10;Descrição gerada automaticamente">
            <a:extLst>
              <a:ext uri="{FF2B5EF4-FFF2-40B4-BE49-F238E27FC236}">
                <a16:creationId xmlns:a16="http://schemas.microsoft.com/office/drawing/2014/main" id="{6460D99A-6153-3773-6A03-B8C04ECB8B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6" b="36"/>
          <a:stretch/>
        </p:blipFill>
        <p:spPr/>
      </p:pic>
    </p:spTree>
    <p:extLst>
      <p:ext uri="{BB962C8B-B14F-4D97-AF65-F5344CB8AC3E}">
        <p14:creationId xmlns:p14="http://schemas.microsoft.com/office/powerpoint/2010/main" val="404813268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3F94A5A-E960-E38E-B4CA-5CC7A20B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palabra “pascua” (</a:t>
            </a:r>
            <a:r>
              <a:rPr lang="es-ES" i="1" dirty="0" err="1"/>
              <a:t>pesach</a:t>
            </a:r>
            <a:r>
              <a:rPr lang="es-ES" dirty="0"/>
              <a:t>) viene del verbo hebreo </a:t>
            </a:r>
            <a:r>
              <a:rPr lang="es-ES" i="1" dirty="0" err="1"/>
              <a:t>pasach</a:t>
            </a:r>
            <a:r>
              <a:rPr lang="es-ES" dirty="0"/>
              <a:t> que significa “pasar por encima”, y todo aquel ritual tenía un significado profundo. </a:t>
            </a:r>
            <a:endParaRPr lang="pt-BR" dirty="0"/>
          </a:p>
        </p:txBody>
      </p:sp>
      <p:pic>
        <p:nvPicPr>
          <p:cNvPr id="10" name="Espaço Reservado para Imagem 9" descr="Uma imagem contendo homem, edifício, segurando, em pé&#10;&#10;Descrição gerada automaticamente">
            <a:extLst>
              <a:ext uri="{FF2B5EF4-FFF2-40B4-BE49-F238E27FC236}">
                <a16:creationId xmlns:a16="http://schemas.microsoft.com/office/drawing/2014/main" id="{8A81E574-B1B8-81E5-A606-C722585828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156592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000203-36FE-D700-35C6-747BC7561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627" y="1075493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es-ES" sz="3600" dirty="0">
                <a:solidFill>
                  <a:schemeClr val="bg1"/>
                </a:solidFill>
              </a:rPr>
              <a:t>El cordero no solo debería ser muerto, también debían comerlo. 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6007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D9AE9E5-FD8F-2781-335B-3646F7A35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715" y="759609"/>
            <a:ext cx="9808569" cy="3064245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es-ES" dirty="0"/>
              <a:t>Al mirar a las personas en un centro lleno de gente, parece que son esclavos de algo, ¿no?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910337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8C58BFB-4A8A-4751-A6B4-7160D3007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/>
              <a:t>Así como dijo Cristo, debemos comer su carne y beber su sangre para ser salvos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728069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6BAD63C-DF18-C7F4-A049-718CB3C3BA3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" dirty="0"/>
              <a:t>Si Dios no hubiera provisto un medio para su salvación, ellos también perecerían.</a:t>
            </a:r>
            <a:endParaRPr lang="pt-BR" dirty="0"/>
          </a:p>
        </p:txBody>
      </p:sp>
      <p:pic>
        <p:nvPicPr>
          <p:cNvPr id="7" name="Espaço Reservado para Imagem 6" descr="Homem em pé ao lado de uma mulher&#10;&#10;Descrição gerada automaticamente com confiança média">
            <a:extLst>
              <a:ext uri="{FF2B5EF4-FFF2-40B4-BE49-F238E27FC236}">
                <a16:creationId xmlns:a16="http://schemas.microsoft.com/office/drawing/2014/main" id="{40513432-ECDA-BF4C-9FF2-22A8B93A76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" b="5"/>
          <a:stretch/>
        </p:blipFill>
        <p:spPr/>
      </p:pic>
    </p:spTree>
    <p:extLst>
      <p:ext uri="{BB962C8B-B14F-4D97-AF65-F5344CB8AC3E}">
        <p14:creationId xmlns:p14="http://schemas.microsoft.com/office/powerpoint/2010/main" val="218392638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566E77-6FBA-447E-3AD1-F6CFAC9EA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“[…] nuestra pascua, que es Cristo, ya fue sacrificada por nosotros” </a:t>
            </a:r>
          </a:p>
          <a:p>
            <a:pPr marL="1800" lvl="1" indent="0">
              <a:buNone/>
            </a:pPr>
            <a:r>
              <a:rPr lang="pt-BR" dirty="0"/>
              <a:t>(1Corintios 5:7).</a:t>
            </a:r>
          </a:p>
        </p:txBody>
      </p:sp>
    </p:spTree>
    <p:extLst>
      <p:ext uri="{BB962C8B-B14F-4D97-AF65-F5344CB8AC3E}">
        <p14:creationId xmlns:p14="http://schemas.microsoft.com/office/powerpoint/2010/main" val="395156684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CD39E97-2649-D109-1BC6-F498F9E4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>
                <a:solidFill>
                  <a:srgbClr val="3D362D"/>
                </a:solidFill>
              </a:rPr>
              <a:t>Jesús fue sacrificado por nosotros.</a:t>
            </a:r>
            <a:r>
              <a:rPr lang="pt-BR" dirty="0">
                <a:solidFill>
                  <a:srgbClr val="3D362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451901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525525-B42E-6E5F-A478-785C00696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99" y="327348"/>
            <a:ext cx="5844746" cy="4873626"/>
          </a:xfrm>
        </p:spPr>
        <p:txBody>
          <a:bodyPr/>
          <a:lstStyle/>
          <a:p>
            <a:pPr lvl="2"/>
            <a:r>
              <a:rPr lang="es-ES" dirty="0">
                <a:solidFill>
                  <a:srgbClr val="3D362D"/>
                </a:solidFill>
              </a:rPr>
              <a:t>También necesitamos confiar en los medios que Dios ofrece para salvarnos.</a:t>
            </a:r>
            <a:r>
              <a:rPr lang="pt-BR" dirty="0">
                <a:solidFill>
                  <a:srgbClr val="3D362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181099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B53D43-1FA7-98E7-4072-A1F86BA05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593355"/>
            <a:ext cx="5844746" cy="4873626"/>
          </a:xfrm>
        </p:spPr>
        <p:txBody>
          <a:bodyPr/>
          <a:lstStyle/>
          <a:p>
            <a:pPr lvl="2"/>
            <a:r>
              <a:rPr lang="es-ES" dirty="0"/>
              <a:t>Somos salvos por el medio que Él proveyó.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166445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E77BD8-409C-E1A9-970C-AF047CE776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“Y en ningún otro hay salvación; porque no hay otro nombre bajo el cielo, dado a los hombres, en que podamos ser salvos”</a:t>
            </a:r>
            <a:r>
              <a:rPr lang="pt-BR" dirty="0"/>
              <a:t> </a:t>
            </a:r>
          </a:p>
          <a:p>
            <a:pPr marL="1800" lvl="1" indent="0">
              <a:buNone/>
            </a:pPr>
            <a:r>
              <a:rPr lang="es-ES" dirty="0"/>
              <a:t>(</a:t>
            </a:r>
            <a:r>
              <a:rPr lang="es-ES" dirty="0" err="1"/>
              <a:t>Hech</a:t>
            </a:r>
            <a:r>
              <a:rPr lang="pt-BR" dirty="0"/>
              <a:t>os 4:12).</a:t>
            </a:r>
          </a:p>
        </p:txBody>
      </p:sp>
    </p:spTree>
    <p:extLst>
      <p:ext uri="{BB962C8B-B14F-4D97-AF65-F5344CB8AC3E}">
        <p14:creationId xmlns:p14="http://schemas.microsoft.com/office/powerpoint/2010/main" val="149460718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45EDCA5-6131-C4F1-68C5-C0E3DA068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/>
              <a:t>Sin Dios, somos esclavos del gran Egipto del pecado.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058803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7BCA99-2BC5-CDE2-3352-8E754A9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495" y="418788"/>
            <a:ext cx="7963143" cy="1642769"/>
          </a:xfrm>
        </p:spPr>
        <p:txBody>
          <a:bodyPr/>
          <a:lstStyle/>
          <a:p>
            <a:pPr lvl="2"/>
            <a:r>
              <a:rPr lang="es-ES" dirty="0">
                <a:solidFill>
                  <a:srgbClr val="3D362D"/>
                </a:solidFill>
              </a:rPr>
              <a:t>Somos prisioneros llevados a los campos de la muerte</a:t>
            </a:r>
            <a:r>
              <a:rPr lang="pt-BR" dirty="0">
                <a:solidFill>
                  <a:srgbClr val="3D362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889704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D045E0-A414-DCBE-5FE1-1FA315867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/>
              <a:t>Nuestros días están contados, y no tenemos esperanza de eternidad sin Él.</a:t>
            </a:r>
            <a:r>
              <a:rPr lang="pt-BR" dirty="0"/>
              <a:t>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93154DCE-2B15-29D2-0883-D8EC29690B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" r="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21553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B0CACF6-A735-13C9-F3D1-4537B842A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4374"/>
            <a:ext cx="5844746" cy="4873626"/>
          </a:xfrm>
        </p:spPr>
        <p:txBody>
          <a:bodyPr/>
          <a:lstStyle/>
          <a:p>
            <a:pPr lvl="2"/>
            <a:r>
              <a:rPr lang="es-ES" dirty="0"/>
              <a:t>¿De qué somos esclavos?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3221922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53B575-B410-2DC8-FBCC-59D2714F8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119" y="1266686"/>
            <a:ext cx="5844746" cy="4873626"/>
          </a:xfrm>
        </p:spPr>
        <p:txBody>
          <a:bodyPr/>
          <a:lstStyle/>
          <a:p>
            <a:pPr lvl="2"/>
            <a:r>
              <a:rPr lang="es-ES" dirty="0"/>
              <a:t>Clame por liberación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15942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9A38EDA-0419-6C61-1EC1-81CE93002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17843"/>
            <a:ext cx="12191999" cy="3240157"/>
          </a:xfrm>
        </p:spPr>
        <p:txBody>
          <a:bodyPr>
            <a:normAutofit/>
          </a:bodyPr>
          <a:lstStyle/>
          <a:p>
            <a:pPr lvl="2"/>
            <a:r>
              <a:rPr lang="es-ES" sz="9600" dirty="0"/>
              <a:t>Clame por su redención. 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val="105698578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17F13F-F9DB-4072-C273-2B2811883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147156"/>
            <a:ext cx="4114351" cy="5084596"/>
          </a:xfrm>
        </p:spPr>
        <p:txBody>
          <a:bodyPr/>
          <a:lstStyle/>
          <a:p>
            <a:pPr lvl="2"/>
            <a:r>
              <a:rPr lang="es-ES" dirty="0">
                <a:solidFill>
                  <a:srgbClr val="3D362D"/>
                </a:solidFill>
              </a:rPr>
              <a:t>Dios quiere darle hoy el perdón y la paz que solo Él puede ofrecer.</a:t>
            </a:r>
            <a:r>
              <a:rPr lang="pt-BR" dirty="0">
                <a:solidFill>
                  <a:srgbClr val="3D362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10893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232CC7-C906-26B0-C852-2C1895028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629" y="1213659"/>
            <a:ext cx="5022236" cy="4926654"/>
          </a:xfrm>
        </p:spPr>
        <p:txBody>
          <a:bodyPr>
            <a:normAutofit/>
          </a:bodyPr>
          <a:lstStyle/>
          <a:p>
            <a:pPr lvl="2">
              <a:lnSpc>
                <a:spcPct val="120000"/>
              </a:lnSpc>
            </a:pPr>
            <a:r>
              <a:rPr lang="es-ES" dirty="0"/>
              <a:t>No lo deje para después.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7398137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2F06652-DE00-E904-8409-EBE5D0BAE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09" y="830360"/>
            <a:ext cx="4718409" cy="5197279"/>
          </a:xfrm>
        </p:spPr>
        <p:txBody>
          <a:bodyPr/>
          <a:lstStyle/>
          <a:p>
            <a:pPr lvl="2"/>
            <a:r>
              <a:rPr lang="es-ES" dirty="0">
                <a:solidFill>
                  <a:srgbClr val="FCEDCA"/>
                </a:solidFill>
              </a:rPr>
              <a:t>Abra su corazón a Jesús ahora y permita que Él sea el Señor y Salvador de su vida.</a:t>
            </a:r>
            <a:endParaRPr lang="pt-BR" dirty="0">
              <a:solidFill>
                <a:srgbClr val="FCED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39409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6BE700-8674-BCC2-67D0-45CF1CC0B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627" y="-445736"/>
            <a:ext cx="5844746" cy="4873626"/>
          </a:xfrm>
        </p:spPr>
        <p:txBody>
          <a:bodyPr/>
          <a:lstStyle/>
          <a:p>
            <a:pPr lvl="2"/>
            <a:r>
              <a:rPr lang="es-ES" dirty="0">
                <a:solidFill>
                  <a:srgbClr val="3D362D"/>
                </a:solidFill>
              </a:rPr>
              <a:t>¿Hay liberación?</a:t>
            </a:r>
            <a:r>
              <a:rPr lang="pt-BR" dirty="0">
                <a:solidFill>
                  <a:srgbClr val="3D362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0212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C22C35-91DE-2528-96C1-CBEC12892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AR" dirty="0"/>
              <a:t>La joven Edith Eva Eger, conocida como “Eddie”, nació en Hungría, donde vivía con su familia.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90737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AC6706E-6064-72EC-A15C-DC421C4C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En mayo de 1944, recién había cumplido dieciséis años cuando fue enviada al campo de exterminio nazi de Auschwitz, en Polonia, junto con sus padres y su hermana Magda. </a:t>
            </a:r>
            <a:endParaRPr lang="pt-BR" dirty="0"/>
          </a:p>
        </p:txBody>
      </p:sp>
      <p:pic>
        <p:nvPicPr>
          <p:cNvPr id="7" name="Espaço Reservado para Imagem 6" descr="Igreja com torre de relógio ao fundo&#10;&#10;Descrição gerada automaticamente">
            <a:extLst>
              <a:ext uri="{FF2B5EF4-FFF2-40B4-BE49-F238E27FC236}">
                <a16:creationId xmlns:a16="http://schemas.microsoft.com/office/drawing/2014/main" id="{D32F20F8-7456-D3FC-A6B2-7F7A67BEEB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80558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14249B-2714-EEED-2D87-7D32D9677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Al llegar al campo, separaron a quienes tenían hasta quince años o más de cuarenta y cinco al “baño”, a las cámaras de gas, y después eran incinerados. </a:t>
            </a:r>
            <a:endParaRPr lang="pt-BR" dirty="0"/>
          </a:p>
        </p:txBody>
      </p:sp>
      <p:pic>
        <p:nvPicPr>
          <p:cNvPr id="2050" name="Picture 2" descr="Crematorium ovens at Auschwitz">
            <a:extLst>
              <a:ext uri="{FF2B5EF4-FFF2-40B4-BE49-F238E27FC236}">
                <a16:creationId xmlns:a16="http://schemas.microsoft.com/office/drawing/2014/main" id="{B8FC9C6F-8903-CA2C-EF87-E9B17729E7B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" b="1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30204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- mode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 modelo" id="{AA01F6DD-A506-4449-85B3-DD43D984A1E9}" vid="{334EB333-D060-E146-8F7F-1F064E94EE0C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1- modelo</Template>
  <TotalTime>2622</TotalTime>
  <Words>902</Words>
  <Application>Microsoft Office PowerPoint</Application>
  <PresentationFormat>Panorámica</PresentationFormat>
  <Paragraphs>58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5" baseType="lpstr">
      <vt:lpstr>Calibri</vt:lpstr>
      <vt:lpstr>Fonte do Sistema Regular</vt:lpstr>
      <vt:lpstr>Basic Sans</vt:lpstr>
      <vt:lpstr>Wingdings</vt:lpstr>
      <vt:lpstr>Basic Sans Bold</vt:lpstr>
      <vt:lpstr>Basic Sans Light</vt:lpstr>
      <vt:lpstr>Arial</vt:lpstr>
      <vt:lpstr>1- modelo</vt:lpstr>
      <vt:lpstr>Presentación de PowerPoint</vt:lpstr>
      <vt:lpstr>Libres por la sangre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Rocío Macena</cp:lastModifiedBy>
  <cp:revision>5</cp:revision>
  <dcterms:created xsi:type="dcterms:W3CDTF">2022-10-04T12:03:09Z</dcterms:created>
  <dcterms:modified xsi:type="dcterms:W3CDTF">2022-10-18T18:57:26Z</dcterms:modified>
</cp:coreProperties>
</file>